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 id="2147483859" r:id="rId2"/>
  </p:sldMasterIdLst>
  <p:notesMasterIdLst>
    <p:notesMasterId r:id="rId15"/>
  </p:notesMasterIdLst>
  <p:handoutMasterIdLst>
    <p:handoutMasterId r:id="rId16"/>
  </p:handoutMasterIdLst>
  <p:sldIdLst>
    <p:sldId id="306" r:id="rId3"/>
    <p:sldId id="321" r:id="rId4"/>
    <p:sldId id="317" r:id="rId5"/>
    <p:sldId id="307" r:id="rId6"/>
    <p:sldId id="309" r:id="rId7"/>
    <p:sldId id="310" r:id="rId8"/>
    <p:sldId id="328" r:id="rId9"/>
    <p:sldId id="329" r:id="rId10"/>
    <p:sldId id="327" r:id="rId11"/>
    <p:sldId id="311" r:id="rId12"/>
    <p:sldId id="330" r:id="rId13"/>
    <p:sldId id="320" r:id="rId14"/>
  </p:sldIdLst>
  <p:sldSz cx="6858000" cy="9906000" type="A4"/>
  <p:notesSz cx="6797675" cy="9926638"/>
  <p:custDataLst>
    <p:tags r:id="rId17"/>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folien" id="{6BE3EED1-26F1-4D77-9276-05BF51ECB6F7}">
          <p14:sldIdLst>
            <p14:sldId id="306"/>
            <p14:sldId id="321"/>
            <p14:sldId id="317"/>
            <p14:sldId id="307"/>
            <p14:sldId id="309"/>
            <p14:sldId id="310"/>
            <p14:sldId id="328"/>
            <p14:sldId id="329"/>
            <p14:sldId id="327"/>
            <p14:sldId id="311"/>
            <p14:sldId id="330"/>
            <p14:sldId id="320"/>
          </p14:sldIdLst>
        </p14:section>
      </p14:sectionLst>
    </p:ext>
    <p:ext uri="{EFAFB233-063F-42B5-8137-9DF3F51BA10A}">
      <p15:sldGuideLst xmlns:p15="http://schemas.microsoft.com/office/powerpoint/2012/main" xmlns="">
        <p15:guide id="1" orient="horz" pos="6136" userDrawn="1">
          <p15:clr>
            <a:srgbClr val="A4A3A4"/>
          </p15:clr>
        </p15:guide>
        <p15:guide id="2" orient="horz" pos="4073" userDrawn="1">
          <p15:clr>
            <a:srgbClr val="A4A3A4"/>
          </p15:clr>
        </p15:guide>
        <p15:guide id="3" orient="horz" pos="988" userDrawn="1">
          <p15:clr>
            <a:srgbClr val="A4A3A4"/>
          </p15:clr>
        </p15:guide>
        <p15:guide id="4" orient="horz" pos="943" userDrawn="1">
          <p15:clr>
            <a:srgbClr val="A4A3A4"/>
          </p15:clr>
        </p15:guide>
        <p15:guide id="5" pos="4088" userDrawn="1">
          <p15:clr>
            <a:srgbClr val="A4A3A4"/>
          </p15:clr>
        </p15:guide>
        <p15:guide id="6" pos="255" userDrawn="1">
          <p15:clr>
            <a:srgbClr val="A4A3A4"/>
          </p15:clr>
        </p15:guide>
        <p15:guide id="9" pos="28" userDrawn="1">
          <p15:clr>
            <a:srgbClr val="A4A3A4"/>
          </p15:clr>
        </p15:guide>
      </p15:sldGuideLst>
    </p:ext>
    <p:ext uri="{2D200454-40CA-4A62-9FC3-DE9A4176ACB9}">
      <p15:notesGuideLst xmlns:p15="http://schemas.microsoft.com/office/powerpoint/2012/main" xmlns="">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BBA"/>
    <a:srgbClr val="C1FAB8"/>
    <a:srgbClr val="FF9933"/>
    <a:srgbClr val="66FF99"/>
    <a:srgbClr val="D6D6D6"/>
    <a:srgbClr val="B5FDFD"/>
    <a:srgbClr val="CCEFFC"/>
    <a:srgbClr val="EEF983"/>
    <a:srgbClr val="FF0066"/>
    <a:srgbClr val="00C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1" autoAdjust="0"/>
    <p:restoredTop sz="93416" autoAdjust="0"/>
  </p:normalViewPr>
  <p:slideViewPr>
    <p:cSldViewPr snapToGrid="0" showGuides="1">
      <p:cViewPr>
        <p:scale>
          <a:sx n="100" d="100"/>
          <a:sy n="100" d="100"/>
        </p:scale>
        <p:origin x="-1170" y="732"/>
      </p:cViewPr>
      <p:guideLst>
        <p:guide orient="horz" pos="6136"/>
        <p:guide orient="horz" pos="4073"/>
        <p:guide orient="horz" pos="988"/>
        <p:guide orient="horz" pos="943"/>
        <p:guide pos="4088"/>
        <p:guide pos="255"/>
        <p:guide pos="2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2124" y="2268"/>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10633" y="9614812"/>
            <a:ext cx="4817250" cy="31265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1" y="9613988"/>
            <a:ext cx="376174" cy="31265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410634" y="9615128"/>
            <a:ext cx="59945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5064" y="9715089"/>
            <a:ext cx="938783" cy="108187"/>
          </a:xfrm>
          <a:prstGeom prst="rect">
            <a:avLst/>
          </a:prstGeom>
        </p:spPr>
      </p:pic>
    </p:spTree>
    <p:extLst>
      <p:ext uri="{BB962C8B-B14F-4D97-AF65-F5344CB8AC3E}">
        <p14:creationId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111375" y="744538"/>
            <a:ext cx="2574925" cy="3721100"/>
          </a:xfrm>
          <a:prstGeom prst="rect">
            <a:avLst/>
          </a:prstGeom>
          <a:noFill/>
          <a:ln w="12700">
            <a:solidFill>
              <a:prstClr val="black"/>
            </a:solidFill>
          </a:ln>
        </p:spPr>
        <p:txBody>
          <a:bodyPr vert="horz" lIns="91325" tIns="45662" rIns="91325" bIns="45662" rtlCol="0" anchor="ctr"/>
          <a:lstStyle/>
          <a:p>
            <a:endParaRPr lang="de-DE" dirty="0"/>
          </a:p>
        </p:txBody>
      </p:sp>
      <p:sp>
        <p:nvSpPr>
          <p:cNvPr id="5" name="Notizenplatzhalter 4"/>
          <p:cNvSpPr>
            <a:spLocks noGrp="1"/>
          </p:cNvSpPr>
          <p:nvPr>
            <p:ph type="body" sz="quarter" idx="3"/>
          </p:nvPr>
        </p:nvSpPr>
        <p:spPr>
          <a:xfrm>
            <a:off x="878564" y="4806980"/>
            <a:ext cx="5061167" cy="4466987"/>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410359" y="9613988"/>
            <a:ext cx="4817250" cy="312650"/>
          </a:xfrm>
          <a:prstGeom prst="rect">
            <a:avLst/>
          </a:prstGeom>
        </p:spPr>
        <p:txBody>
          <a:bodyPr vert="horz" lIns="0" tIns="0" rIns="0" bIns="0" rtlCol="0" anchor="ctr"/>
          <a:lstStyle>
            <a:lvl1pPr algn="l">
              <a:defRPr sz="9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9613988"/>
            <a:ext cx="374675" cy="31265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410634" y="9615128"/>
            <a:ext cx="59945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70" y="9713371"/>
            <a:ext cx="938783" cy="108187"/>
          </a:xfrm>
          <a:prstGeom prst="rect">
            <a:avLst/>
          </a:prstGeom>
        </p:spPr>
      </p:pic>
    </p:spTree>
    <p:extLst>
      <p:ext uri="{BB962C8B-B14F-4D97-AF65-F5344CB8AC3E}">
        <p14:creationId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017" indent="-285390" eaLnBrk="0" hangingPunct="0">
              <a:defRPr sz="1500">
                <a:solidFill>
                  <a:schemeClr val="tx1"/>
                </a:solidFill>
                <a:latin typeface="CorpoS" pitchFamily="2" charset="0"/>
                <a:cs typeface="Arial" charset="0"/>
              </a:defRPr>
            </a:lvl2pPr>
            <a:lvl3pPr marL="1141563" indent="-228314" eaLnBrk="0" hangingPunct="0">
              <a:defRPr sz="1500">
                <a:solidFill>
                  <a:schemeClr val="tx1"/>
                </a:solidFill>
                <a:latin typeface="CorpoS" pitchFamily="2" charset="0"/>
                <a:cs typeface="Arial" charset="0"/>
              </a:defRPr>
            </a:lvl3pPr>
            <a:lvl4pPr marL="1598189" indent="-228314" eaLnBrk="0" hangingPunct="0">
              <a:defRPr sz="1500">
                <a:solidFill>
                  <a:schemeClr val="tx1"/>
                </a:solidFill>
                <a:latin typeface="CorpoS" pitchFamily="2" charset="0"/>
                <a:cs typeface="Arial" charset="0"/>
              </a:defRPr>
            </a:lvl4pPr>
            <a:lvl5pPr marL="2054815" indent="-228314" eaLnBrk="0" hangingPunct="0">
              <a:defRPr sz="1500">
                <a:solidFill>
                  <a:schemeClr val="tx1"/>
                </a:solidFill>
                <a:latin typeface="CorpoS" pitchFamily="2" charset="0"/>
                <a:cs typeface="Arial" charset="0"/>
              </a:defRPr>
            </a:lvl5pPr>
            <a:lvl6pPr marL="2511439" indent="-228314" eaLnBrk="0" fontAlgn="base" hangingPunct="0">
              <a:spcBef>
                <a:spcPct val="50000"/>
              </a:spcBef>
              <a:spcAft>
                <a:spcPct val="0"/>
              </a:spcAft>
              <a:defRPr sz="1500">
                <a:solidFill>
                  <a:schemeClr val="tx1"/>
                </a:solidFill>
                <a:latin typeface="CorpoS" pitchFamily="2" charset="0"/>
                <a:cs typeface="Arial" charset="0"/>
              </a:defRPr>
            </a:lvl6pPr>
            <a:lvl7pPr marL="2968066" indent="-228314" eaLnBrk="0" fontAlgn="base" hangingPunct="0">
              <a:spcBef>
                <a:spcPct val="50000"/>
              </a:spcBef>
              <a:spcAft>
                <a:spcPct val="0"/>
              </a:spcAft>
              <a:defRPr sz="1500">
                <a:solidFill>
                  <a:schemeClr val="tx1"/>
                </a:solidFill>
                <a:latin typeface="CorpoS" pitchFamily="2" charset="0"/>
                <a:cs typeface="Arial" charset="0"/>
              </a:defRPr>
            </a:lvl7pPr>
            <a:lvl8pPr marL="3424690" indent="-228314" eaLnBrk="0" fontAlgn="base" hangingPunct="0">
              <a:spcBef>
                <a:spcPct val="50000"/>
              </a:spcBef>
              <a:spcAft>
                <a:spcPct val="0"/>
              </a:spcAft>
              <a:defRPr sz="1500">
                <a:solidFill>
                  <a:schemeClr val="tx1"/>
                </a:solidFill>
                <a:latin typeface="CorpoS" pitchFamily="2" charset="0"/>
                <a:cs typeface="Arial" charset="0"/>
              </a:defRPr>
            </a:lvl8pPr>
            <a:lvl9pPr marL="3881317" indent="-228314"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762125" y="993775"/>
            <a:ext cx="2578100" cy="3724275"/>
          </a:xfrm>
          <a:ln/>
        </p:spPr>
      </p:sp>
      <p:sp>
        <p:nvSpPr>
          <p:cNvPr id="51205" name="Rectangle 3"/>
          <p:cNvSpPr>
            <a:spLocks noGrp="1" noChangeArrowheads="1"/>
          </p:cNvSpPr>
          <p:nvPr>
            <p:ph type="body" idx="1"/>
          </p:nvPr>
        </p:nvSpPr>
        <p:spPr>
          <a:xfrm>
            <a:off x="598496" y="4963322"/>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017" indent="-285390" eaLnBrk="0" hangingPunct="0">
              <a:defRPr sz="1500">
                <a:solidFill>
                  <a:schemeClr val="tx1"/>
                </a:solidFill>
                <a:latin typeface="CorpoS" pitchFamily="2" charset="0"/>
                <a:cs typeface="Arial" charset="0"/>
              </a:defRPr>
            </a:lvl2pPr>
            <a:lvl3pPr marL="1141563" indent="-228314" eaLnBrk="0" hangingPunct="0">
              <a:defRPr sz="1500">
                <a:solidFill>
                  <a:schemeClr val="tx1"/>
                </a:solidFill>
                <a:latin typeface="CorpoS" pitchFamily="2" charset="0"/>
                <a:cs typeface="Arial" charset="0"/>
              </a:defRPr>
            </a:lvl3pPr>
            <a:lvl4pPr marL="1598189" indent="-228314" eaLnBrk="0" hangingPunct="0">
              <a:defRPr sz="1500">
                <a:solidFill>
                  <a:schemeClr val="tx1"/>
                </a:solidFill>
                <a:latin typeface="CorpoS" pitchFamily="2" charset="0"/>
                <a:cs typeface="Arial" charset="0"/>
              </a:defRPr>
            </a:lvl4pPr>
            <a:lvl5pPr marL="2054815" indent="-228314" eaLnBrk="0" hangingPunct="0">
              <a:defRPr sz="1500">
                <a:solidFill>
                  <a:schemeClr val="tx1"/>
                </a:solidFill>
                <a:latin typeface="CorpoS" pitchFamily="2" charset="0"/>
                <a:cs typeface="Arial" charset="0"/>
              </a:defRPr>
            </a:lvl5pPr>
            <a:lvl6pPr marL="2511439" indent="-228314" eaLnBrk="0" fontAlgn="base" hangingPunct="0">
              <a:spcBef>
                <a:spcPct val="50000"/>
              </a:spcBef>
              <a:spcAft>
                <a:spcPct val="0"/>
              </a:spcAft>
              <a:defRPr sz="1500">
                <a:solidFill>
                  <a:schemeClr val="tx1"/>
                </a:solidFill>
                <a:latin typeface="CorpoS" pitchFamily="2" charset="0"/>
                <a:cs typeface="Arial" charset="0"/>
              </a:defRPr>
            </a:lvl6pPr>
            <a:lvl7pPr marL="2968066" indent="-228314" eaLnBrk="0" fontAlgn="base" hangingPunct="0">
              <a:spcBef>
                <a:spcPct val="50000"/>
              </a:spcBef>
              <a:spcAft>
                <a:spcPct val="0"/>
              </a:spcAft>
              <a:defRPr sz="1500">
                <a:solidFill>
                  <a:schemeClr val="tx1"/>
                </a:solidFill>
                <a:latin typeface="CorpoS" pitchFamily="2" charset="0"/>
                <a:cs typeface="Arial" charset="0"/>
              </a:defRPr>
            </a:lvl7pPr>
            <a:lvl8pPr marL="3424690" indent="-228314" eaLnBrk="0" fontAlgn="base" hangingPunct="0">
              <a:spcBef>
                <a:spcPct val="50000"/>
              </a:spcBef>
              <a:spcAft>
                <a:spcPct val="0"/>
              </a:spcAft>
              <a:defRPr sz="1500">
                <a:solidFill>
                  <a:schemeClr val="tx1"/>
                </a:solidFill>
                <a:latin typeface="CorpoS" pitchFamily="2" charset="0"/>
                <a:cs typeface="Arial" charset="0"/>
              </a:defRPr>
            </a:lvl8pPr>
            <a:lvl9pPr marL="3881317" indent="-228314"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1762125" y="993775"/>
            <a:ext cx="2578100" cy="3724275"/>
          </a:xfrm>
          <a:ln/>
        </p:spPr>
      </p:sp>
      <p:sp>
        <p:nvSpPr>
          <p:cNvPr id="51205" name="Rectangle 3"/>
          <p:cNvSpPr>
            <a:spLocks noGrp="1" noChangeArrowheads="1"/>
          </p:cNvSpPr>
          <p:nvPr>
            <p:ph type="body" idx="1"/>
          </p:nvPr>
        </p:nvSpPr>
        <p:spPr>
          <a:xfrm>
            <a:off x="598496" y="4963322"/>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85731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017" indent="-285390" eaLnBrk="0" hangingPunct="0">
              <a:defRPr sz="1500">
                <a:solidFill>
                  <a:schemeClr val="tx1"/>
                </a:solidFill>
                <a:latin typeface="CorpoS" pitchFamily="2" charset="0"/>
                <a:cs typeface="Arial" charset="0"/>
              </a:defRPr>
            </a:lvl2pPr>
            <a:lvl3pPr marL="1141563" indent="-228314" eaLnBrk="0" hangingPunct="0">
              <a:defRPr sz="1500">
                <a:solidFill>
                  <a:schemeClr val="tx1"/>
                </a:solidFill>
                <a:latin typeface="CorpoS" pitchFamily="2" charset="0"/>
                <a:cs typeface="Arial" charset="0"/>
              </a:defRPr>
            </a:lvl3pPr>
            <a:lvl4pPr marL="1598189" indent="-228314" eaLnBrk="0" hangingPunct="0">
              <a:defRPr sz="1500">
                <a:solidFill>
                  <a:schemeClr val="tx1"/>
                </a:solidFill>
                <a:latin typeface="CorpoS" pitchFamily="2" charset="0"/>
                <a:cs typeface="Arial" charset="0"/>
              </a:defRPr>
            </a:lvl4pPr>
            <a:lvl5pPr marL="2054815" indent="-228314" eaLnBrk="0" hangingPunct="0">
              <a:defRPr sz="1500">
                <a:solidFill>
                  <a:schemeClr val="tx1"/>
                </a:solidFill>
                <a:latin typeface="CorpoS" pitchFamily="2" charset="0"/>
                <a:cs typeface="Arial" charset="0"/>
              </a:defRPr>
            </a:lvl5pPr>
            <a:lvl6pPr marL="2511439" indent="-228314" eaLnBrk="0" fontAlgn="base" hangingPunct="0">
              <a:spcBef>
                <a:spcPct val="50000"/>
              </a:spcBef>
              <a:spcAft>
                <a:spcPct val="0"/>
              </a:spcAft>
              <a:defRPr sz="1500">
                <a:solidFill>
                  <a:schemeClr val="tx1"/>
                </a:solidFill>
                <a:latin typeface="CorpoS" pitchFamily="2" charset="0"/>
                <a:cs typeface="Arial" charset="0"/>
              </a:defRPr>
            </a:lvl6pPr>
            <a:lvl7pPr marL="2968066" indent="-228314" eaLnBrk="0" fontAlgn="base" hangingPunct="0">
              <a:spcBef>
                <a:spcPct val="50000"/>
              </a:spcBef>
              <a:spcAft>
                <a:spcPct val="0"/>
              </a:spcAft>
              <a:defRPr sz="1500">
                <a:solidFill>
                  <a:schemeClr val="tx1"/>
                </a:solidFill>
                <a:latin typeface="CorpoS" pitchFamily="2" charset="0"/>
                <a:cs typeface="Arial" charset="0"/>
              </a:defRPr>
            </a:lvl7pPr>
            <a:lvl8pPr marL="3424690" indent="-228314" eaLnBrk="0" fontAlgn="base" hangingPunct="0">
              <a:spcBef>
                <a:spcPct val="50000"/>
              </a:spcBef>
              <a:spcAft>
                <a:spcPct val="0"/>
              </a:spcAft>
              <a:defRPr sz="1500">
                <a:solidFill>
                  <a:schemeClr val="tx1"/>
                </a:solidFill>
                <a:latin typeface="CorpoS" pitchFamily="2" charset="0"/>
                <a:cs typeface="Arial" charset="0"/>
              </a:defRPr>
            </a:lvl8pPr>
            <a:lvl9pPr marL="3881317" indent="-228314"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11</a:t>
            </a:fld>
            <a:endParaRPr lang="de-DE" dirty="0"/>
          </a:p>
        </p:txBody>
      </p:sp>
      <p:sp>
        <p:nvSpPr>
          <p:cNvPr id="51204" name="Rectangle 2"/>
          <p:cNvSpPr>
            <a:spLocks noGrp="1" noRot="1" noChangeAspect="1" noChangeArrowheads="1" noTextEdit="1"/>
          </p:cNvSpPr>
          <p:nvPr>
            <p:ph type="sldImg"/>
          </p:nvPr>
        </p:nvSpPr>
        <p:spPr>
          <a:xfrm>
            <a:off x="1762125" y="993775"/>
            <a:ext cx="2578100" cy="3724275"/>
          </a:xfrm>
          <a:ln/>
        </p:spPr>
      </p:sp>
      <p:sp>
        <p:nvSpPr>
          <p:cNvPr id="51205" name="Rectangle 3"/>
          <p:cNvSpPr>
            <a:spLocks noGrp="1" noChangeArrowheads="1"/>
          </p:cNvSpPr>
          <p:nvPr>
            <p:ph type="body" idx="1"/>
          </p:nvPr>
        </p:nvSpPr>
        <p:spPr>
          <a:xfrm>
            <a:off x="598496" y="4963322"/>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310428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CorpoS" pitchFamily="2" charset="0"/>
                <a:cs typeface="Arial" charset="0"/>
              </a:defRPr>
            </a:lvl1pPr>
            <a:lvl2pPr marL="741830" indent="-285319" eaLnBrk="0" hangingPunct="0">
              <a:defRPr sz="1300">
                <a:solidFill>
                  <a:schemeClr val="tx1"/>
                </a:solidFill>
                <a:latin typeface="CorpoS" pitchFamily="2" charset="0"/>
                <a:cs typeface="Arial" charset="0"/>
              </a:defRPr>
            </a:lvl2pPr>
            <a:lvl3pPr marL="1141273" indent="-228258" eaLnBrk="0" hangingPunct="0">
              <a:defRPr sz="1300">
                <a:solidFill>
                  <a:schemeClr val="tx1"/>
                </a:solidFill>
                <a:latin typeface="CorpoS" pitchFamily="2" charset="0"/>
                <a:cs typeface="Arial" charset="0"/>
              </a:defRPr>
            </a:lvl3pPr>
            <a:lvl4pPr marL="1597785" indent="-228258" eaLnBrk="0" hangingPunct="0">
              <a:defRPr sz="1300">
                <a:solidFill>
                  <a:schemeClr val="tx1"/>
                </a:solidFill>
                <a:latin typeface="CorpoS" pitchFamily="2" charset="0"/>
                <a:cs typeface="Arial" charset="0"/>
              </a:defRPr>
            </a:lvl4pPr>
            <a:lvl5pPr marL="2054296" indent="-228258" eaLnBrk="0" hangingPunct="0">
              <a:defRPr sz="1300">
                <a:solidFill>
                  <a:schemeClr val="tx1"/>
                </a:solidFill>
                <a:latin typeface="CorpoS" pitchFamily="2" charset="0"/>
                <a:cs typeface="Arial" charset="0"/>
              </a:defRPr>
            </a:lvl5pPr>
            <a:lvl6pPr marL="2510804" indent="-228258" eaLnBrk="0" fontAlgn="base" hangingPunct="0">
              <a:spcBef>
                <a:spcPct val="50000"/>
              </a:spcBef>
              <a:spcAft>
                <a:spcPct val="0"/>
              </a:spcAft>
              <a:defRPr sz="1300">
                <a:solidFill>
                  <a:schemeClr val="tx1"/>
                </a:solidFill>
                <a:latin typeface="CorpoS" pitchFamily="2" charset="0"/>
                <a:cs typeface="Arial" charset="0"/>
              </a:defRPr>
            </a:lvl6pPr>
            <a:lvl7pPr marL="2967317" indent="-228258" eaLnBrk="0" fontAlgn="base" hangingPunct="0">
              <a:spcBef>
                <a:spcPct val="50000"/>
              </a:spcBef>
              <a:spcAft>
                <a:spcPct val="0"/>
              </a:spcAft>
              <a:defRPr sz="1300">
                <a:solidFill>
                  <a:schemeClr val="tx1"/>
                </a:solidFill>
                <a:latin typeface="CorpoS" pitchFamily="2" charset="0"/>
                <a:cs typeface="Arial" charset="0"/>
              </a:defRPr>
            </a:lvl7pPr>
            <a:lvl8pPr marL="3423827" indent="-228258" eaLnBrk="0" fontAlgn="base" hangingPunct="0">
              <a:spcBef>
                <a:spcPct val="50000"/>
              </a:spcBef>
              <a:spcAft>
                <a:spcPct val="0"/>
              </a:spcAft>
              <a:defRPr sz="1300">
                <a:solidFill>
                  <a:schemeClr val="tx1"/>
                </a:solidFill>
                <a:latin typeface="CorpoS" pitchFamily="2" charset="0"/>
                <a:cs typeface="Arial" charset="0"/>
              </a:defRPr>
            </a:lvl8pPr>
            <a:lvl9pPr marL="3880337" indent="-228258" eaLnBrk="0" fontAlgn="base" hangingPunct="0">
              <a:spcBef>
                <a:spcPct val="50000"/>
              </a:spcBef>
              <a:spcAft>
                <a:spcPct val="0"/>
              </a:spcAft>
              <a:defRPr sz="13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1762125" y="993775"/>
            <a:ext cx="2576513" cy="3724275"/>
          </a:xfrm>
          <a:ln/>
        </p:spPr>
      </p:sp>
      <p:sp>
        <p:nvSpPr>
          <p:cNvPr id="51205" name="Rectangle 3"/>
          <p:cNvSpPr>
            <a:spLocks noGrp="1" noChangeArrowheads="1"/>
          </p:cNvSpPr>
          <p:nvPr>
            <p:ph type="body" idx="1"/>
          </p:nvPr>
        </p:nvSpPr>
        <p:spPr>
          <a:xfrm>
            <a:off x="598496" y="4963325"/>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313422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smtClean="0"/>
              <a:t>Titel der Präsentation in 9 pt CorpoS Regular | Abteilung | </a:t>
            </a:r>
            <a:r>
              <a:rPr lang="de-DE" smtClean="0">
                <a:latin typeface="CorpoS" pitchFamily="2" charset="0"/>
              </a:rPr>
              <a:t>Datum</a:t>
            </a:r>
            <a:endParaRPr lang="de-DE" dirty="0">
              <a:latin typeface="CorpoS" pitchFamily="2" charset="0"/>
            </a:endParaRPr>
          </a:p>
        </p:txBody>
      </p:sp>
      <p:sp>
        <p:nvSpPr>
          <p:cNvPr id="5" name="Foliennummernplatzhalter 4"/>
          <p:cNvSpPr>
            <a:spLocks noGrp="1"/>
          </p:cNvSpPr>
          <p:nvPr>
            <p:ph type="sldNum" sz="quarter" idx="11"/>
          </p:nvPr>
        </p:nvSpPr>
        <p:spPr/>
        <p:txBody>
          <a:bodyPr/>
          <a:lstStyle/>
          <a:p>
            <a:fld id="{98F1D224-6CCC-4B5A-B245-0941732BC833}" type="slidenum">
              <a:rPr lang="de-DE" smtClean="0"/>
              <a:pPr/>
              <a:t>2</a:t>
            </a:fld>
            <a:endParaRPr lang="de-DE" dirty="0"/>
          </a:p>
        </p:txBody>
      </p:sp>
    </p:spTree>
    <p:extLst>
      <p:ext uri="{BB962C8B-B14F-4D97-AF65-F5344CB8AC3E}">
        <p14:creationId xmlns:p14="http://schemas.microsoft.com/office/powerpoint/2010/main" val="248433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smtClean="0"/>
              <a:t>Titel der Präsentation in 9 pt CorpoS Regular | Abteilung | </a:t>
            </a:r>
            <a:r>
              <a:rPr lang="de-DE" smtClean="0">
                <a:latin typeface="CorpoS" pitchFamily="2" charset="0"/>
              </a:rPr>
              <a:t>Datum</a:t>
            </a:r>
            <a:endParaRPr lang="de-DE" dirty="0">
              <a:latin typeface="CorpoS" pitchFamily="2" charset="0"/>
            </a:endParaRPr>
          </a:p>
        </p:txBody>
      </p:sp>
      <p:sp>
        <p:nvSpPr>
          <p:cNvPr id="5" name="Foliennummernplatzhalter 4"/>
          <p:cNvSpPr>
            <a:spLocks noGrp="1"/>
          </p:cNvSpPr>
          <p:nvPr>
            <p:ph type="sldNum" sz="quarter" idx="11"/>
          </p:nvPr>
        </p:nvSpPr>
        <p:spPr/>
        <p:txBody>
          <a:bodyPr/>
          <a:lstStyle/>
          <a:p>
            <a:fld id="{98F1D224-6CCC-4B5A-B245-0941732BC833}" type="slidenum">
              <a:rPr lang="de-DE" smtClean="0"/>
              <a:pPr/>
              <a:t>3</a:t>
            </a:fld>
            <a:endParaRPr lang="de-DE" dirty="0"/>
          </a:p>
        </p:txBody>
      </p:sp>
    </p:spTree>
    <p:extLst>
      <p:ext uri="{BB962C8B-B14F-4D97-AF65-F5344CB8AC3E}">
        <p14:creationId xmlns:p14="http://schemas.microsoft.com/office/powerpoint/2010/main" val="241986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017" indent="-285390" eaLnBrk="0" hangingPunct="0">
              <a:defRPr sz="1500">
                <a:solidFill>
                  <a:schemeClr val="tx1"/>
                </a:solidFill>
                <a:latin typeface="CorpoS" pitchFamily="2" charset="0"/>
                <a:cs typeface="Arial" charset="0"/>
              </a:defRPr>
            </a:lvl2pPr>
            <a:lvl3pPr marL="1141563" indent="-228314" eaLnBrk="0" hangingPunct="0">
              <a:defRPr sz="1500">
                <a:solidFill>
                  <a:schemeClr val="tx1"/>
                </a:solidFill>
                <a:latin typeface="CorpoS" pitchFamily="2" charset="0"/>
                <a:cs typeface="Arial" charset="0"/>
              </a:defRPr>
            </a:lvl3pPr>
            <a:lvl4pPr marL="1598189" indent="-228314" eaLnBrk="0" hangingPunct="0">
              <a:defRPr sz="1500">
                <a:solidFill>
                  <a:schemeClr val="tx1"/>
                </a:solidFill>
                <a:latin typeface="CorpoS" pitchFamily="2" charset="0"/>
                <a:cs typeface="Arial" charset="0"/>
              </a:defRPr>
            </a:lvl4pPr>
            <a:lvl5pPr marL="2054815" indent="-228314" eaLnBrk="0" hangingPunct="0">
              <a:defRPr sz="1500">
                <a:solidFill>
                  <a:schemeClr val="tx1"/>
                </a:solidFill>
                <a:latin typeface="CorpoS" pitchFamily="2" charset="0"/>
                <a:cs typeface="Arial" charset="0"/>
              </a:defRPr>
            </a:lvl5pPr>
            <a:lvl6pPr marL="2511439" indent="-228314" eaLnBrk="0" fontAlgn="base" hangingPunct="0">
              <a:spcBef>
                <a:spcPct val="50000"/>
              </a:spcBef>
              <a:spcAft>
                <a:spcPct val="0"/>
              </a:spcAft>
              <a:defRPr sz="1500">
                <a:solidFill>
                  <a:schemeClr val="tx1"/>
                </a:solidFill>
                <a:latin typeface="CorpoS" pitchFamily="2" charset="0"/>
                <a:cs typeface="Arial" charset="0"/>
              </a:defRPr>
            </a:lvl6pPr>
            <a:lvl7pPr marL="2968066" indent="-228314" eaLnBrk="0" fontAlgn="base" hangingPunct="0">
              <a:spcBef>
                <a:spcPct val="50000"/>
              </a:spcBef>
              <a:spcAft>
                <a:spcPct val="0"/>
              </a:spcAft>
              <a:defRPr sz="1500">
                <a:solidFill>
                  <a:schemeClr val="tx1"/>
                </a:solidFill>
                <a:latin typeface="CorpoS" pitchFamily="2" charset="0"/>
                <a:cs typeface="Arial" charset="0"/>
              </a:defRPr>
            </a:lvl7pPr>
            <a:lvl8pPr marL="3424690" indent="-228314" eaLnBrk="0" fontAlgn="base" hangingPunct="0">
              <a:spcBef>
                <a:spcPct val="50000"/>
              </a:spcBef>
              <a:spcAft>
                <a:spcPct val="0"/>
              </a:spcAft>
              <a:defRPr sz="1500">
                <a:solidFill>
                  <a:schemeClr val="tx1"/>
                </a:solidFill>
                <a:latin typeface="CorpoS" pitchFamily="2" charset="0"/>
                <a:cs typeface="Arial" charset="0"/>
              </a:defRPr>
            </a:lvl8pPr>
            <a:lvl9pPr marL="3881317" indent="-228314"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762125" y="993775"/>
            <a:ext cx="2578100" cy="3724275"/>
          </a:xfrm>
          <a:ln/>
        </p:spPr>
      </p:sp>
      <p:sp>
        <p:nvSpPr>
          <p:cNvPr id="51205" name="Rectangle 3"/>
          <p:cNvSpPr>
            <a:spLocks noGrp="1" noChangeArrowheads="1"/>
          </p:cNvSpPr>
          <p:nvPr>
            <p:ph type="body" idx="1"/>
          </p:nvPr>
        </p:nvSpPr>
        <p:spPr>
          <a:xfrm>
            <a:off x="598496" y="4963322"/>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54422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017" indent="-285390" eaLnBrk="0" hangingPunct="0">
              <a:defRPr sz="1500">
                <a:solidFill>
                  <a:schemeClr val="tx1"/>
                </a:solidFill>
                <a:latin typeface="CorpoS" pitchFamily="2" charset="0"/>
                <a:cs typeface="Arial" charset="0"/>
              </a:defRPr>
            </a:lvl2pPr>
            <a:lvl3pPr marL="1141563" indent="-228314" eaLnBrk="0" hangingPunct="0">
              <a:defRPr sz="1500">
                <a:solidFill>
                  <a:schemeClr val="tx1"/>
                </a:solidFill>
                <a:latin typeface="CorpoS" pitchFamily="2" charset="0"/>
                <a:cs typeface="Arial" charset="0"/>
              </a:defRPr>
            </a:lvl3pPr>
            <a:lvl4pPr marL="1598189" indent="-228314" eaLnBrk="0" hangingPunct="0">
              <a:defRPr sz="1500">
                <a:solidFill>
                  <a:schemeClr val="tx1"/>
                </a:solidFill>
                <a:latin typeface="CorpoS" pitchFamily="2" charset="0"/>
                <a:cs typeface="Arial" charset="0"/>
              </a:defRPr>
            </a:lvl4pPr>
            <a:lvl5pPr marL="2054815" indent="-228314" eaLnBrk="0" hangingPunct="0">
              <a:defRPr sz="1500">
                <a:solidFill>
                  <a:schemeClr val="tx1"/>
                </a:solidFill>
                <a:latin typeface="CorpoS" pitchFamily="2" charset="0"/>
                <a:cs typeface="Arial" charset="0"/>
              </a:defRPr>
            </a:lvl5pPr>
            <a:lvl6pPr marL="2511439" indent="-228314" eaLnBrk="0" fontAlgn="base" hangingPunct="0">
              <a:spcBef>
                <a:spcPct val="50000"/>
              </a:spcBef>
              <a:spcAft>
                <a:spcPct val="0"/>
              </a:spcAft>
              <a:defRPr sz="1500">
                <a:solidFill>
                  <a:schemeClr val="tx1"/>
                </a:solidFill>
                <a:latin typeface="CorpoS" pitchFamily="2" charset="0"/>
                <a:cs typeface="Arial" charset="0"/>
              </a:defRPr>
            </a:lvl6pPr>
            <a:lvl7pPr marL="2968066" indent="-228314" eaLnBrk="0" fontAlgn="base" hangingPunct="0">
              <a:spcBef>
                <a:spcPct val="50000"/>
              </a:spcBef>
              <a:spcAft>
                <a:spcPct val="0"/>
              </a:spcAft>
              <a:defRPr sz="1500">
                <a:solidFill>
                  <a:schemeClr val="tx1"/>
                </a:solidFill>
                <a:latin typeface="CorpoS" pitchFamily="2" charset="0"/>
                <a:cs typeface="Arial" charset="0"/>
              </a:defRPr>
            </a:lvl7pPr>
            <a:lvl8pPr marL="3424690" indent="-228314" eaLnBrk="0" fontAlgn="base" hangingPunct="0">
              <a:spcBef>
                <a:spcPct val="50000"/>
              </a:spcBef>
              <a:spcAft>
                <a:spcPct val="0"/>
              </a:spcAft>
              <a:defRPr sz="1500">
                <a:solidFill>
                  <a:schemeClr val="tx1"/>
                </a:solidFill>
                <a:latin typeface="CorpoS" pitchFamily="2" charset="0"/>
                <a:cs typeface="Arial" charset="0"/>
              </a:defRPr>
            </a:lvl8pPr>
            <a:lvl9pPr marL="3881317" indent="-228314"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762125" y="993775"/>
            <a:ext cx="2578100" cy="3724275"/>
          </a:xfrm>
          <a:ln/>
        </p:spPr>
      </p:sp>
      <p:sp>
        <p:nvSpPr>
          <p:cNvPr id="51205" name="Rectangle 3"/>
          <p:cNvSpPr>
            <a:spLocks noGrp="1" noChangeArrowheads="1"/>
          </p:cNvSpPr>
          <p:nvPr>
            <p:ph type="body" idx="1"/>
          </p:nvPr>
        </p:nvSpPr>
        <p:spPr>
          <a:xfrm>
            <a:off x="598496" y="4963322"/>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164294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017" indent="-285390" eaLnBrk="0" hangingPunct="0">
              <a:defRPr sz="1500">
                <a:solidFill>
                  <a:schemeClr val="tx1"/>
                </a:solidFill>
                <a:latin typeface="CorpoS" pitchFamily="2" charset="0"/>
                <a:cs typeface="Arial" charset="0"/>
              </a:defRPr>
            </a:lvl2pPr>
            <a:lvl3pPr marL="1141563" indent="-228314" eaLnBrk="0" hangingPunct="0">
              <a:defRPr sz="1500">
                <a:solidFill>
                  <a:schemeClr val="tx1"/>
                </a:solidFill>
                <a:latin typeface="CorpoS" pitchFamily="2" charset="0"/>
                <a:cs typeface="Arial" charset="0"/>
              </a:defRPr>
            </a:lvl3pPr>
            <a:lvl4pPr marL="1598189" indent="-228314" eaLnBrk="0" hangingPunct="0">
              <a:defRPr sz="1500">
                <a:solidFill>
                  <a:schemeClr val="tx1"/>
                </a:solidFill>
                <a:latin typeface="CorpoS" pitchFamily="2" charset="0"/>
                <a:cs typeface="Arial" charset="0"/>
              </a:defRPr>
            </a:lvl4pPr>
            <a:lvl5pPr marL="2054815" indent="-228314" eaLnBrk="0" hangingPunct="0">
              <a:defRPr sz="1500">
                <a:solidFill>
                  <a:schemeClr val="tx1"/>
                </a:solidFill>
                <a:latin typeface="CorpoS" pitchFamily="2" charset="0"/>
                <a:cs typeface="Arial" charset="0"/>
              </a:defRPr>
            </a:lvl5pPr>
            <a:lvl6pPr marL="2511439" indent="-228314" eaLnBrk="0" fontAlgn="base" hangingPunct="0">
              <a:spcBef>
                <a:spcPct val="50000"/>
              </a:spcBef>
              <a:spcAft>
                <a:spcPct val="0"/>
              </a:spcAft>
              <a:defRPr sz="1500">
                <a:solidFill>
                  <a:schemeClr val="tx1"/>
                </a:solidFill>
                <a:latin typeface="CorpoS" pitchFamily="2" charset="0"/>
                <a:cs typeface="Arial" charset="0"/>
              </a:defRPr>
            </a:lvl6pPr>
            <a:lvl7pPr marL="2968066" indent="-228314" eaLnBrk="0" fontAlgn="base" hangingPunct="0">
              <a:spcBef>
                <a:spcPct val="50000"/>
              </a:spcBef>
              <a:spcAft>
                <a:spcPct val="0"/>
              </a:spcAft>
              <a:defRPr sz="1500">
                <a:solidFill>
                  <a:schemeClr val="tx1"/>
                </a:solidFill>
                <a:latin typeface="CorpoS" pitchFamily="2" charset="0"/>
                <a:cs typeface="Arial" charset="0"/>
              </a:defRPr>
            </a:lvl7pPr>
            <a:lvl8pPr marL="3424690" indent="-228314" eaLnBrk="0" fontAlgn="base" hangingPunct="0">
              <a:spcBef>
                <a:spcPct val="50000"/>
              </a:spcBef>
              <a:spcAft>
                <a:spcPct val="0"/>
              </a:spcAft>
              <a:defRPr sz="1500">
                <a:solidFill>
                  <a:schemeClr val="tx1"/>
                </a:solidFill>
                <a:latin typeface="CorpoS" pitchFamily="2" charset="0"/>
                <a:cs typeface="Arial" charset="0"/>
              </a:defRPr>
            </a:lvl8pPr>
            <a:lvl9pPr marL="3881317" indent="-228314"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762125" y="993775"/>
            <a:ext cx="2578100" cy="3724275"/>
          </a:xfrm>
          <a:ln/>
        </p:spPr>
      </p:sp>
      <p:sp>
        <p:nvSpPr>
          <p:cNvPr id="51205" name="Rectangle 3"/>
          <p:cNvSpPr>
            <a:spLocks noGrp="1" noChangeArrowheads="1"/>
          </p:cNvSpPr>
          <p:nvPr>
            <p:ph type="body" idx="1"/>
          </p:nvPr>
        </p:nvSpPr>
        <p:spPr>
          <a:xfrm>
            <a:off x="598496" y="4963322"/>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94340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017" indent="-285390" eaLnBrk="0" hangingPunct="0">
              <a:defRPr sz="1500">
                <a:solidFill>
                  <a:schemeClr val="tx1"/>
                </a:solidFill>
                <a:latin typeface="CorpoS" pitchFamily="2" charset="0"/>
                <a:cs typeface="Arial" charset="0"/>
              </a:defRPr>
            </a:lvl2pPr>
            <a:lvl3pPr marL="1141563" indent="-228314" eaLnBrk="0" hangingPunct="0">
              <a:defRPr sz="1500">
                <a:solidFill>
                  <a:schemeClr val="tx1"/>
                </a:solidFill>
                <a:latin typeface="CorpoS" pitchFamily="2" charset="0"/>
                <a:cs typeface="Arial" charset="0"/>
              </a:defRPr>
            </a:lvl3pPr>
            <a:lvl4pPr marL="1598189" indent="-228314" eaLnBrk="0" hangingPunct="0">
              <a:defRPr sz="1500">
                <a:solidFill>
                  <a:schemeClr val="tx1"/>
                </a:solidFill>
                <a:latin typeface="CorpoS" pitchFamily="2" charset="0"/>
                <a:cs typeface="Arial" charset="0"/>
              </a:defRPr>
            </a:lvl4pPr>
            <a:lvl5pPr marL="2054815" indent="-228314" eaLnBrk="0" hangingPunct="0">
              <a:defRPr sz="1500">
                <a:solidFill>
                  <a:schemeClr val="tx1"/>
                </a:solidFill>
                <a:latin typeface="CorpoS" pitchFamily="2" charset="0"/>
                <a:cs typeface="Arial" charset="0"/>
              </a:defRPr>
            </a:lvl5pPr>
            <a:lvl6pPr marL="2511439" indent="-228314" eaLnBrk="0" fontAlgn="base" hangingPunct="0">
              <a:spcBef>
                <a:spcPct val="50000"/>
              </a:spcBef>
              <a:spcAft>
                <a:spcPct val="0"/>
              </a:spcAft>
              <a:defRPr sz="1500">
                <a:solidFill>
                  <a:schemeClr val="tx1"/>
                </a:solidFill>
                <a:latin typeface="CorpoS" pitchFamily="2" charset="0"/>
                <a:cs typeface="Arial" charset="0"/>
              </a:defRPr>
            </a:lvl6pPr>
            <a:lvl7pPr marL="2968066" indent="-228314" eaLnBrk="0" fontAlgn="base" hangingPunct="0">
              <a:spcBef>
                <a:spcPct val="50000"/>
              </a:spcBef>
              <a:spcAft>
                <a:spcPct val="0"/>
              </a:spcAft>
              <a:defRPr sz="1500">
                <a:solidFill>
                  <a:schemeClr val="tx1"/>
                </a:solidFill>
                <a:latin typeface="CorpoS" pitchFamily="2" charset="0"/>
                <a:cs typeface="Arial" charset="0"/>
              </a:defRPr>
            </a:lvl7pPr>
            <a:lvl8pPr marL="3424690" indent="-228314" eaLnBrk="0" fontAlgn="base" hangingPunct="0">
              <a:spcBef>
                <a:spcPct val="50000"/>
              </a:spcBef>
              <a:spcAft>
                <a:spcPct val="0"/>
              </a:spcAft>
              <a:defRPr sz="1500">
                <a:solidFill>
                  <a:schemeClr val="tx1"/>
                </a:solidFill>
                <a:latin typeface="CorpoS" pitchFamily="2" charset="0"/>
                <a:cs typeface="Arial" charset="0"/>
              </a:defRPr>
            </a:lvl8pPr>
            <a:lvl9pPr marL="3881317" indent="-228314"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762125" y="993775"/>
            <a:ext cx="2578100" cy="3724275"/>
          </a:xfrm>
          <a:ln/>
        </p:spPr>
      </p:sp>
      <p:sp>
        <p:nvSpPr>
          <p:cNvPr id="51205" name="Rectangle 3"/>
          <p:cNvSpPr>
            <a:spLocks noGrp="1" noChangeArrowheads="1"/>
          </p:cNvSpPr>
          <p:nvPr>
            <p:ph type="body" idx="1"/>
          </p:nvPr>
        </p:nvSpPr>
        <p:spPr>
          <a:xfrm>
            <a:off x="598496" y="4963322"/>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186870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017" indent="-285390" eaLnBrk="0" hangingPunct="0">
              <a:defRPr sz="1500">
                <a:solidFill>
                  <a:schemeClr val="tx1"/>
                </a:solidFill>
                <a:latin typeface="CorpoS" pitchFamily="2" charset="0"/>
                <a:cs typeface="Arial" charset="0"/>
              </a:defRPr>
            </a:lvl2pPr>
            <a:lvl3pPr marL="1141563" indent="-228314" eaLnBrk="0" hangingPunct="0">
              <a:defRPr sz="1500">
                <a:solidFill>
                  <a:schemeClr val="tx1"/>
                </a:solidFill>
                <a:latin typeface="CorpoS" pitchFamily="2" charset="0"/>
                <a:cs typeface="Arial" charset="0"/>
              </a:defRPr>
            </a:lvl3pPr>
            <a:lvl4pPr marL="1598189" indent="-228314" eaLnBrk="0" hangingPunct="0">
              <a:defRPr sz="1500">
                <a:solidFill>
                  <a:schemeClr val="tx1"/>
                </a:solidFill>
                <a:latin typeface="CorpoS" pitchFamily="2" charset="0"/>
                <a:cs typeface="Arial" charset="0"/>
              </a:defRPr>
            </a:lvl4pPr>
            <a:lvl5pPr marL="2054815" indent="-228314" eaLnBrk="0" hangingPunct="0">
              <a:defRPr sz="1500">
                <a:solidFill>
                  <a:schemeClr val="tx1"/>
                </a:solidFill>
                <a:latin typeface="CorpoS" pitchFamily="2" charset="0"/>
                <a:cs typeface="Arial" charset="0"/>
              </a:defRPr>
            </a:lvl5pPr>
            <a:lvl6pPr marL="2511439" indent="-228314" eaLnBrk="0" fontAlgn="base" hangingPunct="0">
              <a:spcBef>
                <a:spcPct val="50000"/>
              </a:spcBef>
              <a:spcAft>
                <a:spcPct val="0"/>
              </a:spcAft>
              <a:defRPr sz="1500">
                <a:solidFill>
                  <a:schemeClr val="tx1"/>
                </a:solidFill>
                <a:latin typeface="CorpoS" pitchFamily="2" charset="0"/>
                <a:cs typeface="Arial" charset="0"/>
              </a:defRPr>
            </a:lvl6pPr>
            <a:lvl7pPr marL="2968066" indent="-228314" eaLnBrk="0" fontAlgn="base" hangingPunct="0">
              <a:spcBef>
                <a:spcPct val="50000"/>
              </a:spcBef>
              <a:spcAft>
                <a:spcPct val="0"/>
              </a:spcAft>
              <a:defRPr sz="1500">
                <a:solidFill>
                  <a:schemeClr val="tx1"/>
                </a:solidFill>
                <a:latin typeface="CorpoS" pitchFamily="2" charset="0"/>
                <a:cs typeface="Arial" charset="0"/>
              </a:defRPr>
            </a:lvl7pPr>
            <a:lvl8pPr marL="3424690" indent="-228314" eaLnBrk="0" fontAlgn="base" hangingPunct="0">
              <a:spcBef>
                <a:spcPct val="50000"/>
              </a:spcBef>
              <a:spcAft>
                <a:spcPct val="0"/>
              </a:spcAft>
              <a:defRPr sz="1500">
                <a:solidFill>
                  <a:schemeClr val="tx1"/>
                </a:solidFill>
                <a:latin typeface="CorpoS" pitchFamily="2" charset="0"/>
                <a:cs typeface="Arial" charset="0"/>
              </a:defRPr>
            </a:lvl8pPr>
            <a:lvl9pPr marL="3881317" indent="-228314"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762125" y="993775"/>
            <a:ext cx="2578100" cy="3724275"/>
          </a:xfrm>
          <a:ln/>
        </p:spPr>
      </p:sp>
      <p:sp>
        <p:nvSpPr>
          <p:cNvPr id="51205" name="Rectangle 3"/>
          <p:cNvSpPr>
            <a:spLocks noGrp="1" noChangeArrowheads="1"/>
          </p:cNvSpPr>
          <p:nvPr>
            <p:ph type="body" idx="1"/>
          </p:nvPr>
        </p:nvSpPr>
        <p:spPr>
          <a:xfrm>
            <a:off x="598496" y="4963322"/>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67836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2017" indent="-285390" eaLnBrk="0" hangingPunct="0">
              <a:defRPr sz="1500">
                <a:solidFill>
                  <a:schemeClr val="tx1"/>
                </a:solidFill>
                <a:latin typeface="CorpoS" pitchFamily="2" charset="0"/>
                <a:cs typeface="Arial" charset="0"/>
              </a:defRPr>
            </a:lvl2pPr>
            <a:lvl3pPr marL="1141563" indent="-228314" eaLnBrk="0" hangingPunct="0">
              <a:defRPr sz="1500">
                <a:solidFill>
                  <a:schemeClr val="tx1"/>
                </a:solidFill>
                <a:latin typeface="CorpoS" pitchFamily="2" charset="0"/>
                <a:cs typeface="Arial" charset="0"/>
              </a:defRPr>
            </a:lvl3pPr>
            <a:lvl4pPr marL="1598189" indent="-228314" eaLnBrk="0" hangingPunct="0">
              <a:defRPr sz="1500">
                <a:solidFill>
                  <a:schemeClr val="tx1"/>
                </a:solidFill>
                <a:latin typeface="CorpoS" pitchFamily="2" charset="0"/>
                <a:cs typeface="Arial" charset="0"/>
              </a:defRPr>
            </a:lvl4pPr>
            <a:lvl5pPr marL="2054815" indent="-228314" eaLnBrk="0" hangingPunct="0">
              <a:defRPr sz="1500">
                <a:solidFill>
                  <a:schemeClr val="tx1"/>
                </a:solidFill>
                <a:latin typeface="CorpoS" pitchFamily="2" charset="0"/>
                <a:cs typeface="Arial" charset="0"/>
              </a:defRPr>
            </a:lvl5pPr>
            <a:lvl6pPr marL="2511439" indent="-228314" eaLnBrk="0" fontAlgn="base" hangingPunct="0">
              <a:spcBef>
                <a:spcPct val="50000"/>
              </a:spcBef>
              <a:spcAft>
                <a:spcPct val="0"/>
              </a:spcAft>
              <a:defRPr sz="1500">
                <a:solidFill>
                  <a:schemeClr val="tx1"/>
                </a:solidFill>
                <a:latin typeface="CorpoS" pitchFamily="2" charset="0"/>
                <a:cs typeface="Arial" charset="0"/>
              </a:defRPr>
            </a:lvl6pPr>
            <a:lvl7pPr marL="2968066" indent="-228314" eaLnBrk="0" fontAlgn="base" hangingPunct="0">
              <a:spcBef>
                <a:spcPct val="50000"/>
              </a:spcBef>
              <a:spcAft>
                <a:spcPct val="0"/>
              </a:spcAft>
              <a:defRPr sz="1500">
                <a:solidFill>
                  <a:schemeClr val="tx1"/>
                </a:solidFill>
                <a:latin typeface="CorpoS" pitchFamily="2" charset="0"/>
                <a:cs typeface="Arial" charset="0"/>
              </a:defRPr>
            </a:lvl7pPr>
            <a:lvl8pPr marL="3424690" indent="-228314" eaLnBrk="0" fontAlgn="base" hangingPunct="0">
              <a:spcBef>
                <a:spcPct val="50000"/>
              </a:spcBef>
              <a:spcAft>
                <a:spcPct val="0"/>
              </a:spcAft>
              <a:defRPr sz="1500">
                <a:solidFill>
                  <a:schemeClr val="tx1"/>
                </a:solidFill>
                <a:latin typeface="CorpoS" pitchFamily="2" charset="0"/>
                <a:cs typeface="Arial" charset="0"/>
              </a:defRPr>
            </a:lvl8pPr>
            <a:lvl9pPr marL="3881317" indent="-228314"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762125" y="993775"/>
            <a:ext cx="2578100" cy="3724275"/>
          </a:xfrm>
          <a:ln/>
        </p:spPr>
      </p:sp>
      <p:sp>
        <p:nvSpPr>
          <p:cNvPr id="51205" name="Rectangle 3"/>
          <p:cNvSpPr>
            <a:spLocks noGrp="1" noChangeArrowheads="1"/>
          </p:cNvSpPr>
          <p:nvPr>
            <p:ph type="body" idx="1"/>
          </p:nvPr>
        </p:nvSpPr>
        <p:spPr>
          <a:xfrm>
            <a:off x="598496" y="4963322"/>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464888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13.05.2018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7013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13.05.2018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828050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096893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13.05.2018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8547596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13.05.2018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292441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013629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13.05.2018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533994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60469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13.05.2018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846502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9798732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158011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9241980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927771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677728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13.05.2018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4105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13.05.2018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13.05.2018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13.05.2018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emf"/><Relationship Id="rId2" Type="http://schemas.openxmlformats.org/officeDocument/2006/relationships/slideLayout" Target="../slideLayouts/slideLayout15.xml"/><Relationship Id="rId16" Type="http://schemas.openxmlformats.org/officeDocument/2006/relationships/oleObject" Target="../embeddings/oleObject2.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2878421419"/>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61339" name="think-cell Folie" r:id="rId17" imgW="360" imgH="360" progId="">
                  <p:embed/>
                </p:oleObj>
              </mc:Choice>
              <mc:Fallback>
                <p:oleObj name="think-cell Folie" r:id="rId17" imgW="360" imgH="360" progId="">
                  <p:embed/>
                  <p:pic>
                    <p:nvPicPr>
                      <p:cNvPr id="0" name="Picture 6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858"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5"/>
            </p:custDataLst>
            <p:extLst>
              <p:ext uri="{D42A27DB-BD31-4B8C-83A1-F6EECF244321}">
                <p14:modId xmlns:p14="http://schemas.microsoft.com/office/powerpoint/2010/main" val="1081191190"/>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117040" name="think-cell Folie" r:id="rId16" imgW="360" imgH="360" progId="">
                  <p:embed/>
                </p:oleObj>
              </mc:Choice>
              <mc:Fallback>
                <p:oleObj name="think-cell Folie" r:id="rId16" imgW="360" imgH="360" progId="">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58147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2"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31.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oleObject" Target="../embeddings/oleObject10.bin"/><Relationship Id="rId10" Type="http://schemas.openxmlformats.org/officeDocument/2006/relationships/image" Target="../media/image30.png"/><Relationship Id="rId4" Type="http://schemas.openxmlformats.org/officeDocument/2006/relationships/notesSlide" Target="../notesSlides/notesSlide10.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33.jpe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hyperlink" Target="http://mmgh.de/blog/2017/03/23/unsere-neue-kuenstlerische-mitarbeiterin-susanne-wadle/" TargetMode="Externa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jpeg"/><Relationship Id="rId11" Type="http://schemas.openxmlformats.org/officeDocument/2006/relationships/image" Target="../media/image32.png"/><Relationship Id="rId5" Type="http://schemas.openxmlformats.org/officeDocument/2006/relationships/oleObject" Target="../embeddings/oleObject11.bin"/><Relationship Id="rId10" Type="http://schemas.openxmlformats.org/officeDocument/2006/relationships/hyperlink" Target="http://www.mosaikzauber.com/" TargetMode="External"/><Relationship Id="rId4" Type="http://schemas.openxmlformats.org/officeDocument/2006/relationships/notesSlide" Target="../notesSlides/notesSlide11.xml"/><Relationship Id="rId9" Type="http://schemas.openxmlformats.org/officeDocument/2006/relationships/hyperlink" Target="http://mmgh.de/blog/2016/09/21/7526/"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oleObject" Target="../embeddings/oleObject12.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6.wmf"/><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11.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11" Type="http://schemas.openxmlformats.org/officeDocument/2006/relationships/image" Target="../media/image10.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notesSlide" Target="../notesSlides/notesSlide5.xml"/><Relationship Id="rId9" Type="http://schemas.openxmlformats.org/officeDocument/2006/relationships/image" Target="../media/image8.wmf"/><Relationship Id="rId14"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16.w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11" Type="http://schemas.openxmlformats.org/officeDocument/2006/relationships/image" Target="../media/image15.jpg"/><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notesSlide" Target="../notesSlides/notesSlide6.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20.w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11" Type="http://schemas.openxmlformats.org/officeDocument/2006/relationships/image" Target="../media/image19.wmf"/><Relationship Id="rId5" Type="http://schemas.openxmlformats.org/officeDocument/2006/relationships/oleObject" Target="../embeddings/oleObject7.bin"/><Relationship Id="rId10" Type="http://schemas.openxmlformats.org/officeDocument/2006/relationships/image" Target="../media/image18.jpg"/><Relationship Id="rId4" Type="http://schemas.openxmlformats.org/officeDocument/2006/relationships/notesSlide" Target="../notesSlides/notesSlide7.xml"/><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24.w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11" Type="http://schemas.openxmlformats.org/officeDocument/2006/relationships/image" Target="../media/image23.wmf"/><Relationship Id="rId5" Type="http://schemas.openxmlformats.org/officeDocument/2006/relationships/oleObject" Target="../embeddings/oleObject8.bin"/><Relationship Id="rId10" Type="http://schemas.openxmlformats.org/officeDocument/2006/relationships/image" Target="../media/image22.wmf"/><Relationship Id="rId4" Type="http://schemas.openxmlformats.org/officeDocument/2006/relationships/notesSlide" Target="../notesSlides/notesSlide8.xml"/><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27.png"/><Relationship Id="rId5" Type="http://schemas.openxmlformats.org/officeDocument/2006/relationships/oleObject" Target="../embeddings/oleObject9.bin"/><Relationship Id="rId10" Type="http://schemas.openxmlformats.org/officeDocument/2006/relationships/image" Target="../media/image7.jpeg"/><Relationship Id="rId4" Type="http://schemas.openxmlformats.org/officeDocument/2006/relationships/notesSlide" Target="../notesSlides/notesSlide9.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36706637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77702" name="think-cell Folie" r:id="rId5" imgW="0" imgH="0" progId="">
                  <p:embed/>
                </p:oleObj>
              </mc:Choice>
              <mc:Fallback>
                <p:oleObj name="think-cell Folie" r:id="rId5" imgW="0" imgH="0" progId="">
                  <p:embed/>
                  <p:pic>
                    <p:nvPicPr>
                      <p:cNvPr id="0" name="AutoShape 61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dirty="0">
                <a:solidFill>
                  <a:srgbClr val="7030A0"/>
                </a:solidFill>
                <a:latin typeface="Comic Sans MS" panose="030F0702030302020204" pitchFamily="66" charset="0"/>
              </a:rPr>
              <a:t>F</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R</a:t>
            </a:r>
            <a:r>
              <a:rPr lang="de-DE" sz="5400" b="1" dirty="0" smtClean="0">
                <a:solidFill>
                  <a:srgbClr val="92D050"/>
                </a:solidFill>
                <a:latin typeface="Comic Sans MS" panose="030F0702030302020204" pitchFamily="66" charset="0"/>
              </a:rPr>
              <a:t>I</a:t>
            </a:r>
            <a:r>
              <a:rPr lang="de-DE" sz="5400" b="1" dirty="0" smtClean="0">
                <a:solidFill>
                  <a:srgbClr val="7030A0"/>
                </a:solidFill>
                <a:latin typeface="Comic Sans MS" panose="030F0702030302020204" pitchFamily="66" charset="0"/>
              </a:rPr>
              <a:t>E</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A</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G</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B</a:t>
            </a:r>
            <a:r>
              <a:rPr lang="de-DE" sz="5400" b="1" dirty="0" smtClean="0">
                <a:solidFill>
                  <a:srgbClr val="92D050"/>
                </a:solidFill>
                <a:latin typeface="Comic Sans MS" panose="030F0702030302020204" pitchFamily="66" charset="0"/>
              </a:rPr>
              <a:t>O</a:t>
            </a:r>
            <a:r>
              <a:rPr lang="de-DE" sz="5400" b="1" dirty="0" smtClean="0">
                <a:solidFill>
                  <a:srgbClr val="7030A0"/>
                </a:solidFill>
                <a:latin typeface="Comic Sans MS" panose="030F0702030302020204" pitchFamily="66" charset="0"/>
              </a:rPr>
              <a:t>T</a:t>
            </a:r>
            <a:r>
              <a:rPr lang="de-DE" sz="2800" dirty="0" smtClean="0">
                <a:solidFill>
                  <a:srgbClr val="CC1021"/>
                </a:solidFill>
              </a:rPr>
              <a:t/>
            </a:r>
            <a:br>
              <a:rPr lang="de-DE" sz="2800" dirty="0" smtClean="0">
                <a:solidFill>
                  <a:srgbClr val="CC1021"/>
                </a:solidFill>
              </a:rPr>
            </a:br>
            <a:r>
              <a:rPr lang="de-DE" sz="2400" dirty="0" smtClean="0">
                <a:solidFill>
                  <a:schemeClr val="tx1">
                    <a:lumMod val="50000"/>
                    <a:lumOff val="50000"/>
                  </a:schemeClr>
                </a:solidFill>
                <a:latin typeface="Comic Sans MS" panose="030F0702030302020204" pitchFamily="66" charset="0"/>
              </a:rPr>
              <a:t>der</a:t>
            </a:r>
            <a:r>
              <a:rPr lang="de-DE" sz="2400" dirty="0">
                <a:solidFill>
                  <a:schemeClr val="tx1">
                    <a:lumMod val="50000"/>
                    <a:lumOff val="50000"/>
                  </a:schemeClr>
                </a:solidFill>
                <a:latin typeface="Comic Sans MS" panose="030F0702030302020204" pitchFamily="66" charset="0"/>
              </a:rPr>
              <a:t> </a:t>
            </a:r>
            <a:r>
              <a:rPr lang="de-DE" sz="2400" dirty="0" smtClean="0">
                <a:solidFill>
                  <a:schemeClr val="tx1">
                    <a:lumMod val="50000"/>
                    <a:lumOff val="50000"/>
                  </a:schemeClr>
                </a:solidFill>
                <a:latin typeface="Comic Sans MS" panose="030F0702030302020204" pitchFamily="66" charset="0"/>
              </a:rPr>
              <a:t>Maria </a:t>
            </a:r>
            <a:r>
              <a:rPr lang="de-DE" sz="2400" dirty="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1323469" y="8052889"/>
            <a:ext cx="4211089"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Pfingstferien 2018</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24" name="Grafik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4702" y="5175356"/>
            <a:ext cx="2532719" cy="2321660"/>
          </a:xfrm>
          <a:prstGeom prst="rect">
            <a:avLst/>
          </a:prstGeom>
        </p:spPr>
      </p:pic>
      <p:sp>
        <p:nvSpPr>
          <p:cNvPr id="28" name="Textfeld 27"/>
          <p:cNvSpPr txBox="1"/>
          <p:nvPr/>
        </p:nvSpPr>
        <p:spPr>
          <a:xfrm>
            <a:off x="1983093" y="3132303"/>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5865" name="think-cell Folie" r:id="rId5" imgW="0" imgH="0" progId="">
                  <p:embed/>
                </p:oleObj>
              </mc:Choice>
              <mc:Fallback>
                <p:oleObj name="think-cell Folie" r:id="rId5" imgW="0" imgH="0" progId="">
                  <p:embed/>
                  <p:pic>
                    <p:nvPicPr>
                      <p:cNvPr id="0" name="AutoShape 58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r>
              <a:rPr lang="de-DE" sz="1300" dirty="0" smtClean="0">
                <a:latin typeface="Calibri" panose="020F0502020204030204" pitchFamily="34" charset="0"/>
              </a:rPr>
              <a:t>1</a:t>
            </a: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78679" y="2131617"/>
            <a:ext cx="5441949" cy="7694414"/>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- 12.00  bis 13.00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Unsere Ansprechpartnerin hier ist Herr Rödl. Die  Kontaktdaten sehen auf der Rückseite.  Wir versuchen gemeinsam mit Herrn Rödl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Herrn Rödl.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bis 13.30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err="1">
                <a:latin typeface="Calibri" panose="020F0502020204030204" pitchFamily="34" charset="0"/>
              </a:rPr>
              <a:t>MultiKultiphase</a:t>
            </a:r>
            <a:r>
              <a:rPr lang="de-DE" sz="1300" b="1" dirty="0">
                <a:latin typeface="Calibri" panose="020F0502020204030204" pitchFamily="34" charset="0"/>
              </a:rPr>
              <a:t> 2 - 14.00  </a:t>
            </a:r>
            <a:r>
              <a:rPr lang="de-DE" sz="1300" b="1" dirty="0" smtClean="0">
                <a:latin typeface="Calibri" panose="020F0502020204030204" pitchFamily="34" charset="0"/>
              </a:rPr>
              <a:t>bis 15.30</a:t>
            </a:r>
            <a:endParaRPr lang="de-DE" sz="1300" b="1" dirty="0">
              <a:latin typeface="Calibri" panose="020F0502020204030204" pitchFamily="34" charset="0"/>
            </a:endParaRP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smtClean="0">
              <a:latin typeface="Calibri" panose="020F0502020204030204" pitchFamily="34" charset="0"/>
            </a:endParaRPr>
          </a:p>
          <a:p>
            <a:pPr>
              <a:buClr>
                <a:srgbClr val="FF3399"/>
              </a:buClr>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Offenes Ende - 15.30  </a:t>
            </a:r>
            <a:r>
              <a:rPr lang="de-DE" sz="1300" b="1" dirty="0" smtClean="0">
                <a:latin typeface="Calibri" panose="020F0502020204030204" pitchFamily="34" charset="0"/>
              </a:rPr>
              <a:t>bis 17.00 </a:t>
            </a:r>
            <a:r>
              <a:rPr lang="de-DE" sz="1300" b="1" dirty="0">
                <a:latin typeface="Calibri" panose="020F0502020204030204" pitchFamily="34" charset="0"/>
              </a:rPr>
              <a:t>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23608" y="7332533"/>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8">
              <a:extLst>
                <a:ext uri="{28A0092B-C50C-407E-A947-70E740481C1C}">
                  <a14:useLocalDpi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uppieren 8"/>
          <p:cNvGrpSpPr/>
          <p:nvPr/>
        </p:nvGrpSpPr>
        <p:grpSpPr>
          <a:xfrm>
            <a:off x="128296" y="840585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6425941" y="9605031"/>
            <a:ext cx="228349"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a:solidFill>
                  <a:prstClr val="black"/>
                </a:solidFill>
              </a:rPr>
              <a:t>7</a:t>
            </a:r>
          </a:p>
        </p:txBody>
      </p:sp>
      <p:grpSp>
        <p:nvGrpSpPr>
          <p:cNvPr id="3" name="Gruppieren 2"/>
          <p:cNvGrpSpPr/>
          <p:nvPr/>
        </p:nvGrpSpPr>
        <p:grpSpPr>
          <a:xfrm>
            <a:off x="159928" y="2347386"/>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p:cNvGrpSpPr/>
          <p:nvPr/>
        </p:nvGrpSpPr>
        <p:grpSpPr>
          <a:xfrm>
            <a:off x="187802" y="3968331"/>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10">
              <a:extLst>
                <a:ext uri="{28A0092B-C50C-407E-A947-70E740481C1C}">
                  <a14:useLocalDpi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8" name="Ellipse 47"/>
          <p:cNvSpPr/>
          <p:nvPr/>
        </p:nvSpPr>
        <p:spPr>
          <a:xfrm>
            <a:off x="159928" y="6252711"/>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1" name="Rechteck 10"/>
          <p:cNvSpPr/>
          <p:nvPr/>
        </p:nvSpPr>
        <p:spPr>
          <a:xfrm>
            <a:off x="1085052" y="6500813"/>
            <a:ext cx="5368135" cy="892552"/>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smtClean="0">
                <a:latin typeface="Calibri" panose="020F0502020204030204" pitchFamily="34" charset="0"/>
              </a:rPr>
              <a:t>Bewegungspause – 13:30 </a:t>
            </a:r>
            <a:r>
              <a:rPr lang="de-DE" sz="1300" b="1" dirty="0">
                <a:latin typeface="Calibri" panose="020F0502020204030204" pitchFamily="34" charset="0"/>
              </a:rPr>
              <a:t> </a:t>
            </a:r>
            <a:r>
              <a:rPr lang="de-DE" sz="1300" b="1" dirty="0" smtClean="0">
                <a:latin typeface="Calibri" panose="020F0502020204030204" pitchFamily="34" charset="0"/>
              </a:rPr>
              <a:t>bis 14:00 Uhr </a:t>
            </a:r>
          </a:p>
          <a:p>
            <a:pPr>
              <a:buClr>
                <a:srgbClr val="FF3399"/>
              </a:buClr>
            </a:pPr>
            <a:r>
              <a:rPr lang="de-DE" sz="1300" dirty="0" smtClean="0">
                <a:latin typeface="Calibri" panose="020F0502020204030204" pitchFamily="34" charset="0"/>
              </a:rPr>
              <a:t>In dieser Zeit haben die Kinder Zeit sich zu bewegen, ob auf dem Pausenhof oder in der Turnhalle – Spielen, Bewegung und Freizeit stehen auf dem Programm.</a:t>
            </a:r>
            <a:endParaRPr lang="de-DE" sz="1300" dirty="0">
              <a:latin typeface="Calibri" panose="020F0502020204030204" pitchFamily="34" charset="0"/>
            </a:endParaRPr>
          </a:p>
        </p:txBody>
      </p:sp>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813" y="6370297"/>
            <a:ext cx="453320" cy="716848"/>
          </a:xfrm>
          <a:prstGeom prst="rect">
            <a:avLst/>
          </a:prstGeom>
        </p:spPr>
      </p:pic>
      <p:sp>
        <p:nvSpPr>
          <p:cNvPr id="49" name="Textfeld 48"/>
          <p:cNvSpPr txBox="1"/>
          <p:nvPr/>
        </p:nvSpPr>
        <p:spPr>
          <a:xfrm>
            <a:off x="2002123" y="1174765"/>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63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1872"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Foliennummernplatzhalter 2"/>
          <p:cNvSpPr txBox="1">
            <a:spLocks/>
          </p:cNvSpPr>
          <p:nvPr/>
        </p:nvSpPr>
        <p:spPr>
          <a:xfrm>
            <a:off x="6510304" y="9580287"/>
            <a:ext cx="228349"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a:solidFill>
                  <a:prstClr val="black"/>
                </a:solidFill>
              </a:rPr>
              <a:t>9</a:t>
            </a:r>
          </a:p>
        </p:txBody>
      </p:sp>
      <p:pic>
        <p:nvPicPr>
          <p:cNvPr id="41"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9" name="Textfeld 48"/>
          <p:cNvSpPr txBox="1"/>
          <p:nvPr/>
        </p:nvSpPr>
        <p:spPr>
          <a:xfrm>
            <a:off x="2002123" y="1174765"/>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sp>
        <p:nvSpPr>
          <p:cNvPr id="50" name="Rechteck 49"/>
          <p:cNvSpPr/>
          <p:nvPr/>
        </p:nvSpPr>
        <p:spPr>
          <a:xfrm>
            <a:off x="335281" y="1743297"/>
            <a:ext cx="3808094" cy="3356816"/>
          </a:xfrm>
          <a:prstGeom prst="rect">
            <a:avLst/>
          </a:prstGeom>
          <a:ln>
            <a:noFill/>
          </a:ln>
          <a:effectLst>
            <a:softEdge rad="0"/>
          </a:effectLst>
        </p:spPr>
        <p:txBody>
          <a:bodyPr wrap="square">
            <a:spAutoFit/>
          </a:bodyPr>
          <a:lstStyle/>
          <a:p>
            <a:pPr>
              <a:lnSpc>
                <a:spcPct val="107000"/>
              </a:lnSpc>
              <a:spcAft>
                <a:spcPts val="800"/>
              </a:spcAft>
            </a:pPr>
            <a:r>
              <a:rPr lang="de-DE" sz="1200"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9"/>
              </a:rPr>
              <a:t> </a:t>
            </a:r>
            <a:r>
              <a:rPr lang="de-DE" sz="1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9"/>
              </a:rPr>
              <a:t>Frauke Löffler</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Nach einem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Modedesignstudium und einer Berufstätigkeit im Bereich Mode, begann ich bereits in der Familienpause mich künstlerisch weiterzubilden. Seit 2008 habe ich die Mosaikkunst für mich entdeckt. In meinem Atelier in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Stuttgart-Giebel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arbeite ich gerne mit verschiedenen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Mat-</a:t>
            </a:r>
            <a:r>
              <a:rPr lang="de-DE" sz="1200" dirty="0" err="1" smtClean="0">
                <a:latin typeface="Times New Roman" panose="02020603050405020304" pitchFamily="18" charset="0"/>
                <a:ea typeface="Times New Roman" panose="02020603050405020304" pitchFamily="18" charset="0"/>
                <a:cs typeface="Times New Roman" panose="02020603050405020304" pitchFamily="18" charset="0"/>
              </a:rPr>
              <a:t>erialen</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und gebe Mosaikkurse für Kinder und Erwachsene. Gerne können Sie mich auf meiner Homepage </a:t>
            </a:r>
            <a:r>
              <a:rPr lang="de-DE" sz="12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0"/>
              </a:rPr>
              <a:t>www.mosaikzauber.com</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 besuchen. In der Mosaik-AG der Montessori-Schule erhalten die Kinder einen Einblick in eine uralte traditionelle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Handwerkskunst</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 Die kreative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Zu-</a:t>
            </a:r>
            <a:r>
              <a:rPr lang="de-DE" sz="1200" dirty="0" err="1" smtClean="0">
                <a:latin typeface="Times New Roman" panose="02020603050405020304" pitchFamily="18" charset="0"/>
                <a:ea typeface="Times New Roman" panose="02020603050405020304" pitchFamily="18" charset="0"/>
                <a:cs typeface="Times New Roman" panose="02020603050405020304" pitchFamily="18" charset="0"/>
              </a:rPr>
              <a:t>sammenarbeit</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an einem gemeinschaftlichen Projekt und die Freude am Kennenlernen des Materials stehen hierbei im Vordergrund. Genau wie  in den Sommerferien, und ich freue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mich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darauf hier mit einer kleinen Gruppe kreativ zu arbeiten.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 name="Bild 2" descr="bild-frauke"/>
          <p:cNvPicPr/>
          <p:nvPr/>
        </p:nvPicPr>
        <p:blipFill>
          <a:blip r:embed="rId11">
            <a:extLst>
              <a:ext uri="{28A0092B-C50C-407E-A947-70E740481C1C}">
                <a14:useLocalDpi xmlns:a14="http://schemas.microsoft.com/office/drawing/2010/main" val="0"/>
              </a:ext>
            </a:extLst>
          </a:blip>
          <a:srcRect/>
          <a:stretch>
            <a:fillRect/>
          </a:stretch>
        </p:blipFill>
        <p:spPr bwMode="auto">
          <a:xfrm>
            <a:off x="4324349" y="2085904"/>
            <a:ext cx="1756535" cy="1886021"/>
          </a:xfrm>
          <a:prstGeom prst="rect">
            <a:avLst/>
          </a:prstGeom>
          <a:noFill/>
          <a:ln>
            <a:noFill/>
          </a:ln>
        </p:spPr>
      </p:pic>
      <p:sp>
        <p:nvSpPr>
          <p:cNvPr id="23" name="Rechteck 22"/>
          <p:cNvSpPr/>
          <p:nvPr/>
        </p:nvSpPr>
        <p:spPr>
          <a:xfrm>
            <a:off x="581024" y="5495350"/>
            <a:ext cx="3451226" cy="3752053"/>
          </a:xfrm>
          <a:prstGeom prst="rect">
            <a:avLst/>
          </a:prstGeom>
        </p:spPr>
        <p:txBody>
          <a:bodyPr wrap="square">
            <a:spAutoFit/>
          </a:bodyPr>
          <a:lstStyle/>
          <a:p>
            <a:pPr algn="just">
              <a:lnSpc>
                <a:spcPct val="107000"/>
              </a:lnSpc>
              <a:spcAft>
                <a:spcPts val="800"/>
              </a:spcAft>
            </a:pPr>
            <a:r>
              <a:rPr lang="de-DE" sz="1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2"/>
              </a:rPr>
              <a:t>Susanne </a:t>
            </a:r>
            <a:r>
              <a:rPr lang="de-DE" sz="1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12"/>
              </a:rPr>
              <a:t>Wadle</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latin typeface="Times New Roman" panose="02020603050405020304" pitchFamily="18" charset="0"/>
                <a:ea typeface="Times New Roman" panose="02020603050405020304" pitchFamily="18" charset="0"/>
                <a:cs typeface="Times New Roman" panose="02020603050405020304" pitchFamily="18" charset="0"/>
              </a:rPr>
              <a:t>Mein Name ist Susanne </a:t>
            </a:r>
            <a:r>
              <a:rPr lang="de-DE" sz="1200" dirty="0" err="1">
                <a:latin typeface="Times New Roman" panose="02020603050405020304" pitchFamily="18" charset="0"/>
                <a:ea typeface="Times New Roman" panose="02020603050405020304" pitchFamily="18" charset="0"/>
                <a:cs typeface="Times New Roman" panose="02020603050405020304" pitchFamily="18" charset="0"/>
              </a:rPr>
              <a:t>Wadle</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 ich bin 50 Jahr alt und arbeite als Bildende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Künstlerin (Studium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in Mainz, Dijon und Karlsruhe) und Kunstpädagogin. Ich lebe mit meiner Familie (3 Kinder) in Landau/ Pfalz. Als Kunstlehrerin war ich bisher von 2002 bis 2016 im Gymnasium tätig. Ich bin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Gründungs-mitglied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der Kunstwerker e.V. Wiesbaden, und habe viele Jahre bei den Kinderkulturtagen im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Schlosspark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Freudenberg sowie beim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Kinder-campus Mainz-Kastell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mit kreativen Angeboten mitgewirkt. Für das Jugendamt und das Amt für soziale Arbeit, Wiesbaden führe ich seit 16 Jahren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Workshops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im Rahmen der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Sommerwiese“ durch. Mit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freien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Pro-</a:t>
            </a:r>
            <a:r>
              <a:rPr lang="de-DE" sz="1200" dirty="0" err="1" smtClean="0">
                <a:latin typeface="Times New Roman" panose="02020603050405020304" pitchFamily="18" charset="0"/>
                <a:ea typeface="Times New Roman" panose="02020603050405020304" pitchFamily="18" charset="0"/>
                <a:cs typeface="Times New Roman" panose="02020603050405020304" pitchFamily="18" charset="0"/>
              </a:rPr>
              <a:t>jekten</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zum Beispiel Bauen mit Bambus 2015 auf der Landesgartenschau 2015 und zum Jubiläum der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Stadtbücherei bin </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ich auch für den Kunstverein Vila </a:t>
            </a:r>
            <a:r>
              <a:rPr lang="de-DE" sz="1200" dirty="0" err="1">
                <a:latin typeface="Times New Roman" panose="02020603050405020304" pitchFamily="18" charset="0"/>
                <a:ea typeface="Times New Roman" panose="02020603050405020304" pitchFamily="18" charset="0"/>
                <a:cs typeface="Times New Roman" panose="02020603050405020304" pitchFamily="18" charset="0"/>
              </a:rPr>
              <a:t>Streccius</a:t>
            </a:r>
            <a:r>
              <a:rPr lang="de-DE" sz="1200" dirty="0">
                <a:latin typeface="Times New Roman" panose="02020603050405020304" pitchFamily="18" charset="0"/>
                <a:ea typeface="Times New Roman" panose="02020603050405020304" pitchFamily="18" charset="0"/>
                <a:cs typeface="Times New Roman" panose="02020603050405020304" pitchFamily="18" charset="0"/>
              </a:rPr>
              <a:t> e.V. </a:t>
            </a:r>
            <a:r>
              <a:rPr lang="de-DE" sz="1200" dirty="0" smtClean="0">
                <a:latin typeface="Times New Roman" panose="02020603050405020304" pitchFamily="18" charset="0"/>
                <a:ea typeface="Times New Roman" panose="02020603050405020304" pitchFamily="18" charset="0"/>
                <a:cs typeface="Times New Roman" panose="02020603050405020304" pitchFamily="18" charset="0"/>
              </a:rPr>
              <a:t>tätig.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Bild 22" descr="Susanne Wadle"/>
          <p:cNvPicPr/>
          <p:nvPr/>
        </p:nvPicPr>
        <p:blipFill>
          <a:blip r:embed="rId13">
            <a:extLst>
              <a:ext uri="{28A0092B-C50C-407E-A947-70E740481C1C}">
                <a14:useLocalDpi xmlns:a14="http://schemas.microsoft.com/office/drawing/2010/main" val="0"/>
              </a:ext>
            </a:extLst>
          </a:blip>
          <a:srcRect/>
          <a:stretch>
            <a:fillRect/>
          </a:stretch>
        </p:blipFill>
        <p:spPr bwMode="auto">
          <a:xfrm>
            <a:off x="4358820" y="5400676"/>
            <a:ext cx="1901080" cy="3695700"/>
          </a:xfrm>
          <a:prstGeom prst="rect">
            <a:avLst/>
          </a:prstGeom>
          <a:noFill/>
          <a:ln>
            <a:noFill/>
          </a:ln>
        </p:spPr>
      </p:pic>
    </p:spTree>
    <p:extLst>
      <p:ext uri="{BB962C8B-B14F-4D97-AF65-F5344CB8AC3E}">
        <p14:creationId xmlns:p14="http://schemas.microsoft.com/office/powerpoint/2010/main" val="4144840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9235304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08854" name="think-cell Folie" r:id="rId5" imgW="0" imgH="0" progId="">
                  <p:embed/>
                </p:oleObj>
              </mc:Choice>
              <mc:Fallback>
                <p:oleObj name="think-cell Folie" r:id="rId5" imgW="0" imgH="0" progId="">
                  <p:embed/>
                  <p:pic>
                    <p:nvPicPr>
                      <p:cNvPr id="0" name="AutoShape 2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76823"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34892"/>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Pädagogische Fachkräfte</a:t>
            </a:r>
            <a:endParaRPr lang="de-DE" sz="130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
            </a:r>
            <a:br>
              <a:rPr kumimoji="0" lang="de-DE" altLang="de-DE" sz="1800" b="0" i="0" u="none" strike="noStrike" cap="none" normalizeH="0" baseline="0" dirty="0" smtClean="0">
                <a:ln>
                  <a:noFill/>
                </a:ln>
                <a:solidFill>
                  <a:schemeClr val="tx1"/>
                </a:solidFill>
                <a:effectLst/>
                <a:latin typeface="Arial" charset="0"/>
                <a:cs typeface="Arial" charset="0"/>
              </a:rPr>
            </a:br>
            <a:endParaRPr kumimoji="0" lang="de-DE" altLang="de-DE" sz="1800" b="0" i="0" u="none" strike="noStrike" cap="none" normalizeH="0" baseline="0" dirty="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874155232"/>
              </p:ext>
            </p:extLst>
          </p:nvPr>
        </p:nvGraphicFramePr>
        <p:xfrm>
          <a:off x="306252" y="1859562"/>
          <a:ext cx="6265999" cy="4482148"/>
        </p:xfrm>
        <a:graphic>
          <a:graphicData uri="http://schemas.openxmlformats.org/drawingml/2006/table">
            <a:tbl>
              <a:tblPr firstRow="1" bandRow="1">
                <a:tableStyleId>{5FD0F851-EC5A-4D38-B0AD-8093EC10F338}</a:tableStyleId>
              </a:tblPr>
              <a:tblGrid>
                <a:gridCol w="1846398">
                  <a:extLst>
                    <a:ext uri="{9D8B030D-6E8A-4147-A177-3AD203B41FA5}">
                      <a16:colId xmlns:a16="http://schemas.microsoft.com/office/drawing/2014/main" xmlns="" val="20000"/>
                    </a:ext>
                  </a:extLst>
                </a:gridCol>
                <a:gridCol w="1618440">
                  <a:extLst>
                    <a:ext uri="{9D8B030D-6E8A-4147-A177-3AD203B41FA5}">
                      <a16:colId xmlns:a16="http://schemas.microsoft.com/office/drawing/2014/main" xmlns="" val="20001"/>
                    </a:ext>
                  </a:extLst>
                </a:gridCol>
                <a:gridCol w="2801161">
                  <a:extLst>
                    <a:ext uri="{9D8B030D-6E8A-4147-A177-3AD203B41FA5}">
                      <a16:colId xmlns:a16="http://schemas.microsoft.com/office/drawing/2014/main" xmlns="" val="20002"/>
                    </a:ext>
                  </a:extLst>
                </a:gridCol>
              </a:tblGrid>
              <a:tr h="346443">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r h="346443">
                <a:tc>
                  <a:txBody>
                    <a:bodyPr/>
                    <a:lstStyle/>
                    <a:p>
                      <a:r>
                        <a:rPr lang="de-DE" sz="1400" dirty="0" smtClean="0">
                          <a:solidFill>
                            <a:schemeClr val="tx1">
                              <a:lumMod val="75000"/>
                              <a:lumOff val="25000"/>
                            </a:schemeClr>
                          </a:solidFill>
                          <a:latin typeface="Calibri" panose="020F0502020204030204" pitchFamily="34" charset="0"/>
                          <a:cs typeface="Arial" charset="0"/>
                        </a:rPr>
                        <a:t>Jasmin</a:t>
                      </a:r>
                      <a:r>
                        <a:rPr lang="de-DE" sz="1400" baseline="0" dirty="0" smtClean="0">
                          <a:solidFill>
                            <a:schemeClr val="tx1">
                              <a:lumMod val="75000"/>
                              <a:lumOff val="25000"/>
                            </a:schemeClr>
                          </a:solidFill>
                          <a:latin typeface="Calibri" panose="020F0502020204030204" pitchFamily="34" charset="0"/>
                          <a:cs typeface="Arial" charset="0"/>
                        </a:rPr>
                        <a:t> Grenzbach / </a:t>
                      </a:r>
                      <a:r>
                        <a:rPr lang="de-DE" sz="1400" dirty="0" smtClean="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0711 / 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xmlns="" val="10001"/>
                  </a:ext>
                </a:extLst>
              </a:tr>
              <a:tr h="459949">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81892094</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xmlns="" val="10002"/>
                  </a:ext>
                </a:extLst>
              </a:tr>
              <a:tr h="411949">
                <a:tc>
                  <a:txBody>
                    <a:bodyPr/>
                    <a:lstStyle/>
                    <a:p>
                      <a:r>
                        <a:rPr lang="de-DE" sz="1400" dirty="0" smtClean="0">
                          <a:solidFill>
                            <a:schemeClr val="tx1">
                              <a:lumMod val="75000"/>
                              <a:lumOff val="25000"/>
                            </a:schemeClr>
                          </a:solidFill>
                          <a:latin typeface="Calibri" panose="020F0502020204030204" pitchFamily="34" charset="0"/>
                        </a:rPr>
                        <a:t>Hayri</a:t>
                      </a:r>
                      <a:r>
                        <a:rPr lang="de-DE" sz="1400" baseline="0" dirty="0" smtClean="0">
                          <a:solidFill>
                            <a:schemeClr val="tx1">
                              <a:lumMod val="75000"/>
                              <a:lumOff val="25000"/>
                            </a:schemeClr>
                          </a:solidFill>
                          <a:latin typeface="Calibri" panose="020F0502020204030204" pitchFamily="34" charset="0"/>
                        </a:rPr>
                        <a:t> Kurt </a:t>
                      </a: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81887846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xmlns="" val="10003"/>
                  </a:ext>
                </a:extLst>
              </a:tr>
              <a:tr h="346443">
                <a:tc>
                  <a:txBody>
                    <a:bodyPr/>
                    <a:lstStyle/>
                    <a:p>
                      <a:r>
                        <a:rPr lang="de-DE" sz="1400" dirty="0" smtClean="0">
                          <a:solidFill>
                            <a:schemeClr val="tx1">
                              <a:lumMod val="75000"/>
                              <a:lumOff val="25000"/>
                            </a:schemeClr>
                          </a:solidFill>
                          <a:latin typeface="Calibri" panose="020F0502020204030204" pitchFamily="34" charset="0"/>
                        </a:rPr>
                        <a:t>Anna Ornth</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smtClean="0">
                          <a:solidFill>
                            <a:schemeClr val="tx1">
                              <a:lumMod val="75000"/>
                              <a:lumOff val="25000"/>
                            </a:schemeClr>
                          </a:solidFill>
                          <a:latin typeface="Calibri" panose="020F0502020204030204" pitchFamily="34" charset="0"/>
                        </a:rPr>
                        <a:t>anna.ornth@mmgh.de</a:t>
                      </a:r>
                      <a:endParaRPr lang="de-DE" sz="1400" dirty="0">
                        <a:solidFill>
                          <a:schemeClr val="tx1">
                            <a:lumMod val="75000"/>
                            <a:lumOff val="25000"/>
                          </a:schemeClr>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xmlns="" val="10004"/>
                  </a:ext>
                </a:extLst>
              </a:tr>
              <a:tr h="430736">
                <a:tc>
                  <a:txBody>
                    <a:bodyPr/>
                    <a:lstStyle/>
                    <a:p>
                      <a:r>
                        <a:rPr lang="de-DE" sz="1400" dirty="0" smtClean="0">
                          <a:solidFill>
                            <a:schemeClr val="tx1">
                              <a:lumMod val="75000"/>
                              <a:lumOff val="25000"/>
                            </a:schemeClr>
                          </a:solidFill>
                          <a:latin typeface="Calibri" panose="020F0502020204030204" pitchFamily="34" charset="0"/>
                        </a:rPr>
                        <a:t>Anda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Lena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 </a:t>
                      </a:r>
                      <a:r>
                        <a:rPr lang="de-DE" sz="1400" dirty="0" err="1" smtClean="0">
                          <a:solidFill>
                            <a:schemeClr val="tx1">
                              <a:lumMod val="75000"/>
                              <a:lumOff val="25000"/>
                            </a:schemeClr>
                          </a:solidFill>
                          <a:latin typeface="Calibri" panose="020F0502020204030204" pitchFamily="34" charset="0"/>
                        </a:rPr>
                        <a:t>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xmlns="" val="10005"/>
                  </a:ext>
                </a:extLst>
              </a:tr>
              <a:tr h="380648">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xmlns="" val="10006"/>
                  </a:ext>
                </a:extLst>
              </a:tr>
              <a:tr h="437630">
                <a:tc>
                  <a:txBody>
                    <a:bodyPr/>
                    <a:lstStyle/>
                    <a:p>
                      <a:r>
                        <a:rPr lang="de-DE" sz="1400" dirty="0" smtClean="0">
                          <a:solidFill>
                            <a:schemeClr val="tx1">
                              <a:lumMod val="75000"/>
                              <a:lumOff val="25000"/>
                            </a:schemeClr>
                          </a:solidFill>
                          <a:latin typeface="Calibri" panose="020F0502020204030204" pitchFamily="34" charset="0"/>
                        </a:rPr>
                        <a:t>Natalia</a:t>
                      </a:r>
                      <a:r>
                        <a:rPr lang="de-DE" sz="1400" baseline="0" dirty="0" smtClean="0">
                          <a:solidFill>
                            <a:schemeClr val="tx1">
                              <a:lumMod val="75000"/>
                              <a:lumOff val="25000"/>
                            </a:schemeClr>
                          </a:solidFill>
                          <a:latin typeface="Calibri" panose="020F0502020204030204" pitchFamily="34" charset="0"/>
                        </a:rPr>
                        <a:t> Khan</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natalia.khan@mmgh.de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xmlns="" val="10008"/>
                  </a:ext>
                </a:extLst>
              </a:tr>
              <a:tr h="528466">
                <a:tc>
                  <a:txBody>
                    <a:bodyPr/>
                    <a:lstStyle/>
                    <a:p>
                      <a:r>
                        <a:rPr lang="de-DE" sz="1400" dirty="0" smtClean="0">
                          <a:solidFill>
                            <a:schemeClr val="tx1">
                              <a:lumMod val="75000"/>
                              <a:lumOff val="25000"/>
                            </a:schemeClr>
                          </a:solidFill>
                          <a:latin typeface="Calibri" panose="020F0502020204030204" pitchFamily="34" charset="0"/>
                        </a:rPr>
                        <a:t>Angela Rudolph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Angela.rudoph@mmgh.de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xmlns="" val="10010"/>
                  </a:ext>
                </a:extLst>
              </a:tr>
              <a:tr h="310862">
                <a:tc>
                  <a:txBody>
                    <a:bodyPr/>
                    <a:lstStyle/>
                    <a:p>
                      <a:r>
                        <a:rPr lang="de-DE" sz="1400" dirty="0" err="1" smtClean="0">
                          <a:solidFill>
                            <a:schemeClr val="tx1">
                              <a:lumMod val="75000"/>
                              <a:lumOff val="25000"/>
                            </a:schemeClr>
                          </a:solidFill>
                          <a:latin typeface="Calibri" panose="020F0502020204030204" pitchFamily="34" charset="0"/>
                        </a:rPr>
                        <a:t>Syuhaidah</a:t>
                      </a:r>
                      <a:r>
                        <a:rPr lang="de-DE" sz="1400" baseline="0" dirty="0" smtClean="0">
                          <a:solidFill>
                            <a:schemeClr val="tx1">
                              <a:lumMod val="75000"/>
                              <a:lumOff val="25000"/>
                            </a:schemeClr>
                          </a:solidFill>
                          <a:latin typeface="Calibri" panose="020F0502020204030204" pitchFamily="34" charset="0"/>
                        </a:rPr>
                        <a:t> Hensel</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BBA"/>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BBA"/>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syuhaidah.Hensel@mmgh.de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xmlns="" val="10009"/>
                  </a:ext>
                </a:extLst>
              </a:tr>
              <a:tr h="310862">
                <a:tc>
                  <a:txBody>
                    <a:bodyPr/>
                    <a:lstStyle/>
                    <a:p>
                      <a:r>
                        <a:rPr lang="de-DE" sz="1400" dirty="0" smtClean="0">
                          <a:solidFill>
                            <a:schemeClr val="tx1">
                              <a:lumMod val="75000"/>
                              <a:lumOff val="25000"/>
                            </a:schemeClr>
                          </a:solidFill>
                          <a:latin typeface="Calibri" panose="020F0502020204030204" pitchFamily="34" charset="0"/>
                        </a:rPr>
                        <a:t>Horst von Wolff</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horst.wolff@mmgh.de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xmlns="" val="10011"/>
                  </a:ext>
                </a:extLst>
              </a:tr>
            </a:tbl>
          </a:graphicData>
        </a:graphic>
      </p:graphicFrame>
      <p:sp>
        <p:nvSpPr>
          <p:cNvPr id="31" name="Rechteck 30"/>
          <p:cNvSpPr/>
          <p:nvPr/>
        </p:nvSpPr>
        <p:spPr>
          <a:xfrm>
            <a:off x="249101" y="6348232"/>
            <a:ext cx="6444963" cy="530915"/>
          </a:xfrm>
          <a:prstGeom prst="rect">
            <a:avLst/>
          </a:prstGeom>
        </p:spPr>
        <p:txBody>
          <a:bodyPr wrap="square">
            <a:spAutoFit/>
          </a:bodyPr>
          <a:lstStyle/>
          <a:p>
            <a:pPr>
              <a:spcAft>
                <a:spcPts val="300"/>
              </a:spcAft>
            </a:pPr>
            <a:endParaRPr lang="de-DE" sz="1300" b="1" dirty="0" smtClean="0">
              <a:solidFill>
                <a:schemeClr val="tx1">
                  <a:lumMod val="75000"/>
                  <a:lumOff val="25000"/>
                </a:schemeClr>
              </a:solidFill>
              <a:latin typeface="Comic Sans MS" panose="030F0702030302020204" pitchFamily="66" charset="0"/>
            </a:endParaRPr>
          </a:p>
          <a:p>
            <a:pPr>
              <a:spcAft>
                <a:spcPts val="300"/>
              </a:spcAft>
            </a:pPr>
            <a:r>
              <a:rPr lang="de-DE" sz="1300" b="1" dirty="0" smtClean="0">
                <a:solidFill>
                  <a:schemeClr val="tx1">
                    <a:lumMod val="75000"/>
                    <a:lumOff val="25000"/>
                  </a:schemeClr>
                </a:solidFill>
                <a:latin typeface="Comic Sans MS" panose="030F0702030302020204" pitchFamily="66" charset="0"/>
              </a:rPr>
              <a:t>Kontaktdaten </a:t>
            </a:r>
            <a:r>
              <a:rPr lang="de-DE" sz="1300" b="1" dirty="0">
                <a:solidFill>
                  <a:schemeClr val="tx1">
                    <a:lumMod val="75000"/>
                    <a:lumOff val="25000"/>
                  </a:schemeClr>
                </a:solidFill>
                <a:latin typeface="Comic Sans MS" panose="030F0702030302020204" pitchFamily="66" charset="0"/>
              </a:rPr>
              <a:t>Caterer </a:t>
            </a:r>
            <a:r>
              <a:rPr lang="de-DE" sz="130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val="555540266"/>
              </p:ext>
            </p:extLst>
          </p:nvPr>
        </p:nvGraphicFramePr>
        <p:xfrm>
          <a:off x="306252" y="6925325"/>
          <a:ext cx="6265999" cy="706407"/>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xmlns="" val="20000"/>
                    </a:ext>
                  </a:extLst>
                </a:gridCol>
                <a:gridCol w="1905736">
                  <a:extLst>
                    <a:ext uri="{9D8B030D-6E8A-4147-A177-3AD203B41FA5}">
                      <a16:colId xmlns:a16="http://schemas.microsoft.com/office/drawing/2014/main" xmlns="" val="20001"/>
                    </a:ext>
                  </a:extLst>
                </a:gridCol>
                <a:gridCol w="2801161">
                  <a:extLst>
                    <a:ext uri="{9D8B030D-6E8A-4147-A177-3AD203B41FA5}">
                      <a16:colId xmlns:a16="http://schemas.microsoft.com/office/drawing/2014/main" xmlns="" val="20002"/>
                    </a:ext>
                  </a:extLst>
                </a:gridCol>
              </a:tblGrid>
              <a:tr h="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xmlns="" val="10000"/>
                  </a:ext>
                </a:extLst>
              </a:tr>
              <a:tr h="401607">
                <a:tc>
                  <a:txBody>
                    <a:bodyPr/>
                    <a:lstStyle/>
                    <a:p>
                      <a:r>
                        <a:rPr lang="de-DE" sz="1400" dirty="0" smtClean="0">
                          <a:solidFill>
                            <a:schemeClr val="tx1">
                              <a:lumMod val="75000"/>
                              <a:lumOff val="25000"/>
                            </a:schemeClr>
                          </a:solidFill>
                          <a:latin typeface="Calibri" panose="020F0502020204030204" pitchFamily="34" charset="0"/>
                        </a:rPr>
                        <a:t>Frau</a:t>
                      </a:r>
                      <a:r>
                        <a:rPr lang="de-DE" sz="1400" baseline="0" dirty="0" smtClean="0">
                          <a:solidFill>
                            <a:schemeClr val="tx1">
                              <a:lumMod val="75000"/>
                              <a:lumOff val="25000"/>
                            </a:schemeClr>
                          </a:solidFill>
                          <a:latin typeface="Calibri" panose="020F0502020204030204" pitchFamily="34" charset="0"/>
                        </a:rPr>
                        <a:t> Wörl</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0711/9258247</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Mareike.Wörl@malteser.org</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xmlns="" val="10001"/>
                  </a:ext>
                </a:extLst>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val="2747400437"/>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xmlns="" val="20000"/>
                    </a:ext>
                  </a:extLst>
                </a:gridCol>
                <a:gridCol w="1905736">
                  <a:extLst>
                    <a:ext uri="{9D8B030D-6E8A-4147-A177-3AD203B41FA5}">
                      <a16:colId xmlns:a16="http://schemas.microsoft.com/office/drawing/2014/main" xmlns="" val="20001"/>
                    </a:ext>
                  </a:extLst>
                </a:gridCol>
                <a:gridCol w="2801161">
                  <a:extLst>
                    <a:ext uri="{9D8B030D-6E8A-4147-A177-3AD203B41FA5}">
                      <a16:colId xmlns:a16="http://schemas.microsoft.com/office/drawing/2014/main" xmlns="" val="20002"/>
                    </a:ext>
                  </a:extLst>
                </a:gridCol>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extLst>
                  <a:ext uri="{0D108BD9-81ED-4DB2-BD59-A6C34878D82A}">
                    <a16:rowId xmlns:a16="http://schemas.microsoft.com/office/drawing/2014/main" xmlns="" val="10000"/>
                  </a:ext>
                </a:extLst>
              </a:tr>
              <a:tr h="370840">
                <a:tc>
                  <a:txBody>
                    <a:bodyPr/>
                    <a:lstStyle/>
                    <a:p>
                      <a:r>
                        <a:rPr lang="de-DE" sz="1400" dirty="0" smtClean="0">
                          <a:solidFill>
                            <a:schemeClr val="tx1">
                              <a:lumMod val="75000"/>
                              <a:lumOff val="25000"/>
                            </a:schemeClr>
                          </a:solidFill>
                          <a:latin typeface="+mn-lt"/>
                        </a:rPr>
                        <a:t>Joachim</a:t>
                      </a:r>
                      <a:r>
                        <a:rPr lang="de-DE" sz="1400" baseline="0" dirty="0" smtClean="0">
                          <a:solidFill>
                            <a:schemeClr val="tx1">
                              <a:lumMod val="75000"/>
                              <a:lumOff val="25000"/>
                            </a:schemeClr>
                          </a:solidFill>
                          <a:latin typeface="+mn-lt"/>
                        </a:rPr>
                        <a:t> </a:t>
                      </a:r>
                      <a:r>
                        <a:rPr lang="de-DE" sz="1400" baseline="0" dirty="0" err="1" smtClean="0">
                          <a:solidFill>
                            <a:schemeClr val="tx1">
                              <a:lumMod val="75000"/>
                              <a:lumOff val="25000"/>
                            </a:schemeClr>
                          </a:solidFill>
                          <a:latin typeface="+mn-lt"/>
                        </a:rPr>
                        <a:t>Sohnle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0172/</a:t>
                      </a:r>
                      <a:r>
                        <a:rPr lang="de-DE" sz="1400" baseline="0" dirty="0" smtClean="0">
                          <a:solidFill>
                            <a:schemeClr val="tx1">
                              <a:lumMod val="75000"/>
                              <a:lumOff val="25000"/>
                            </a:schemeClr>
                          </a:solidFill>
                          <a:latin typeface="Calibri" panose="020F0502020204030204" pitchFamily="34" charset="0"/>
                        </a:rPr>
                        <a:t>7398053</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extLst>
                  <a:ext uri="{0D108BD9-81ED-4DB2-BD59-A6C34878D82A}">
                    <a16:rowId xmlns:a16="http://schemas.microsoft.com/office/drawing/2014/main" xmlns="" val="10001"/>
                  </a:ext>
                </a:extLst>
              </a:tr>
            </a:tbl>
          </a:graphicData>
        </a:graphic>
      </p:graphicFrame>
      <p:sp>
        <p:nvSpPr>
          <p:cNvPr id="25" name="Rechteck 24"/>
          <p:cNvSpPr/>
          <p:nvPr/>
        </p:nvSpPr>
        <p:spPr>
          <a:xfrm>
            <a:off x="4705688" y="1055951"/>
            <a:ext cx="1007003" cy="369332"/>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de-DE" sz="1800" dirty="0">
              <a:solidFill>
                <a:schemeClr val="bg1"/>
              </a:solidFill>
              <a:latin typeface="Comic Sans MS" panose="030F0702030302020204" pitchFamily="66" charset="0"/>
            </a:endParaRPr>
          </a:p>
        </p:txBody>
      </p:sp>
      <p:sp>
        <p:nvSpPr>
          <p:cNvPr id="30" name="Textfeld 29"/>
          <p:cNvSpPr txBox="1"/>
          <p:nvPr/>
        </p:nvSpPr>
        <p:spPr>
          <a:xfrm>
            <a:off x="2339287" y="1192286"/>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sp>
        <p:nvSpPr>
          <p:cNvPr id="27" name="Textfeld 26"/>
          <p:cNvSpPr txBox="1"/>
          <p:nvPr/>
        </p:nvSpPr>
        <p:spPr>
          <a:xfrm>
            <a:off x="1996027" y="1192286"/>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384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endParaRPr lang="de-DE" dirty="0">
              <a:solidFill>
                <a:prstClr val="black"/>
              </a:solidFill>
            </a:endParaRPr>
          </a:p>
        </p:txBody>
      </p:sp>
      <p:sp>
        <p:nvSpPr>
          <p:cNvPr id="3" name="Titel 2"/>
          <p:cNvSpPr>
            <a:spLocks noGrp="1"/>
          </p:cNvSpPr>
          <p:nvPr>
            <p:ph type="title"/>
          </p:nvPr>
        </p:nvSpPr>
        <p:spPr/>
        <p:txBody>
          <a:bodyPr/>
          <a:lstStyle/>
          <a:p>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1</a:t>
            </a:r>
          </a:p>
        </p:txBody>
      </p:sp>
      <p:sp>
        <p:nvSpPr>
          <p:cNvPr id="4" name="Textfeld 3"/>
          <p:cNvSpPr txBox="1"/>
          <p:nvPr/>
        </p:nvSpPr>
        <p:spPr>
          <a:xfrm>
            <a:off x="590548" y="1718642"/>
            <a:ext cx="5962651" cy="8090228"/>
          </a:xfrm>
          <a:prstGeom prst="rect">
            <a:avLst/>
          </a:prstGeom>
          <a:noFill/>
        </p:spPr>
        <p:txBody>
          <a:bodyPr wrap="square" lIns="0" tIns="0" rIns="0" bIns="0" rtlCol="0">
            <a:spAutoFit/>
          </a:bodyPr>
          <a:lstStyle/>
          <a:p>
            <a:r>
              <a:rPr lang="de-DE" sz="1200" dirty="0"/>
              <a:t>Liebe Kinder, liebe Eltern</a:t>
            </a:r>
            <a:r>
              <a:rPr lang="de-DE" sz="1200" dirty="0" smtClean="0"/>
              <a:t>,</a:t>
            </a:r>
          </a:p>
          <a:p>
            <a:endParaRPr lang="de-DE" sz="1200" dirty="0" smtClean="0"/>
          </a:p>
          <a:p>
            <a:r>
              <a:rPr lang="de-DE" sz="1200" dirty="0"/>
              <a:t>In den Pfingstferien erwartet die Kinder der Ferienbetreuung ein tolles Programm zum </a:t>
            </a:r>
            <a:r>
              <a:rPr lang="de-DE" sz="1200" dirty="0" smtClean="0"/>
              <a:t>Thema „Alles was rollt“. Filzkugeln, Laufkugeln, Bälle und sogar Kinder rollen, </a:t>
            </a:r>
            <a:r>
              <a:rPr lang="de-DE" sz="1200" dirty="0"/>
              <a:t>um nur einige Angebote in </a:t>
            </a:r>
            <a:r>
              <a:rPr lang="de-DE" sz="1200" dirty="0" smtClean="0"/>
              <a:t>den Pfingstferien anzudeuten. </a:t>
            </a:r>
          </a:p>
          <a:p>
            <a:r>
              <a:rPr lang="de-DE" sz="1200" dirty="0" smtClean="0"/>
              <a:t> </a:t>
            </a:r>
            <a:endParaRPr lang="de-DE" sz="1200" dirty="0"/>
          </a:p>
          <a:p>
            <a:r>
              <a:rPr lang="de-DE" sz="1200" dirty="0"/>
              <a:t>Tatsächlich rollt </a:t>
            </a:r>
            <a:r>
              <a:rPr lang="de-DE" sz="1200" dirty="0" smtClean="0"/>
              <a:t>in </a:t>
            </a:r>
            <a:r>
              <a:rPr lang="de-DE" sz="1200" dirty="0"/>
              <a:t>den Pfingstferien buchstäblich ein </a:t>
            </a:r>
            <a:r>
              <a:rPr lang="de-DE" sz="1200" dirty="0" smtClean="0"/>
              <a:t>„</a:t>
            </a:r>
            <a:r>
              <a:rPr lang="de-DE" sz="1200" dirty="0" smtClean="0"/>
              <a:t>highlight</a:t>
            </a:r>
            <a:r>
              <a:rPr lang="de-DE" sz="1200" dirty="0" smtClean="0"/>
              <a:t>“ </a:t>
            </a:r>
            <a:r>
              <a:rPr lang="de-DE" sz="1200" dirty="0"/>
              <a:t>nach dem </a:t>
            </a:r>
            <a:r>
              <a:rPr lang="de-DE" sz="1200" dirty="0" smtClean="0"/>
              <a:t>anderen </a:t>
            </a:r>
            <a:r>
              <a:rPr lang="de-DE" sz="1200" dirty="0"/>
              <a:t>auf </a:t>
            </a:r>
            <a:r>
              <a:rPr lang="de-DE" sz="1200" dirty="0" smtClean="0"/>
              <a:t>die Ferienkinder </a:t>
            </a:r>
            <a:r>
              <a:rPr lang="de-DE" sz="1200" dirty="0"/>
              <a:t>zu. Die Solar- und Salzwasserautos stehen für die </a:t>
            </a:r>
            <a:r>
              <a:rPr lang="de-DE" sz="1200" dirty="0" smtClean="0"/>
              <a:t>Kinder </a:t>
            </a:r>
            <a:r>
              <a:rPr lang="de-DE" sz="1200" dirty="0"/>
              <a:t>bereit und werden von diesen zusammengebaut, ausprobiert und mit einer </a:t>
            </a:r>
            <a:r>
              <a:rPr lang="de-DE" sz="1200" dirty="0" smtClean="0"/>
              <a:t>selbstgebastelten Karosserie </a:t>
            </a:r>
            <a:r>
              <a:rPr lang="de-DE" sz="1200" dirty="0"/>
              <a:t>verschönert. </a:t>
            </a:r>
            <a:r>
              <a:rPr lang="de-DE" sz="1200" dirty="0" smtClean="0"/>
              <a:t>Am </a:t>
            </a:r>
            <a:r>
              <a:rPr lang="de-DE" sz="1200" dirty="0"/>
              <a:t>Ende </a:t>
            </a:r>
            <a:r>
              <a:rPr lang="de-DE" sz="1200" dirty="0" smtClean="0"/>
              <a:t>des </a:t>
            </a:r>
            <a:r>
              <a:rPr lang="de-DE" sz="1200" dirty="0"/>
              <a:t>Angebotes wird diese Gruppe ganz genau </a:t>
            </a:r>
            <a:r>
              <a:rPr lang="de-DE" sz="1200" dirty="0" smtClean="0"/>
              <a:t>über </a:t>
            </a:r>
            <a:r>
              <a:rPr lang="de-DE" sz="1200" dirty="0"/>
              <a:t>die Nutzung </a:t>
            </a:r>
            <a:r>
              <a:rPr lang="de-DE" sz="1200" dirty="0" smtClean="0"/>
              <a:t>erneuerbarer </a:t>
            </a:r>
            <a:r>
              <a:rPr lang="de-DE" sz="1200" dirty="0"/>
              <a:t>Energien und deren positiven Auswirkungen auf unsere </a:t>
            </a:r>
            <a:r>
              <a:rPr lang="de-DE" sz="1200" dirty="0" smtClean="0"/>
              <a:t>Um-welt Bescheid wissen. </a:t>
            </a:r>
            <a:r>
              <a:rPr lang="de-DE" sz="1200" dirty="0"/>
              <a:t>Mit diesem Wissen werden die Ferienkinder eine kurze </a:t>
            </a:r>
            <a:r>
              <a:rPr lang="de-DE" sz="1200" dirty="0" smtClean="0"/>
              <a:t>Präsent-</a:t>
            </a:r>
            <a:r>
              <a:rPr lang="de-DE" sz="1200" dirty="0" smtClean="0"/>
              <a:t>tation</a:t>
            </a:r>
            <a:r>
              <a:rPr lang="de-DE" sz="1200" dirty="0" smtClean="0"/>
              <a:t> </a:t>
            </a:r>
            <a:r>
              <a:rPr lang="de-DE" sz="1200" dirty="0"/>
              <a:t>am Computer erstellen und  </a:t>
            </a:r>
            <a:r>
              <a:rPr lang="de-DE" sz="1200" dirty="0" smtClean="0"/>
              <a:t>diese </a:t>
            </a:r>
            <a:r>
              <a:rPr lang="de-DE" sz="1200" dirty="0"/>
              <a:t>im Juni im Rathaus in Stuttgart </a:t>
            </a:r>
            <a:r>
              <a:rPr lang="de-DE" sz="1200" dirty="0" smtClean="0"/>
              <a:t>präsentieren</a:t>
            </a:r>
            <a:r>
              <a:rPr lang="de-DE" sz="1200" dirty="0"/>
              <a:t>. Und wer weiß, vielleicht holen wir einen Preis beim </a:t>
            </a:r>
            <a:r>
              <a:rPr lang="de-DE" sz="1200" dirty="0" smtClean="0"/>
              <a:t>„LESS-Wettbewerb“. </a:t>
            </a:r>
          </a:p>
          <a:p>
            <a:endParaRPr lang="de-DE" sz="1200" dirty="0"/>
          </a:p>
          <a:p>
            <a:r>
              <a:rPr lang="de-DE" sz="1200" dirty="0"/>
              <a:t>Im  Rahmen der Kulturschule kommen die Ferienkinder in den </a:t>
            </a:r>
            <a:r>
              <a:rPr lang="de-DE" sz="1200" dirty="0" smtClean="0"/>
              <a:t>Genuss mit echten Künstlern zu </a:t>
            </a:r>
            <a:r>
              <a:rPr lang="de-DE" sz="1200" dirty="0"/>
              <a:t>arbeiten. </a:t>
            </a:r>
            <a:r>
              <a:rPr lang="de-DE" sz="1200" dirty="0" smtClean="0"/>
              <a:t>Susanne </a:t>
            </a:r>
            <a:r>
              <a:rPr lang="de-DE" sz="1200" dirty="0"/>
              <a:t>Wadle</a:t>
            </a:r>
            <a:r>
              <a:rPr lang="de-DE" sz="1200" dirty="0"/>
              <a:t>, Kunstpädagogin und Künstlerin, und </a:t>
            </a:r>
            <a:r>
              <a:rPr lang="de-DE" sz="1200" dirty="0" smtClean="0"/>
              <a:t>Horst von </a:t>
            </a:r>
            <a:r>
              <a:rPr lang="de-DE" sz="1200" dirty="0"/>
              <a:t>Wolff, </a:t>
            </a:r>
            <a:r>
              <a:rPr lang="de-DE" sz="1200" dirty="0" smtClean="0"/>
              <a:t>pädagogische </a:t>
            </a:r>
            <a:r>
              <a:rPr lang="de-DE" sz="1200" dirty="0"/>
              <a:t>Fachkraft und </a:t>
            </a:r>
            <a:r>
              <a:rPr lang="de-DE" sz="1200" dirty="0" smtClean="0"/>
              <a:t>Künstler, finden </a:t>
            </a:r>
            <a:r>
              <a:rPr lang="de-DE" sz="1200" dirty="0"/>
              <a:t>beide Fußball spitze und haben sich anlässlich der kommenden WM eine tolle Aktion für die Ferienkinder </a:t>
            </a:r>
            <a:r>
              <a:rPr lang="de-DE" sz="1200" dirty="0" smtClean="0"/>
              <a:t>ausgedacht. </a:t>
            </a:r>
            <a:endParaRPr lang="de-DE" sz="1200" dirty="0" smtClean="0"/>
          </a:p>
          <a:p>
            <a:r>
              <a:rPr lang="de-DE" sz="1200" dirty="0" smtClean="0"/>
              <a:t>Zusammen </a:t>
            </a:r>
            <a:r>
              <a:rPr lang="de-DE" sz="1200" dirty="0"/>
              <a:t>verschönern sie </a:t>
            </a:r>
            <a:r>
              <a:rPr lang="de-DE" sz="1200" dirty="0" smtClean="0"/>
              <a:t>unseren </a:t>
            </a:r>
            <a:r>
              <a:rPr lang="de-DE" sz="1200" dirty="0"/>
              <a:t>Schulhof, passend zur </a:t>
            </a:r>
            <a:r>
              <a:rPr lang="de-DE" sz="1200" dirty="0" smtClean="0"/>
              <a:t>Fußballweltmeisterschaft </a:t>
            </a:r>
            <a:r>
              <a:rPr lang="de-DE" sz="1200" dirty="0"/>
              <a:t>mit </a:t>
            </a:r>
            <a:r>
              <a:rPr lang="de-DE" sz="1200" dirty="0" smtClean="0"/>
              <a:t>Sitzplätzen in </a:t>
            </a:r>
            <a:r>
              <a:rPr lang="de-DE" sz="1200" dirty="0" smtClean="0"/>
              <a:t>Ballform</a:t>
            </a:r>
            <a:r>
              <a:rPr lang="de-DE" sz="1200" dirty="0" smtClean="0"/>
              <a:t> </a:t>
            </a:r>
            <a:r>
              <a:rPr lang="de-DE" sz="1200" dirty="0"/>
              <a:t>für die Pausen. </a:t>
            </a:r>
            <a:r>
              <a:rPr lang="de-DE" sz="1200" dirty="0" smtClean="0"/>
              <a:t>Am </a:t>
            </a:r>
            <a:r>
              <a:rPr lang="de-DE" sz="1200" dirty="0"/>
              <a:t>Freitag, den 25.05.2018 um 15:00 Uhr findet dann die Vernissage zum Projekt statt, zu der wir </a:t>
            </a:r>
            <a:r>
              <a:rPr lang="de-DE" sz="1200" dirty="0" smtClean="0"/>
              <a:t>   Sie </a:t>
            </a:r>
            <a:r>
              <a:rPr lang="de-DE" sz="1200" dirty="0"/>
              <a:t>schon jetzt recht herzlich </a:t>
            </a:r>
            <a:r>
              <a:rPr lang="de-DE" sz="1200" dirty="0" smtClean="0"/>
              <a:t>ein-laden möchten. Toll</a:t>
            </a:r>
            <a:r>
              <a:rPr lang="de-DE" sz="1200" dirty="0"/>
              <a:t>, dass wir Kulturschule sind.</a:t>
            </a:r>
            <a:endParaRPr lang="de-DE" sz="1200" dirty="0" smtClean="0"/>
          </a:p>
          <a:p>
            <a:endParaRPr lang="de-DE" sz="1200" dirty="0"/>
          </a:p>
          <a:p>
            <a:r>
              <a:rPr lang="de-DE" sz="1200" dirty="0"/>
              <a:t>In der zweiten Woche wird Frauke Löffler bei uns zu Gast </a:t>
            </a:r>
            <a:r>
              <a:rPr lang="de-DE" sz="1200" dirty="0" smtClean="0"/>
              <a:t>sein. </a:t>
            </a:r>
            <a:r>
              <a:rPr lang="de-DE" sz="1200" dirty="0"/>
              <a:t>M</a:t>
            </a:r>
            <a:r>
              <a:rPr lang="de-DE" sz="1200" dirty="0" smtClean="0"/>
              <a:t>it ihr kleben die Kinder abertausende, in </a:t>
            </a:r>
            <a:r>
              <a:rPr lang="de-DE" sz="1200" dirty="0"/>
              <a:t>allen Farben </a:t>
            </a:r>
            <a:r>
              <a:rPr lang="de-DE" sz="1200" dirty="0" smtClean="0"/>
              <a:t>leuchtenden Mosaiksteinchen Stein </a:t>
            </a:r>
            <a:r>
              <a:rPr lang="de-DE" sz="1200" dirty="0"/>
              <a:t>um Stein </a:t>
            </a:r>
            <a:r>
              <a:rPr lang="de-DE" sz="1200" dirty="0" smtClean="0"/>
              <a:t>zu Mosaik-bildern. Diese </a:t>
            </a:r>
            <a:r>
              <a:rPr lang="de-DE" sz="1200" dirty="0"/>
              <a:t>künstlerische Arbeit erfordert sehr viel Geschick, Geduld und Mut zur Farbe. Die zweite </a:t>
            </a:r>
            <a:r>
              <a:rPr lang="de-DE" sz="1200" dirty="0" smtClean="0"/>
              <a:t>Säule vor dem Schuleingang wartet </a:t>
            </a:r>
            <a:r>
              <a:rPr lang="de-DE" sz="1200" dirty="0"/>
              <a:t>nur darauf ein buntes Kleid zu bekommen. </a:t>
            </a:r>
            <a:endParaRPr lang="de-DE" sz="1200" dirty="0" smtClean="0"/>
          </a:p>
          <a:p>
            <a:endParaRPr lang="de-DE" sz="1200" dirty="0"/>
          </a:p>
          <a:p>
            <a:r>
              <a:rPr lang="de-DE" sz="1200" dirty="0"/>
              <a:t>Das beliebte Angebot Kochen wird es nun auch regelmäßig im </a:t>
            </a:r>
            <a:r>
              <a:rPr lang="de-DE" sz="1200" dirty="0" smtClean="0"/>
              <a:t>Ferienprogramm </a:t>
            </a:r>
            <a:r>
              <a:rPr lang="de-DE" sz="1200" dirty="0"/>
              <a:t>geben. Hier rollen die Kinder </a:t>
            </a:r>
            <a:r>
              <a:rPr lang="de-DE" sz="1200" dirty="0" smtClean="0"/>
              <a:t>den Teig</a:t>
            </a:r>
            <a:r>
              <a:rPr lang="de-DE" sz="1200" dirty="0"/>
              <a:t>, bis </a:t>
            </a:r>
            <a:r>
              <a:rPr lang="de-DE" sz="1200" dirty="0" smtClean="0"/>
              <a:t>etwas </a:t>
            </a:r>
            <a:r>
              <a:rPr lang="de-DE" sz="1200" dirty="0"/>
              <a:t>Gutes dabei rauskommt. Dann schnell in den Ofen </a:t>
            </a:r>
            <a:r>
              <a:rPr lang="de-DE" sz="1200" dirty="0" smtClean="0"/>
              <a:t>damit</a:t>
            </a:r>
            <a:r>
              <a:rPr lang="de-DE" sz="1200" dirty="0"/>
              <a:t>. Wer mit </a:t>
            </a:r>
            <a:r>
              <a:rPr lang="de-DE" sz="1200" dirty="0" smtClean="0"/>
              <a:t>kocht, isst </a:t>
            </a:r>
            <a:r>
              <a:rPr lang="de-DE" sz="1200" dirty="0"/>
              <a:t>natürlich auch </a:t>
            </a:r>
            <a:r>
              <a:rPr lang="de-DE" sz="1200" dirty="0" smtClean="0"/>
              <a:t>am </a:t>
            </a:r>
            <a:r>
              <a:rPr lang="de-DE" sz="1200" dirty="0"/>
              <a:t>Ende mit. Die Kugelbahn – mit </a:t>
            </a:r>
            <a:r>
              <a:rPr lang="de-DE" sz="1200" dirty="0" smtClean="0"/>
              <a:t>Fischertechnik </a:t>
            </a:r>
            <a:r>
              <a:rPr lang="de-DE" sz="1200" dirty="0"/>
              <a:t>gebaut, bringt die Murmeln ins Rollen </a:t>
            </a:r>
            <a:r>
              <a:rPr lang="de-DE" sz="1200" dirty="0" smtClean="0"/>
              <a:t>und auch andere </a:t>
            </a:r>
            <a:r>
              <a:rPr lang="de-DE" sz="1200" dirty="0"/>
              <a:t>Ballspiele werden </a:t>
            </a:r>
            <a:r>
              <a:rPr lang="de-DE" sz="1200" dirty="0" smtClean="0"/>
              <a:t>alle Kinder und pädagogischen Fachkräfte erfreuen.</a:t>
            </a:r>
          </a:p>
          <a:p>
            <a:endParaRPr lang="de-DE" sz="1200" dirty="0"/>
          </a:p>
          <a:p>
            <a:r>
              <a:rPr lang="de-DE" sz="1200" dirty="0"/>
              <a:t>In diesem Sinne  wünschen </a:t>
            </a:r>
            <a:r>
              <a:rPr lang="de-DE" sz="1200" dirty="0" smtClean="0"/>
              <a:t>wir </a:t>
            </a:r>
            <a:r>
              <a:rPr lang="de-DE" sz="1200" dirty="0" smtClean="0">
                <a:ea typeface="Calibri" panose="020F0502020204030204" pitchFamily="34" charset="0"/>
                <a:cs typeface="Times New Roman" panose="02020603050405020304" pitchFamily="18" charset="0"/>
              </a:rPr>
              <a:t>Ihnen liebe </a:t>
            </a:r>
            <a:r>
              <a:rPr lang="de-DE" sz="1200" dirty="0">
                <a:ea typeface="Calibri" panose="020F0502020204030204" pitchFamily="34" charset="0"/>
                <a:cs typeface="Times New Roman" panose="02020603050405020304" pitchFamily="18" charset="0"/>
              </a:rPr>
              <a:t>Eltern, und </a:t>
            </a:r>
            <a:r>
              <a:rPr lang="de-DE" sz="1200" dirty="0" smtClean="0">
                <a:ea typeface="Calibri" panose="020F0502020204030204" pitchFamily="34" charset="0"/>
                <a:cs typeface="Times New Roman" panose="02020603050405020304" pitchFamily="18" charset="0"/>
              </a:rPr>
              <a:t>Euch </a:t>
            </a:r>
            <a:r>
              <a:rPr lang="de-DE" sz="1200" dirty="0">
                <a:ea typeface="Calibri" panose="020F0502020204030204" pitchFamily="34" charset="0"/>
                <a:cs typeface="Times New Roman" panose="02020603050405020304" pitchFamily="18" charset="0"/>
              </a:rPr>
              <a:t>liebe </a:t>
            </a:r>
            <a:r>
              <a:rPr lang="de-DE" sz="1200" dirty="0" smtClean="0">
                <a:ea typeface="Calibri" panose="020F0502020204030204" pitchFamily="34" charset="0"/>
                <a:cs typeface="Times New Roman" panose="02020603050405020304" pitchFamily="18" charset="0"/>
              </a:rPr>
              <a:t>Kinder eine gute  und letzte Schulwoche vor den Ferien.</a:t>
            </a:r>
            <a:endParaRPr lang="de-DE" sz="1200" dirty="0">
              <a:cs typeface="Times New Roman" panose="02020603050405020304" pitchFamily="18" charset="0"/>
            </a:endParaRPr>
          </a:p>
          <a:p>
            <a:endParaRPr lang="de-DE" sz="1200" dirty="0"/>
          </a:p>
          <a:p>
            <a:r>
              <a:rPr lang="de-DE" sz="1200" dirty="0"/>
              <a:t>Mit freundlichen </a:t>
            </a:r>
            <a:r>
              <a:rPr lang="de-DE" sz="1200" dirty="0" smtClean="0"/>
              <a:t>Grüßen</a:t>
            </a:r>
            <a:r>
              <a:rPr lang="de-DE" sz="1200" dirty="0"/>
              <a:t>		</a:t>
            </a:r>
            <a:endParaRPr lang="de-DE" sz="1200" dirty="0" smtClean="0"/>
          </a:p>
          <a:p>
            <a:endParaRPr lang="de-DE" sz="1200" dirty="0" smtClean="0"/>
          </a:p>
          <a:p>
            <a:r>
              <a:rPr lang="de-DE" sz="1200" dirty="0" smtClean="0"/>
              <a:t>                    </a:t>
            </a:r>
            <a:r>
              <a:rPr lang="de-DE" sz="1200" u="sng" dirty="0" smtClean="0"/>
              <a:t>Jasmin </a:t>
            </a:r>
            <a:r>
              <a:rPr lang="de-DE" sz="1200" u="sng" dirty="0"/>
              <a:t>Grenzbach</a:t>
            </a:r>
            <a:r>
              <a:rPr lang="de-DE" sz="1200" dirty="0"/>
              <a:t>	 </a:t>
            </a:r>
            <a:r>
              <a:rPr lang="de-DE" sz="1200" dirty="0" smtClean="0"/>
              <a:t>            </a:t>
            </a:r>
            <a:r>
              <a:rPr lang="de-DE" sz="1200" u="sng" dirty="0" smtClean="0"/>
              <a:t>Angelika </a:t>
            </a:r>
            <a:r>
              <a:rPr lang="de-DE" sz="1200" u="sng" dirty="0"/>
              <a:t>Müller-</a:t>
            </a:r>
            <a:r>
              <a:rPr lang="de-DE" sz="1200" u="sng" dirty="0"/>
              <a:t>Zastrau</a:t>
            </a:r>
            <a:r>
              <a:rPr lang="de-DE" sz="1200" u="sng" dirty="0"/>
              <a:t/>
            </a:r>
            <a:br>
              <a:rPr lang="de-DE" sz="1200" u="sng" dirty="0"/>
            </a:br>
            <a:r>
              <a:rPr lang="de-DE" sz="1200" dirty="0" smtClean="0"/>
              <a:t>                   Teamleitung Ganztag	                        Rektorin</a:t>
            </a:r>
            <a:endParaRPr lang="de-DE" sz="1200" dirty="0"/>
          </a:p>
          <a:p>
            <a:pPr>
              <a:lnSpc>
                <a:spcPct val="108000"/>
              </a:lnSpc>
              <a:spcAft>
                <a:spcPts val="1008"/>
              </a:spcAft>
            </a:pPr>
            <a:r>
              <a:rPr lang="de-DE" sz="900" dirty="0" smtClean="0"/>
              <a:t>  </a:t>
            </a:r>
            <a:endParaRPr lang="de-DE" sz="900" dirty="0"/>
          </a:p>
        </p:txBody>
      </p:sp>
      <p:grpSp>
        <p:nvGrpSpPr>
          <p:cNvPr id="5" name="Gruppieren 4"/>
          <p:cNvGrpSpPr/>
          <p:nvPr/>
        </p:nvGrpSpPr>
        <p:grpSpPr>
          <a:xfrm>
            <a:off x="153268" y="26283"/>
            <a:ext cx="6275465" cy="1402468"/>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3"/>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28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0622373"/>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1758" name="think-cell Folie" r:id="rId5" imgW="0" imgH="0" progId="">
                  <p:embed/>
                </p:oleObj>
              </mc:Choice>
              <mc:Fallback>
                <p:oleObj name="think-cell Folie" r:id="rId5" imgW="0" imgH="0" progId="">
                  <p:embed/>
                  <p:pic>
                    <p:nvPicPr>
                      <p:cNvPr id="0" name="AutoShape 57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smtClean="0">
                <a:solidFill>
                  <a:schemeClr val="tx1">
                    <a:lumMod val="75000"/>
                    <a:lumOff val="25000"/>
                  </a:schemeClr>
                </a:solidFill>
                <a:latin typeface="Comic Sans MS" panose="030F0702030302020204" pitchFamily="66" charset="0"/>
              </a:rPr>
              <a:t> </a:t>
            </a:r>
            <a:endParaRPr lang="de-DE" sz="1400" b="1" dirty="0">
              <a:solidFill>
                <a:schemeClr val="tx1">
                  <a:lumMod val="75000"/>
                  <a:lumOff val="25000"/>
                </a:schemeClr>
              </a:solidFill>
              <a:latin typeface="Comic Sans MS" panose="030F0702030302020204" pitchFamily="66" charset="0"/>
            </a:endParaRP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a:t>
            </a:r>
            <a:r>
              <a:rPr lang="de-DE" sz="1400" dirty="0">
                <a:solidFill>
                  <a:schemeClr val="tx1">
                    <a:lumMod val="75000"/>
                    <a:lumOff val="25000"/>
                  </a:schemeClr>
                </a:solidFill>
                <a:latin typeface="Comic Sans MS" panose="030F0702030302020204" pitchFamily="66" charset="0"/>
              </a:rPr>
              <a:t>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Weihnachtsferien.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a:t>
            </a:r>
            <a:r>
              <a:rPr lang="de-DE" sz="1400" dirty="0" smtClean="0">
                <a:solidFill>
                  <a:schemeClr val="tx1">
                    <a:lumMod val="75000"/>
                    <a:lumOff val="25000"/>
                  </a:schemeClr>
                </a:solidFill>
                <a:latin typeface="Comic Sans MS" panose="030F0702030302020204" pitchFamily="66" charset="0"/>
              </a:rPr>
              <a:t>unserer </a:t>
            </a:r>
            <a:r>
              <a:rPr lang="de-DE" sz="1400" dirty="0">
                <a:solidFill>
                  <a:schemeClr val="tx1">
                    <a:lumMod val="75000"/>
                    <a:lumOff val="25000"/>
                  </a:schemeClr>
                </a:solidFill>
                <a:latin typeface="Comic Sans MS" panose="030F0702030302020204" pitchFamily="66" charset="0"/>
              </a:rPr>
              <a:t>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(Ausflugshandy 017690976397).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dirty="0" smtClean="0">
                <a:solidFill>
                  <a:srgbClr val="7030A0"/>
                </a:solidFill>
                <a:latin typeface="Comic Sans MS" panose="030F0702030302020204" pitchFamily="66" charset="0"/>
              </a:rPr>
              <a:t>F</a:t>
            </a:r>
            <a:r>
              <a:rPr lang="de-DE" sz="1400" b="1" dirty="0" smtClean="0">
                <a:solidFill>
                  <a:srgbClr val="92D050"/>
                </a:solidFill>
                <a:latin typeface="Comic Sans MS" panose="030F0702030302020204" pitchFamily="66" charset="0"/>
              </a:rPr>
              <a:t>E</a:t>
            </a:r>
            <a:r>
              <a:rPr lang="de-DE" sz="1400" b="1" dirty="0" smtClean="0">
                <a:solidFill>
                  <a:srgbClr val="7030A0"/>
                </a:solidFill>
                <a:latin typeface="Comic Sans MS" panose="030F0702030302020204" pitchFamily="66" charset="0"/>
              </a:rPr>
              <a:t>R</a:t>
            </a:r>
            <a:r>
              <a:rPr lang="de-DE" sz="1400" b="1" dirty="0" smtClean="0">
                <a:solidFill>
                  <a:srgbClr val="92D050"/>
                </a:solidFill>
                <a:latin typeface="Comic Sans MS" panose="030F0702030302020204" pitchFamily="66" charset="0"/>
              </a:rPr>
              <a:t>I</a:t>
            </a:r>
            <a:r>
              <a:rPr lang="de-DE" sz="1400" b="1" dirty="0" smtClean="0">
                <a:solidFill>
                  <a:srgbClr val="7030A0"/>
                </a:solidFill>
                <a:latin typeface="Comic Sans MS" panose="030F0702030302020204" pitchFamily="66" charset="0"/>
              </a:rPr>
              <a:t>E</a:t>
            </a:r>
            <a:r>
              <a:rPr lang="de-DE" sz="1400" b="1" dirty="0" smtClean="0">
                <a:solidFill>
                  <a:srgbClr val="92D050"/>
                </a:solidFill>
                <a:latin typeface="Comic Sans MS" panose="030F0702030302020204" pitchFamily="66" charset="0"/>
              </a:rPr>
              <a:t>N</a:t>
            </a:r>
            <a:r>
              <a:rPr lang="de-DE" sz="1400" b="1" dirty="0" smtClean="0">
                <a:solidFill>
                  <a:srgbClr val="7030A0"/>
                </a:solidFill>
                <a:latin typeface="Comic Sans MS" panose="030F0702030302020204" pitchFamily="66" charset="0"/>
              </a:rPr>
              <a:t>A</a:t>
            </a:r>
            <a:r>
              <a:rPr lang="de-DE" sz="1400" b="1" dirty="0" smtClean="0">
                <a:solidFill>
                  <a:srgbClr val="92D050"/>
                </a:solidFill>
                <a:latin typeface="Comic Sans MS" panose="030F0702030302020204" pitchFamily="66" charset="0"/>
              </a:rPr>
              <a:t>N</a:t>
            </a:r>
            <a:r>
              <a:rPr lang="de-DE" sz="1400" b="1" dirty="0" smtClean="0">
                <a:solidFill>
                  <a:srgbClr val="7030A0"/>
                </a:solidFill>
                <a:latin typeface="Comic Sans MS" panose="030F0702030302020204" pitchFamily="66" charset="0"/>
              </a:rPr>
              <a:t>G</a:t>
            </a:r>
            <a:r>
              <a:rPr lang="de-DE" sz="1400" b="1" dirty="0" smtClean="0">
                <a:solidFill>
                  <a:srgbClr val="92D050"/>
                </a:solidFill>
                <a:latin typeface="Comic Sans MS" panose="030F0702030302020204" pitchFamily="66" charset="0"/>
              </a:rPr>
              <a:t>E</a:t>
            </a:r>
            <a:r>
              <a:rPr lang="de-DE" sz="1400" b="1" dirty="0" smtClean="0">
                <a:solidFill>
                  <a:srgbClr val="7030A0"/>
                </a:solidFill>
                <a:latin typeface="Comic Sans MS" panose="030F0702030302020204" pitchFamily="66" charset="0"/>
              </a:rPr>
              <a:t>B</a:t>
            </a:r>
            <a:r>
              <a:rPr lang="de-DE" sz="1400" b="1" dirty="0" smtClean="0">
                <a:solidFill>
                  <a:srgbClr val="92D050"/>
                </a:solidFill>
                <a:latin typeface="Comic Sans MS" panose="030F0702030302020204" pitchFamily="66" charset="0"/>
              </a:rPr>
              <a:t>O</a:t>
            </a:r>
            <a:r>
              <a:rPr lang="de-DE" sz="1400" b="1" dirty="0" smtClean="0">
                <a:solidFill>
                  <a:srgbClr val="7030A0"/>
                </a:solidFill>
                <a:latin typeface="Comic Sans MS" panose="030F0702030302020204" pitchFamily="66" charset="0"/>
              </a:rPr>
              <a:t>T</a:t>
            </a:r>
            <a:endParaRPr lang="de-DE" sz="1400" dirty="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 name="Foliennummernplatzhalter 2"/>
          <p:cNvSpPr>
            <a:spLocks noGrp="1"/>
          </p:cNvSpPr>
          <p:nvPr>
            <p:ph type="sldNum" sz="quarter" idx="12"/>
          </p:nvPr>
        </p:nvSpPr>
        <p:spPr>
          <a:xfrm>
            <a:off x="224759" y="9594626"/>
            <a:ext cx="188286" cy="442000"/>
          </a:xfrm>
        </p:spPr>
        <p:txBody>
          <a:bodyPr lIns="20976" tIns="10488" rIns="20976" bIns="10488"/>
          <a:lstStyle/>
          <a:p>
            <a:pPr algn="r"/>
            <a:r>
              <a:rPr lang="de-DE" sz="1400" dirty="0" smtClean="0">
                <a:solidFill>
                  <a:prstClr val="black"/>
                </a:solidFill>
              </a:rPr>
              <a:t>2</a:t>
            </a:r>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24" name="Gruppieren 23"/>
          <p:cNvGrpSpPr/>
          <p:nvPr/>
        </p:nvGrpSpPr>
        <p:grpSpPr>
          <a:xfrm>
            <a:off x="2317249" y="1074239"/>
            <a:ext cx="4540749" cy="406906"/>
            <a:chOff x="2317251" y="1055951"/>
            <a:chExt cx="4540749"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6" name="Textfeld 25"/>
            <p:cNvSpPr txBox="1"/>
            <p:nvPr/>
          </p:nvSpPr>
          <p:spPr>
            <a:xfrm>
              <a:off x="2317251" y="117476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8" name="Textfeld 27"/>
          <p:cNvSpPr txBox="1"/>
          <p:nvPr/>
        </p:nvSpPr>
        <p:spPr>
          <a:xfrm>
            <a:off x="2005464" y="1174765"/>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526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99239096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3806" name="think-cell Folie" r:id="rId5" imgW="0" imgH="0" progId="">
                  <p:embed/>
                </p:oleObj>
              </mc:Choice>
              <mc:Fallback>
                <p:oleObj name="think-cell Folie" r:id="rId5" imgW="0" imgH="0" progId="">
                  <p:embed/>
                  <p:pic>
                    <p:nvPicPr>
                      <p:cNvPr id="0" name="AutoShape 57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smtClean="0">
                <a:solidFill>
                  <a:prstClr val="black"/>
                </a:solidFill>
              </a:rPr>
              <a:t>3</a:t>
            </a:r>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2017/18</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Körper und Geist </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2925288"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Rund ums Thema Mode</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2210157" cy="184666"/>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Alles was rollt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689006" cy="400110"/>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Eine Weltreise für </a:t>
            </a:r>
          </a:p>
          <a:p>
            <a:pPr>
              <a:buClr>
                <a:srgbClr val="FFC000"/>
              </a:buClr>
            </a:pPr>
            <a:r>
              <a:rPr lang="de-DE" sz="1300" b="1" dirty="0" smtClean="0">
                <a:solidFill>
                  <a:schemeClr val="tx1">
                    <a:lumMod val="75000"/>
                    <a:lumOff val="25000"/>
                  </a:schemeClr>
                </a:solidFill>
                <a:latin typeface="Calibri" panose="020F0502020204030204" pitchFamily="34" charset="0"/>
              </a:rPr>
              <a:t>	Abenteurer</a:t>
            </a:r>
            <a:endParaRPr lang="de-DE" sz="1300" dirty="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816540" cy="184666"/>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Rund ums Thema Theater </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smtClean="0">
                <a:solidFill>
                  <a:schemeClr val="tx1">
                    <a:lumMod val="75000"/>
                    <a:lumOff val="25000"/>
                  </a:schemeClr>
                </a:solidFill>
                <a:latin typeface="Calibri" panose="020F0502020204030204" pitchFamily="34" charset="0"/>
              </a:rPr>
              <a:t>Ritter</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329" y="2226625"/>
            <a:ext cx="393032" cy="692352"/>
          </a:xfrm>
          <a:prstGeom prst="rect">
            <a:avLst/>
          </a:prstGeom>
        </p:spPr>
      </p:pic>
      <p:pic>
        <p:nvPicPr>
          <p:cNvPr id="13" name="Grafik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5236" y="2573097"/>
            <a:ext cx="708942" cy="708942"/>
          </a:xfrm>
          <a:prstGeom prst="rect">
            <a:avLst/>
          </a:prstGeom>
        </p:spPr>
      </p:pic>
      <p:pic>
        <p:nvPicPr>
          <p:cNvPr id="14" name="Grafi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9924" y="8171585"/>
            <a:ext cx="551611" cy="872304"/>
          </a:xfrm>
          <a:prstGeom prst="rect">
            <a:avLst/>
          </a:prstGeom>
        </p:spPr>
      </p:pic>
      <p:pic>
        <p:nvPicPr>
          <p:cNvPr id="15" name="Grafik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0347" y="5507527"/>
            <a:ext cx="701236" cy="620377"/>
          </a:xfrm>
          <a:prstGeom prst="rect">
            <a:avLst/>
          </a:prstGeom>
        </p:spPr>
      </p:pic>
      <p:pic>
        <p:nvPicPr>
          <p:cNvPr id="16" name="Grafik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592" y="6740639"/>
            <a:ext cx="771098" cy="706840"/>
          </a:xfrm>
          <a:prstGeom prst="rect">
            <a:avLst/>
          </a:prstGeom>
        </p:spPr>
      </p:pic>
      <p:pic>
        <p:nvPicPr>
          <p:cNvPr id="5" name="Grafik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9029" y="4354617"/>
            <a:ext cx="641463" cy="565825"/>
          </a:xfrm>
          <a:prstGeom prst="rect">
            <a:avLst/>
          </a:prstGeom>
        </p:spPr>
      </p:pic>
    </p:spTree>
    <p:extLst>
      <p:ext uri="{BB962C8B-B14F-4D97-AF65-F5344CB8AC3E}">
        <p14:creationId xmlns:p14="http://schemas.microsoft.com/office/powerpoint/2010/main" val="257903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4885" name="think-cell Folie" r:id="rId5" imgW="0" imgH="0" progId="">
                  <p:embed/>
                </p:oleObj>
              </mc:Choice>
              <mc:Fallback>
                <p:oleObj name="think-cell Folie" r:id="rId5" imgW="0" imgH="0" progId="">
                  <p:embed/>
                  <p:pic>
                    <p:nvPicPr>
                      <p:cNvPr id="0" name="AutoShape 6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Pfingsten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26625055"/>
              </p:ext>
            </p:extLst>
          </p:nvPr>
        </p:nvGraphicFramePr>
        <p:xfrm>
          <a:off x="515670" y="1822857"/>
          <a:ext cx="6140617" cy="5825582"/>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xmlns="" val="20000"/>
                    </a:ext>
                  </a:extLst>
                </a:gridCol>
                <a:gridCol w="4157913">
                  <a:extLst>
                    <a:ext uri="{9D8B030D-6E8A-4147-A177-3AD203B41FA5}">
                      <a16:colId xmlns:a16="http://schemas.microsoft.com/office/drawing/2014/main" xmlns="" val="20001"/>
                    </a:ext>
                  </a:extLst>
                </a:gridCol>
              </a:tblGrid>
              <a:tr h="187206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Solar-/Salzwasserfahrzeuge</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Jasmin Grenzbach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Schulgebäude/OG/</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22/</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Forscherlabor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Es</a:t>
                      </a:r>
                      <a:r>
                        <a:rPr lang="de-DE" sz="1100" b="0" kern="1200" baseline="0" dirty="0" smtClean="0">
                          <a:solidFill>
                            <a:schemeClr val="tx1"/>
                          </a:solidFill>
                          <a:effectLst/>
                          <a:latin typeface="Calibri" panose="020F0502020204030204" pitchFamily="34" charset="0"/>
                          <a:ea typeface="+mn-ea"/>
                          <a:cs typeface="+mn-cs"/>
                        </a:rPr>
                        <a:t> ist wieder so weit! Die Sonne kommt heraus und  wir fühlen  uns schon gleich wieder energiegeladen. Passend dazu treffen wir zu dem Thema „Alles was rollt“  auf zwei alte Bekannte aus dem letzten Jahr. Wir werden zusammen wieder unsere Solar- und Salzwasser-</a:t>
                      </a:r>
                      <a:r>
                        <a:rPr lang="de-DE" sz="1100" b="0" kern="1200" baseline="0" dirty="0" err="1" smtClean="0">
                          <a:solidFill>
                            <a:schemeClr val="tx1"/>
                          </a:solidFill>
                          <a:effectLst/>
                          <a:latin typeface="Calibri" panose="020F0502020204030204" pitchFamily="34" charset="0"/>
                          <a:ea typeface="+mn-ea"/>
                          <a:cs typeface="+mn-cs"/>
                        </a:rPr>
                        <a:t>fahrzeuge</a:t>
                      </a:r>
                      <a:r>
                        <a:rPr lang="de-DE" sz="1100" b="0" kern="1200" baseline="0" dirty="0" smtClean="0">
                          <a:solidFill>
                            <a:schemeClr val="tx1"/>
                          </a:solidFill>
                          <a:effectLst/>
                          <a:latin typeface="Calibri" panose="020F0502020204030204" pitchFamily="34" charset="0"/>
                          <a:ea typeface="+mn-ea"/>
                          <a:cs typeface="+mn-cs"/>
                        </a:rPr>
                        <a:t> bauen und diese  in neuem Design mit Farben  und Formen   strahlen lassen. </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053012">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 VFB</a:t>
                      </a:r>
                      <a:r>
                        <a:rPr lang="de-DE" sz="1100" b="0" baseline="0" dirty="0" smtClean="0">
                          <a:solidFill>
                            <a:schemeClr val="bg1"/>
                          </a:solidFill>
                          <a:latin typeface="Calibri" panose="020F0502020204030204" pitchFamily="34" charset="0"/>
                        </a:rPr>
                        <a:t> Stuttgart Arenatour</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Dominik </a:t>
                      </a:r>
                      <a:r>
                        <a:rPr lang="de-DE" sz="1100" b="0" baseline="0" dirty="0" err="1" smtClean="0">
                          <a:solidFill>
                            <a:schemeClr val="bg1"/>
                          </a:solidFill>
                          <a:latin typeface="Calibri" panose="020F0502020204030204" pitchFamily="34" charset="0"/>
                        </a:rPr>
                        <a:t>Blersch</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Stuttgart-Bad Cannstatt/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Mercedes Benz Arena</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An</a:t>
                      </a:r>
                      <a:r>
                        <a:rPr lang="de-DE" sz="1100" b="0" kern="1200" baseline="0" dirty="0" smtClean="0">
                          <a:solidFill>
                            <a:schemeClr val="tx1"/>
                          </a:solidFill>
                          <a:effectLst/>
                          <a:latin typeface="Calibri" panose="020F0502020204030204" pitchFamily="34" charset="0"/>
                          <a:ea typeface="+mn-ea"/>
                          <a:cs typeface="+mn-cs"/>
                        </a:rPr>
                        <a:t> alle Fußballfans da draußen. Wie ihr sicherlich schon mitgekriegt habt,  hat der VFB Stuttgart den Klassenerhalt geschafft und spielt somit nächste Saison auch weiterhin  in der ersten Bundesliga.  Wir werden zusammen die Mercedes Benz Arena unter die Lupe nehmen und eine aufregende Arena Tour haben.  </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90050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Spiele aus aller Welt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Angela Rudolph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 Zimmer 22/</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Villa Kunterbunt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Gemeinsam</a:t>
                      </a:r>
                      <a:r>
                        <a:rPr lang="de-DE" sz="1100" b="0" kern="1200" baseline="0" dirty="0" smtClean="0">
                          <a:solidFill>
                            <a:schemeClr val="tx1"/>
                          </a:solidFill>
                          <a:effectLst/>
                          <a:latin typeface="Calibri" panose="020F0502020204030204" pitchFamily="34" charset="0"/>
                          <a:ea typeface="+mn-ea"/>
                          <a:cs typeface="+mn-cs"/>
                        </a:rPr>
                        <a:t> entdecken wir Spiele aus aller Welt, die etwas mit „Rollen“ zu tun haben. Natürlich werden wir auch selber Kreativ und überlegen uns ein eigenes Spiel mit Murmeln und Bällen.  Wir könnten z.B.  ein Murmelturnier machen. Wer seine Murmel mit ausgestrecktem Arm am längsten auf seiner Hand balancieren kann hat gewonnen! Oder habt ihr noch einen Idee? </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30920" y="242104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13433" y="9606555"/>
            <a:ext cx="214008" cy="215380"/>
          </a:xfrm>
          <a:prstGeom prst="rect">
            <a:avLst/>
          </a:prstGeom>
          <a:noFill/>
        </p:spPr>
        <p:txBody>
          <a:bodyPr wrap="square" lIns="0" tIns="0" rIns="0" bIns="0" rtlCol="0">
            <a:spAutoFit/>
          </a:bodyPr>
          <a:lstStyle/>
          <a:p>
            <a:pPr>
              <a:lnSpc>
                <a:spcPct val="108000"/>
              </a:lnSpc>
              <a:spcAft>
                <a:spcPts val="1008"/>
              </a:spcAft>
            </a:pPr>
            <a:r>
              <a:rPr lang="de-DE" sz="1400" dirty="0"/>
              <a:t>4</a:t>
            </a:r>
            <a:endParaRPr lang="de-DE" sz="1400" dirty="0" smtClean="0"/>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3" name="Ellipse 32"/>
          <p:cNvSpPr/>
          <p:nvPr/>
        </p:nvSpPr>
        <p:spPr>
          <a:xfrm>
            <a:off x="-36519" y="580639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6" name="Ellipse 35"/>
          <p:cNvSpPr/>
          <p:nvPr/>
        </p:nvSpPr>
        <p:spPr>
          <a:xfrm>
            <a:off x="0" y="3718126"/>
            <a:ext cx="998713" cy="93797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4" name="Textfeld 33"/>
          <p:cNvSpPr txBox="1"/>
          <p:nvPr/>
        </p:nvSpPr>
        <p:spPr>
          <a:xfrm>
            <a:off x="2005466" y="1174766"/>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pic>
        <p:nvPicPr>
          <p:cNvPr id="32" name="Picture 10" descr="Ähnliches Fo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474" y="2596028"/>
            <a:ext cx="640860" cy="49296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963" y="3863191"/>
            <a:ext cx="636348" cy="603328"/>
          </a:xfrm>
          <a:prstGeom prst="rect">
            <a:avLst/>
          </a:prstGeom>
        </p:spPr>
      </p:pic>
      <p:graphicFrame>
        <p:nvGraphicFramePr>
          <p:cNvPr id="3" name="Tabelle 2"/>
          <p:cNvGraphicFramePr>
            <a:graphicFrameLocks noGrp="1"/>
          </p:cNvGraphicFramePr>
          <p:nvPr>
            <p:extLst>
              <p:ext uri="{D42A27DB-BD31-4B8C-83A1-F6EECF244321}">
                <p14:modId xmlns:p14="http://schemas.microsoft.com/office/powerpoint/2010/main" val="881222310"/>
              </p:ext>
            </p:extLst>
          </p:nvPr>
        </p:nvGraphicFramePr>
        <p:xfrm>
          <a:off x="514137" y="7627115"/>
          <a:ext cx="6140617" cy="1900505"/>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xmlns="" val="20000"/>
                    </a:ext>
                  </a:extLst>
                </a:gridCol>
                <a:gridCol w="4157913">
                  <a:extLst>
                    <a:ext uri="{9D8B030D-6E8A-4147-A177-3AD203B41FA5}">
                      <a16:colId xmlns:a16="http://schemas.microsoft.com/office/drawing/2014/main" xmlns="" val="20001"/>
                    </a:ext>
                  </a:extLst>
                </a:gridCol>
              </a:tblGrid>
              <a:tr h="190050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Mosaik</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Künstlerin: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Frauke Löffler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 Zimmer 21/</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smtClean="0">
                          <a:solidFill>
                            <a:schemeClr val="bg1"/>
                          </a:solidFill>
                          <a:latin typeface="Calibri" panose="020F0502020204030204" pitchFamily="34" charset="0"/>
                        </a:rPr>
                        <a:t>Konstrukta</a:t>
                      </a:r>
                      <a:r>
                        <a:rPr lang="de-DE" sz="1100" b="0" baseline="0" dirty="0" smtClean="0">
                          <a:solidFill>
                            <a:schemeClr val="bg1"/>
                          </a:solidFill>
                          <a:latin typeface="Calibri" panose="020F0502020204030204" pitchFamily="34" charset="0"/>
                        </a:rPr>
                        <a: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Die Kreativabteilung</a:t>
                      </a:r>
                      <a:r>
                        <a:rPr lang="de-DE" sz="1100" b="0" kern="1200" baseline="0" dirty="0" smtClean="0">
                          <a:solidFill>
                            <a:schemeClr val="tx1"/>
                          </a:solidFill>
                          <a:effectLst/>
                          <a:latin typeface="Calibri" panose="020F0502020204030204" pitchFamily="34" charset="0"/>
                          <a:ea typeface="+mn-ea"/>
                          <a:cs typeface="+mn-cs"/>
                        </a:rPr>
                        <a:t> ist gefragt! Gemeinsam werden wir neue  Muster und Bilder aus Mosaiksteinen legen. Der Fantasie sind keine Grenzen gesetzt, so das ihr voll und ganz eure kreative Ader entfalten könnt. </a:t>
                      </a:r>
                      <a:r>
                        <a:rPr lang="de-DE" sz="1100" b="0" kern="1200" baseline="0" dirty="0" smtClean="0">
                          <a:solidFill>
                            <a:schemeClr val="tx1"/>
                          </a:solidFill>
                          <a:effectLst/>
                          <a:latin typeface="Calibri" panose="020F0502020204030204" pitchFamily="34" charset="0"/>
                          <a:ea typeface="+mn-ea"/>
                          <a:cs typeface="+mn-cs"/>
                        </a:rPr>
                        <a:t>Unsere </a:t>
                      </a:r>
                      <a:r>
                        <a:rPr lang="de-DE" sz="1100" b="0" kern="1200" baseline="0" dirty="0" smtClean="0">
                          <a:solidFill>
                            <a:schemeClr val="tx1"/>
                          </a:solidFill>
                          <a:effectLst/>
                          <a:latin typeface="Calibri" panose="020F0502020204030204" pitchFamily="34" charset="0"/>
                          <a:ea typeface="+mn-ea"/>
                          <a:cs typeface="+mn-cs"/>
                        </a:rPr>
                        <a:t>Einzelbilder werden auf der 2. Säule vor der Schule zu </a:t>
                      </a:r>
                      <a:r>
                        <a:rPr lang="de-DE" sz="1100" b="0" kern="1200" baseline="0" dirty="0" smtClean="0">
                          <a:solidFill>
                            <a:schemeClr val="tx1"/>
                          </a:solidFill>
                          <a:effectLst/>
                          <a:latin typeface="Calibri" panose="020F0502020204030204" pitchFamily="34" charset="0"/>
                          <a:ea typeface="+mn-ea"/>
                          <a:cs typeface="+mn-cs"/>
                        </a:rPr>
                        <a:t>einem </a:t>
                      </a:r>
                      <a:r>
                        <a:rPr lang="de-DE" sz="1100" b="0" kern="1200" baseline="0" dirty="0" smtClean="0">
                          <a:solidFill>
                            <a:schemeClr val="tx1"/>
                          </a:solidFill>
                          <a:effectLst/>
                          <a:latin typeface="Calibri" panose="020F0502020204030204" pitchFamily="34" charset="0"/>
                          <a:ea typeface="+mn-ea"/>
                          <a:cs typeface="+mn-cs"/>
                        </a:rPr>
                        <a:t>Gesamtkunstwerk zusammengeführt. </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43" name="Ellipse 42"/>
          <p:cNvSpPr/>
          <p:nvPr/>
        </p:nvSpPr>
        <p:spPr>
          <a:xfrm>
            <a:off x="-6641" y="770364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5" name="Grafik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0272" y="7876393"/>
            <a:ext cx="665206" cy="665206"/>
          </a:xfrm>
          <a:prstGeom prst="rect">
            <a:avLst/>
          </a:prstGeom>
        </p:spPr>
      </p:pic>
      <p:pic>
        <p:nvPicPr>
          <p:cNvPr id="7" name="Grafik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9583" y="5849068"/>
            <a:ext cx="345849" cy="841571"/>
          </a:xfrm>
          <a:prstGeom prst="rect">
            <a:avLst/>
          </a:prstGeom>
        </p:spPr>
      </p:pic>
    </p:spTree>
    <p:extLst>
      <p:ext uri="{BB962C8B-B14F-4D97-AF65-F5344CB8AC3E}">
        <p14:creationId xmlns:p14="http://schemas.microsoft.com/office/powerpoint/2010/main" val="241084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9933"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Pfingsten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4114285250"/>
              </p:ext>
            </p:extLst>
          </p:nvPr>
        </p:nvGraphicFramePr>
        <p:xfrm>
          <a:off x="292028" y="2004780"/>
          <a:ext cx="6140617" cy="4265797"/>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xmlns="" val="20000"/>
                    </a:ext>
                  </a:extLst>
                </a:gridCol>
                <a:gridCol w="4157913">
                  <a:extLst>
                    <a:ext uri="{9D8B030D-6E8A-4147-A177-3AD203B41FA5}">
                      <a16:colId xmlns:a16="http://schemas.microsoft.com/office/drawing/2014/main" xmlns="" val="20001"/>
                    </a:ext>
                  </a:extLst>
                </a:gridCol>
              </a:tblGrid>
              <a:tr h="2228848">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Kugel Filzen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smtClean="0">
                          <a:solidFill>
                            <a:schemeClr val="bg1"/>
                          </a:solidFill>
                          <a:latin typeface="Calibri" panose="020F0502020204030204" pitchFamily="34" charset="0"/>
                        </a:rPr>
                        <a:t>Andalena</a:t>
                      </a:r>
                      <a:r>
                        <a:rPr lang="de-DE" sz="1100" b="0" baseline="0" dirty="0" smtClean="0">
                          <a:solidFill>
                            <a:schemeClr val="bg1"/>
                          </a:solidFill>
                          <a:latin typeface="Calibri" panose="020F0502020204030204" pitchFamily="34" charset="0"/>
                        </a:rPr>
                        <a:t> Kalnins/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23/</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Goldene Montessori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200" b="0" kern="1200" dirty="0" smtClean="0">
                          <a:solidFill>
                            <a:schemeClr val="tx1"/>
                          </a:solidFill>
                          <a:effectLst/>
                          <a:latin typeface="Calibri" panose="020F0502020204030204" pitchFamily="34" charset="0"/>
                          <a:ea typeface="+mn-ea"/>
                          <a:cs typeface="+mn-cs"/>
                        </a:rPr>
                        <a:t> </a:t>
                      </a:r>
                      <a:endParaRPr lang="de-DE" sz="1100" b="0" kern="1200" dirty="0" smtClean="0">
                        <a:solidFill>
                          <a:schemeClr val="tx1"/>
                        </a:solidFill>
                        <a:effectLst/>
                        <a:latin typeface="Calibri" panose="020F0502020204030204" pitchFamily="34" charset="0"/>
                        <a:ea typeface="+mn-ea"/>
                        <a:cs typeface="Arial" panose="020B0604020202020204" pitchFamily="34" charset="0"/>
                      </a:endParaRPr>
                    </a:p>
                    <a:p>
                      <a:r>
                        <a:rPr lang="de-DE" sz="1100" b="0" kern="1200" dirty="0" smtClean="0">
                          <a:solidFill>
                            <a:schemeClr val="tx1"/>
                          </a:solidFill>
                          <a:effectLst/>
                          <a:latin typeface="Calibri" panose="020F0502020204030204" pitchFamily="34" charset="0"/>
                          <a:ea typeface="+mn-ea"/>
                          <a:cs typeface="Arial" panose="020B0604020202020204" pitchFamily="34" charset="0"/>
                        </a:rPr>
                        <a:t>Filzen ist eine alte Handwerkstechnik. Schon in der Jungsteinzeit sind</a:t>
                      </a:r>
                      <a:r>
                        <a:rPr lang="de-DE" sz="1100" b="0" kern="1200" baseline="0" dirty="0" smtClean="0">
                          <a:solidFill>
                            <a:schemeClr val="tx1"/>
                          </a:solidFill>
                          <a:effectLst/>
                          <a:latin typeface="Calibri" panose="020F0502020204030204" pitchFamily="34" charset="0"/>
                          <a:ea typeface="+mn-ea"/>
                          <a:cs typeface="Arial" panose="020B0604020202020204" pitchFamily="34" charset="0"/>
                        </a:rPr>
                        <a:t> </a:t>
                      </a:r>
                      <a:r>
                        <a:rPr lang="de-DE" sz="1100" b="0" kern="1200" dirty="0" smtClean="0">
                          <a:solidFill>
                            <a:schemeClr val="tx1"/>
                          </a:solidFill>
                          <a:effectLst/>
                          <a:latin typeface="Calibri" panose="020F0502020204030204" pitchFamily="34" charset="0"/>
                          <a:ea typeface="+mn-ea"/>
                          <a:cs typeface="Arial" panose="020B0604020202020204" pitchFamily="34" charset="0"/>
                        </a:rPr>
                        <a:t>Filztechniken angewendet worden. Heute ist das Filzen wieder voll im Trend. </a:t>
                      </a:r>
                    </a:p>
                    <a:p>
                      <a:r>
                        <a:rPr lang="de-DE" sz="1100" b="0" kern="1200" dirty="0" smtClean="0">
                          <a:solidFill>
                            <a:schemeClr val="tx1"/>
                          </a:solidFill>
                          <a:effectLst/>
                          <a:latin typeface="Calibri" panose="020F0502020204030204" pitchFamily="34" charset="0"/>
                          <a:ea typeface="+mn-ea"/>
                          <a:cs typeface="Arial" panose="020B0604020202020204" pitchFamily="34" charset="0"/>
                        </a:rPr>
                        <a:t>Hast du Lust, mit deinen Händen die flauschige, leicht fettige Naturwolle zu zupfen, zu drehen, zu rollen und zu knüllen? Dann bist du bei diesem Angebot richtig. </a:t>
                      </a:r>
                    </a:p>
                    <a:p>
                      <a:r>
                        <a:rPr lang="de-DE" sz="1100" b="0" kern="1200" dirty="0" smtClean="0">
                          <a:solidFill>
                            <a:schemeClr val="tx1"/>
                          </a:solidFill>
                          <a:effectLst/>
                          <a:latin typeface="Calibri" panose="020F0502020204030204" pitchFamily="34" charset="0"/>
                          <a:ea typeface="+mn-ea"/>
                          <a:cs typeface="Arial" panose="020B0604020202020204" pitchFamily="34" charset="0"/>
                        </a:rPr>
                        <a:t>Wir formen bunte Bälle, aus denen ihr Sitzkissen, Untersetzer, Tischsets oder was euch sonst noch so einfällt gestalten könnt. </a:t>
                      </a: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03694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Laufkugeln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t>
                      </a:r>
                      <a:r>
                        <a:rPr lang="de-DE" sz="1100" b="0" baseline="0" dirty="0" err="1" smtClean="0">
                          <a:solidFill>
                            <a:schemeClr val="bg1"/>
                          </a:solidFill>
                          <a:latin typeface="Calibri" panose="020F0502020204030204" pitchFamily="34" charset="0"/>
                        </a:rPr>
                        <a:t>Andalena</a:t>
                      </a:r>
                      <a:r>
                        <a:rPr lang="de-DE" sz="1100" b="0" baseline="0" dirty="0" smtClean="0">
                          <a:solidFill>
                            <a:schemeClr val="bg1"/>
                          </a:solidFill>
                          <a:latin typeface="Calibri" panose="020F0502020204030204" pitchFamily="34" charset="0"/>
                        </a:rPr>
                        <a:t> Kalnins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Turnhalle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kern="1200" dirty="0" smtClean="0">
                          <a:solidFill>
                            <a:schemeClr val="tx1"/>
                          </a:solidFill>
                          <a:effectLst/>
                          <a:latin typeface="Calibri" panose="020F0502020204030204" pitchFamily="34" charset="0"/>
                          <a:ea typeface="+mn-ea"/>
                          <a:cs typeface="+mn-cs"/>
                        </a:rPr>
                        <a:t>Ganz faszinierend sehen die Menschen aus, die auf großen Laufkugeln gehen können. Ihren Ursprung hat die harte Kugel im Zirkus. Bei der Laufkugel kommt es darauf an, im richtigen Tritt zu bleiben: mit kleinen Trippelschritten lässt sich die Kugel in Bewegung bringen. </a:t>
                      </a:r>
                    </a:p>
                    <a:p>
                      <a:r>
                        <a:rPr lang="de-DE" sz="1100" kern="1200" dirty="0" smtClean="0">
                          <a:solidFill>
                            <a:schemeClr val="tx1"/>
                          </a:solidFill>
                          <a:effectLst/>
                          <a:latin typeface="Calibri" panose="020F0502020204030204" pitchFamily="34" charset="0"/>
                          <a:ea typeface="+mn-ea"/>
                          <a:cs typeface="+mn-cs"/>
                        </a:rPr>
                        <a:t>Habt ihr Lust euer Gleichgewicht, eure Koordination zu testen und auf den Laufkugeln gehen zu üben? Dann kommt in mein Angebot!</a:t>
                      </a: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1" kern="1200" baseline="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13433" y="9606555"/>
            <a:ext cx="214008" cy="215380"/>
          </a:xfrm>
          <a:prstGeom prst="rect">
            <a:avLst/>
          </a:prstGeom>
          <a:noFill/>
        </p:spPr>
        <p:txBody>
          <a:bodyPr wrap="square" lIns="0" tIns="0" rIns="0" bIns="0" rtlCol="0">
            <a:spAutoFit/>
          </a:bodyPr>
          <a:lstStyle/>
          <a:p>
            <a:pPr>
              <a:lnSpc>
                <a:spcPct val="108000"/>
              </a:lnSpc>
              <a:spcAft>
                <a:spcPts val="1008"/>
              </a:spcAft>
            </a:pPr>
            <a:r>
              <a:rPr lang="de-DE" sz="1400" dirty="0"/>
              <a:t>4</a:t>
            </a:r>
            <a:endParaRPr lang="de-DE" sz="1400" dirty="0" smtClean="0"/>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6" name="Textfeld 35"/>
          <p:cNvSpPr txBox="1"/>
          <p:nvPr/>
        </p:nvSpPr>
        <p:spPr>
          <a:xfrm>
            <a:off x="2021101" y="1174766"/>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2557295172"/>
              </p:ext>
            </p:extLst>
          </p:nvPr>
        </p:nvGraphicFramePr>
        <p:xfrm>
          <a:off x="292028" y="6270577"/>
          <a:ext cx="6140617" cy="2080030"/>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xmlns="" val="20000"/>
                    </a:ext>
                  </a:extLst>
                </a:gridCol>
                <a:gridCol w="4157913">
                  <a:extLst>
                    <a:ext uri="{9D8B030D-6E8A-4147-A177-3AD203B41FA5}">
                      <a16:colId xmlns:a16="http://schemas.microsoft.com/office/drawing/2014/main" xmlns="" val="20001"/>
                    </a:ext>
                  </a:extLst>
                </a:gridCol>
              </a:tblGrid>
              <a:tr h="208003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Murmelbahn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Rolf Haller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Schulgebäude/OG/</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18/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Kosmischer Raum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dirty="0" smtClean="0">
                          <a:solidFill>
                            <a:schemeClr val="tx1"/>
                          </a:solidFill>
                          <a:effectLst/>
                          <a:latin typeface="Calibri" panose="020F0502020204030204" pitchFamily="34" charset="0"/>
                          <a:ea typeface="+mn-ea"/>
                          <a:cs typeface="+mn-cs"/>
                        </a:rPr>
                        <a:t>„Wir bringen den Stein ins Rollen“ so lautet ein gängiges Sprichwort. Bei der Murmelbahn wollen wir aber keine Steine sondern eben Murmeln ins Rollen bringen. Dafür bauen wir mittels Fischertechnik eine große technisch anspruchsvolle Murmelbahn die sogar auch noch elektrische Komponenten hat. Wenn du also gerne baust, bastelst und technisch interessiert bist, bist hier genau richtig.</a:t>
                      </a:r>
                      <a:endParaRPr lang="de-DE" sz="1100" b="0" kern="1200" dirty="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pSp>
        <p:nvGrpSpPr>
          <p:cNvPr id="3" name="Gruppieren 2"/>
          <p:cNvGrpSpPr/>
          <p:nvPr/>
        </p:nvGrpSpPr>
        <p:grpSpPr>
          <a:xfrm>
            <a:off x="12054" y="1974107"/>
            <a:ext cx="966433" cy="966433"/>
            <a:chOff x="14306" y="3823434"/>
            <a:chExt cx="966433" cy="966433"/>
          </a:xfrm>
        </p:grpSpPr>
        <p:sp>
          <p:nvSpPr>
            <p:cNvPr id="33" name="Ellipse 32"/>
            <p:cNvSpPr/>
            <p:nvPr/>
          </p:nvSpPr>
          <p:spPr>
            <a:xfrm>
              <a:off x="14306" y="382343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9" name="Grafik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928" y="3919791"/>
              <a:ext cx="679529" cy="736996"/>
            </a:xfrm>
            <a:prstGeom prst="rect">
              <a:avLst/>
            </a:prstGeom>
          </p:spPr>
        </p:pic>
      </p:grpSp>
      <p:grpSp>
        <p:nvGrpSpPr>
          <p:cNvPr id="6" name="Gruppieren 5"/>
          <p:cNvGrpSpPr/>
          <p:nvPr/>
        </p:nvGrpSpPr>
        <p:grpSpPr>
          <a:xfrm>
            <a:off x="-78404" y="4471062"/>
            <a:ext cx="966433" cy="966433"/>
            <a:chOff x="25483" y="5918610"/>
            <a:chExt cx="966433" cy="966433"/>
          </a:xfrm>
        </p:grpSpPr>
        <p:sp>
          <p:nvSpPr>
            <p:cNvPr id="30" name="Ellipse 29"/>
            <p:cNvSpPr/>
            <p:nvPr/>
          </p:nvSpPr>
          <p:spPr>
            <a:xfrm>
              <a:off x="25483" y="5918610"/>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056" y="6109651"/>
              <a:ext cx="589286" cy="589286"/>
            </a:xfrm>
            <a:prstGeom prst="rect">
              <a:avLst/>
            </a:prstGeom>
            <a:effectLst>
              <a:softEdge rad="0"/>
            </a:effectLst>
          </p:spPr>
        </p:pic>
      </p:grpSp>
      <p:sp>
        <p:nvSpPr>
          <p:cNvPr id="32" name="Ellipse 31"/>
          <p:cNvSpPr/>
          <p:nvPr/>
        </p:nvSpPr>
        <p:spPr>
          <a:xfrm>
            <a:off x="-78405" y="648047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aphicFrame>
        <p:nvGraphicFramePr>
          <p:cNvPr id="13" name="Tabelle 12"/>
          <p:cNvGraphicFramePr>
            <a:graphicFrameLocks noGrp="1"/>
          </p:cNvGraphicFramePr>
          <p:nvPr>
            <p:extLst>
              <p:ext uri="{D42A27DB-BD31-4B8C-83A1-F6EECF244321}">
                <p14:modId xmlns:p14="http://schemas.microsoft.com/office/powerpoint/2010/main" val="3457709070"/>
              </p:ext>
            </p:extLst>
          </p:nvPr>
        </p:nvGraphicFramePr>
        <p:xfrm>
          <a:off x="292027" y="8345925"/>
          <a:ext cx="6140617" cy="1597688"/>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xmlns="" val="20000"/>
                    </a:ext>
                  </a:extLst>
                </a:gridCol>
                <a:gridCol w="4157913">
                  <a:extLst>
                    <a:ext uri="{9D8B030D-6E8A-4147-A177-3AD203B41FA5}">
                      <a16:colId xmlns:a16="http://schemas.microsoft.com/office/drawing/2014/main" xmlns="" val="20001"/>
                    </a:ext>
                  </a:extLst>
                </a:gridCol>
              </a:tblGrid>
              <a:tr h="1597688">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     Angebot:</a:t>
                      </a:r>
                      <a:r>
                        <a:rPr lang="de-DE" sz="1100" b="0" baseline="0" dirty="0" smtClean="0">
                          <a:solidFill>
                            <a:schemeClr val="bg1"/>
                          </a:solidFill>
                          <a:latin typeface="Calibri" panose="020F0502020204030204" pitchFamily="34" charset="0"/>
                        </a:rPr>
                        <a:t> Ein runder </a:t>
                      </a:r>
                      <a:r>
                        <a:rPr lang="de-DE" sz="1100" b="0" baseline="0" dirty="0" err="1" smtClean="0">
                          <a:solidFill>
                            <a:schemeClr val="bg1"/>
                          </a:solidFill>
                          <a:latin typeface="Calibri" panose="020F0502020204030204" pitchFamily="34" charset="0"/>
                        </a:rPr>
                        <a:t>Gaumenschmauß</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  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Anna Ornth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Schuldgebäude/Zimmer 01/</a:t>
                      </a:r>
                      <a:r>
                        <a:rPr lang="de-DE" sz="1100" b="0" baseline="0" dirty="0" err="1" smtClean="0">
                          <a:solidFill>
                            <a:schemeClr val="bg1"/>
                          </a:solidFill>
                          <a:latin typeface="Calibri" panose="020F0502020204030204" pitchFamily="34" charset="0"/>
                        </a:rPr>
                        <a:t>Schülercafe</a:t>
                      </a:r>
                      <a:r>
                        <a:rPr lang="de-DE" sz="1100" b="0" baseline="0" dirty="0" smtClean="0">
                          <a:solidFill>
                            <a:schemeClr val="bg1"/>
                          </a:solidFill>
                          <a:latin typeface="Calibri" panose="020F0502020204030204" pitchFamily="34" charset="0"/>
                        </a:rPr>
                        <a: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dirty="0" smtClean="0">
                          <a:solidFill>
                            <a:schemeClr val="tx1"/>
                          </a:solidFill>
                          <a:effectLst/>
                          <a:latin typeface="Calibri" panose="020F0502020204030204" pitchFamily="34" charset="0"/>
                          <a:ea typeface="+mn-ea"/>
                          <a:cs typeface="+mn-cs"/>
                        </a:rPr>
                        <a:t>Wir</a:t>
                      </a:r>
                      <a:r>
                        <a:rPr lang="de-DE" sz="1100" b="0" kern="1200" baseline="0" dirty="0" smtClean="0">
                          <a:solidFill>
                            <a:schemeClr val="tx1"/>
                          </a:solidFill>
                          <a:effectLst/>
                          <a:latin typeface="Calibri" panose="020F0502020204030204" pitchFamily="34" charset="0"/>
                          <a:ea typeface="+mn-ea"/>
                          <a:cs typeface="+mn-cs"/>
                        </a:rPr>
                        <a:t> rollen, kneten und formen so viel und so lange, bis wir etwas Gutes für den Gaumen haben, denn wir wissen ja: Das Auge isst mit.</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pSp>
        <p:nvGrpSpPr>
          <p:cNvPr id="41" name="Gruppieren 40"/>
          <p:cNvGrpSpPr/>
          <p:nvPr/>
        </p:nvGrpSpPr>
        <p:grpSpPr>
          <a:xfrm>
            <a:off x="48132" y="8292398"/>
            <a:ext cx="966433" cy="966433"/>
            <a:chOff x="14306" y="3823434"/>
            <a:chExt cx="966433" cy="966433"/>
          </a:xfrm>
        </p:grpSpPr>
        <p:sp>
          <p:nvSpPr>
            <p:cNvPr id="43" name="Ellipse 42"/>
            <p:cNvSpPr/>
            <p:nvPr/>
          </p:nvSpPr>
          <p:spPr>
            <a:xfrm>
              <a:off x="14306" y="382343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4" name="Grafik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928" y="3900065"/>
              <a:ext cx="699371" cy="756722"/>
            </a:xfrm>
            <a:prstGeom prst="rect">
              <a:avLst/>
            </a:prstGeom>
          </p:spPr>
        </p:pic>
      </p:grpSp>
      <p:pic>
        <p:nvPicPr>
          <p:cNvPr id="45" name="Grafik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763" y="6672454"/>
            <a:ext cx="665684" cy="559502"/>
          </a:xfrm>
          <a:prstGeom prst="rect">
            <a:avLst/>
          </a:prstGeom>
        </p:spPr>
      </p:pic>
      <p:sp>
        <p:nvSpPr>
          <p:cNvPr id="11" name="Textfeld 10"/>
          <p:cNvSpPr txBox="1"/>
          <p:nvPr/>
        </p:nvSpPr>
        <p:spPr>
          <a:xfrm>
            <a:off x="6511917" y="9606555"/>
            <a:ext cx="144370" cy="215380"/>
          </a:xfrm>
          <a:prstGeom prst="rect">
            <a:avLst/>
          </a:prstGeom>
          <a:noFill/>
        </p:spPr>
        <p:txBody>
          <a:bodyPr wrap="square" lIns="0" tIns="0" rIns="0" bIns="0" rtlCol="0">
            <a:spAutoFit/>
          </a:bodyPr>
          <a:lstStyle/>
          <a:p>
            <a:pPr>
              <a:lnSpc>
                <a:spcPct val="108000"/>
              </a:lnSpc>
              <a:spcAft>
                <a:spcPts val="1008"/>
              </a:spcAft>
            </a:pPr>
            <a:r>
              <a:rPr lang="de-DE" sz="1400" dirty="0"/>
              <a:t>5</a:t>
            </a:r>
            <a:endParaRPr lang="de-DE" sz="1400" dirty="0" smtClean="0"/>
          </a:p>
        </p:txBody>
      </p:sp>
    </p:spTree>
    <p:extLst>
      <p:ext uri="{BB962C8B-B14F-4D97-AF65-F5344CB8AC3E}">
        <p14:creationId xmlns:p14="http://schemas.microsoft.com/office/powerpoint/2010/main" val="190412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0886"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Pfingsten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2593573107"/>
              </p:ext>
            </p:extLst>
          </p:nvPr>
        </p:nvGraphicFramePr>
        <p:xfrm>
          <a:off x="498259" y="1985693"/>
          <a:ext cx="6140617" cy="3604226"/>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xmlns="" val="20000"/>
                    </a:ext>
                  </a:extLst>
                </a:gridCol>
                <a:gridCol w="4157913">
                  <a:extLst>
                    <a:ext uri="{9D8B030D-6E8A-4147-A177-3AD203B41FA5}">
                      <a16:colId xmlns:a16="http://schemas.microsoft.com/office/drawing/2014/main" xmlns="" val="20001"/>
                    </a:ext>
                  </a:extLst>
                </a:gridCol>
              </a:tblGrid>
              <a:tr h="150106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Rollen mit dem eigenen Körper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Laurens </a:t>
                      </a:r>
                      <a:r>
                        <a:rPr lang="de-DE" sz="1100" b="0" baseline="0" dirty="0" smtClean="0">
                          <a:solidFill>
                            <a:schemeClr val="bg1"/>
                          </a:solidFill>
                          <a:latin typeface="Calibri" panose="020F0502020204030204" pitchFamily="34" charset="0"/>
                        </a:rPr>
                        <a:t>Levin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Schulhof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200" b="0" kern="1200" dirty="0" smtClean="0">
                          <a:solidFill>
                            <a:schemeClr val="tx1"/>
                          </a:solidFill>
                          <a:effectLst/>
                          <a:latin typeface="Calibri" panose="020F0502020204030204" pitchFamily="34" charset="0"/>
                          <a:ea typeface="+mn-ea"/>
                          <a:cs typeface="+mn-cs"/>
                        </a:rPr>
                        <a:t> </a:t>
                      </a:r>
                      <a:endParaRPr lang="de-DE" sz="1100" b="0" kern="1200" dirty="0" smtClean="0">
                        <a:solidFill>
                          <a:schemeClr val="tx1"/>
                        </a:solidFill>
                        <a:effectLst/>
                        <a:latin typeface="Calibri" panose="020F0502020204030204" pitchFamily="34" charset="0"/>
                        <a:ea typeface="+mn-ea"/>
                        <a:cs typeface="Arial" panose="020B0604020202020204" pitchFamily="34" charset="0"/>
                      </a:endParaRP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Ob</a:t>
                      </a:r>
                      <a:r>
                        <a:rPr lang="de-DE" sz="1100" b="0" kern="1200" baseline="0" dirty="0" smtClean="0">
                          <a:solidFill>
                            <a:schemeClr val="tx1"/>
                          </a:solidFill>
                          <a:effectLst/>
                          <a:latin typeface="Calibri" panose="020F0502020204030204" pitchFamily="34" charset="0"/>
                          <a:ea typeface="+mn-ea"/>
                          <a:cs typeface="+mn-cs"/>
                        </a:rPr>
                        <a:t> vorwärts, rückwärts, schräg oder seitwärts, unser Körper kann in viele Richtungen rollen. Wir lernen </a:t>
                      </a:r>
                      <a:r>
                        <a:rPr lang="de-DE" sz="1100" b="0" kern="1200" baseline="0" dirty="0" smtClean="0">
                          <a:solidFill>
                            <a:schemeClr val="tx1"/>
                          </a:solidFill>
                          <a:effectLst/>
                          <a:latin typeface="Calibri" panose="020F0502020204030204" pitchFamily="34" charset="0"/>
                          <a:ea typeface="+mn-ea"/>
                          <a:cs typeface="+mn-cs"/>
                        </a:rPr>
                        <a:t>spielerisch verschiedene </a:t>
                      </a:r>
                      <a:r>
                        <a:rPr lang="de-DE" sz="1100" b="0" kern="1200" baseline="0" dirty="0" smtClean="0">
                          <a:solidFill>
                            <a:schemeClr val="tx1"/>
                          </a:solidFill>
                          <a:effectLst/>
                          <a:latin typeface="Calibri" panose="020F0502020204030204" pitchFamily="34" charset="0"/>
                          <a:ea typeface="+mn-ea"/>
                          <a:cs typeface="+mn-cs"/>
                        </a:rPr>
                        <a:t>Techniken kennen uns </a:t>
                      </a:r>
                      <a:r>
                        <a:rPr lang="de-DE" sz="1100" b="0" kern="1200" baseline="0" dirty="0" smtClean="0">
                          <a:solidFill>
                            <a:schemeClr val="tx1"/>
                          </a:solidFill>
                          <a:effectLst/>
                          <a:latin typeface="Calibri" panose="020F0502020204030204" pitchFamily="34" charset="0"/>
                          <a:ea typeface="+mn-ea"/>
                          <a:cs typeface="+mn-cs"/>
                        </a:rPr>
                        <a:t> </a:t>
                      </a:r>
                      <a:r>
                        <a:rPr lang="de-DE" sz="1100" b="0" kern="1200" baseline="0" dirty="0" smtClean="0">
                          <a:solidFill>
                            <a:schemeClr val="tx1"/>
                          </a:solidFill>
                          <a:effectLst/>
                          <a:latin typeface="Calibri" panose="020F0502020204030204" pitchFamily="34" charset="0"/>
                          <a:ea typeface="+mn-ea"/>
                          <a:cs typeface="+mn-cs"/>
                        </a:rPr>
                        <a:t>auf Turnmatten oder auf dem Sportplatz zu bewegen. </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10316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Fußballhocker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Künstlerin: Susanne</a:t>
                      </a:r>
                      <a:r>
                        <a:rPr lang="de-DE" sz="1100" b="0" baseline="0" dirty="0" smtClean="0">
                          <a:solidFill>
                            <a:schemeClr val="bg1"/>
                          </a:solidFill>
                          <a:latin typeface="Calibri" panose="020F0502020204030204" pitchFamily="34" charset="0"/>
                        </a:rPr>
                        <a:t> </a:t>
                      </a:r>
                      <a:r>
                        <a:rPr lang="de-DE" sz="1100" b="0" baseline="0" dirty="0" err="1" smtClean="0">
                          <a:solidFill>
                            <a:schemeClr val="bg1"/>
                          </a:solidFill>
                          <a:latin typeface="Calibri" panose="020F0502020204030204" pitchFamily="34" charset="0"/>
                        </a:rPr>
                        <a:t>Wadle</a:t>
                      </a:r>
                      <a:r>
                        <a:rPr lang="de-DE" sz="1100" b="0" dirty="0" smtClean="0">
                          <a:solidFill>
                            <a:schemeClr val="bg1"/>
                          </a:solidFill>
                          <a:latin typeface="Calibri" panose="020F0502020204030204" pitchFamily="34" charset="0"/>
                        </a:rPr>
                        <a:t>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Horst von Wolff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Schulhof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Fußball! Wie toll ist das denn?  Zusammen werden wir unseren Schulhof bzw. unser Schulgelände verschönern und passend zur Weltmeisterschaft gestalten wir Sitzgelegenheiten im Fußballdesign. Neben der Hauptaufgabe die Sitzplätze herzustellen, gibt es noch Fußballbasteleien, Flaggenmalerei und Geschichten aus dem Fußballnähkästchen.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13433" y="9606555"/>
            <a:ext cx="214008" cy="215380"/>
          </a:xfrm>
          <a:prstGeom prst="rect">
            <a:avLst/>
          </a:prstGeom>
          <a:noFill/>
        </p:spPr>
        <p:txBody>
          <a:bodyPr wrap="square" lIns="0" tIns="0" rIns="0" bIns="0" rtlCol="0">
            <a:spAutoFit/>
          </a:bodyPr>
          <a:lstStyle/>
          <a:p>
            <a:pPr>
              <a:lnSpc>
                <a:spcPct val="108000"/>
              </a:lnSpc>
              <a:spcAft>
                <a:spcPts val="1008"/>
              </a:spcAft>
            </a:pPr>
            <a:r>
              <a:rPr lang="de-DE" sz="1400" dirty="0" smtClean="0"/>
              <a:t>6</a:t>
            </a:r>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3" name="Ellipse 32"/>
          <p:cNvSpPr/>
          <p:nvPr/>
        </p:nvSpPr>
        <p:spPr>
          <a:xfrm>
            <a:off x="-2369" y="196322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Textfeld 35"/>
          <p:cNvSpPr txBox="1"/>
          <p:nvPr/>
        </p:nvSpPr>
        <p:spPr>
          <a:xfrm>
            <a:off x="2021101" y="1174766"/>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sp>
        <p:nvSpPr>
          <p:cNvPr id="30" name="Ellipse 29"/>
          <p:cNvSpPr/>
          <p:nvPr/>
        </p:nvSpPr>
        <p:spPr>
          <a:xfrm>
            <a:off x="15042" y="354200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3567223895"/>
              </p:ext>
            </p:extLst>
          </p:nvPr>
        </p:nvGraphicFramePr>
        <p:xfrm>
          <a:off x="506964" y="5585752"/>
          <a:ext cx="6140617" cy="2630198"/>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xmlns="" val="20000"/>
                    </a:ext>
                  </a:extLst>
                </a:gridCol>
                <a:gridCol w="4157913">
                  <a:extLst>
                    <a:ext uri="{9D8B030D-6E8A-4147-A177-3AD203B41FA5}">
                      <a16:colId xmlns:a16="http://schemas.microsoft.com/office/drawing/2014/main" xmlns="" val="20001"/>
                    </a:ext>
                  </a:extLst>
                </a:gridCol>
              </a:tblGrid>
              <a:tr h="2630198">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Mannschaftsspiele</a:t>
                      </a:r>
                      <a:r>
                        <a:rPr lang="de-DE" sz="1100" b="0" baseline="0" dirty="0" smtClean="0">
                          <a:solidFill>
                            <a:schemeClr val="bg1"/>
                          </a:solidFill>
                          <a:latin typeface="Calibri" panose="020F0502020204030204" pitchFamily="34" charset="0"/>
                        </a:rPr>
                        <a:t> in der Halle</a:t>
                      </a:r>
                      <a:r>
                        <a:rPr lang="de-DE" sz="1100" b="0" dirty="0" smtClean="0">
                          <a:solidFill>
                            <a:schemeClr val="bg1"/>
                          </a:solidFill>
                          <a:latin typeface="Calibri" panose="020F0502020204030204" pitchFamily="34" charset="0"/>
                        </a:rPr>
                        <a:t>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Nathalia Khan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Turnhalle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b="0" dirty="0" smtClean="0"/>
                    </a:p>
                    <a:p>
                      <a:r>
                        <a:rPr lang="de-DE" sz="1100" b="0" dirty="0" smtClean="0">
                          <a:latin typeface="Calibri" panose="020F0502020204030204" pitchFamily="34" charset="0"/>
                        </a:rPr>
                        <a:t>In diesem Angebot stehen natürlich die "klassischen Ballspiele" wie Fußball, Handball und Volleyball auf dem Programm. Zudem werden wir auch verschiedene Ballspiele kennenlernen, welche in der Freizeit in Kleingruppen ausgeführt werden können,</a:t>
                      </a:r>
                      <a:r>
                        <a:rPr lang="de-DE" sz="1100" b="0" baseline="0" dirty="0" smtClean="0">
                          <a:latin typeface="Calibri" panose="020F0502020204030204" pitchFamily="34" charset="0"/>
                        </a:rPr>
                        <a:t> z.B. Sitzfußball, Völker-ball und </a:t>
                      </a:r>
                      <a:r>
                        <a:rPr lang="de-DE" sz="1100" b="0" baseline="0" dirty="0" smtClean="0">
                          <a:latin typeface="Calibri" panose="020F0502020204030204" pitchFamily="34" charset="0"/>
                        </a:rPr>
                        <a:t>Brennball.  </a:t>
                      </a:r>
                      <a:r>
                        <a:rPr lang="de-DE" sz="1100" b="0" dirty="0" smtClean="0">
                          <a:latin typeface="Calibri" panose="020F0502020204030204" pitchFamily="34" charset="0"/>
                        </a:rPr>
                        <a:t>Ziel dieses Angebots ist es, möglichst viele verschiedene Ballspiele kennenzulernen </a:t>
                      </a:r>
                      <a:r>
                        <a:rPr lang="de-DE" sz="1100" b="0" baseline="0" dirty="0" smtClean="0">
                          <a:latin typeface="Calibri" panose="020F0502020204030204" pitchFamily="34" charset="0"/>
                        </a:rPr>
                        <a:t> und selbst z.B. in den Pausen zu spielen. </a:t>
                      </a:r>
                      <a:r>
                        <a:rPr lang="de-DE" sz="1100" b="0" dirty="0" smtClean="0">
                          <a:latin typeface="Calibri" panose="020F0502020204030204" pitchFamily="34" charset="0"/>
                        </a:rPr>
                        <a:t>Im </a:t>
                      </a:r>
                      <a:r>
                        <a:rPr lang="de-DE" sz="1100" b="0" dirty="0" smtClean="0">
                          <a:latin typeface="Calibri" panose="020F0502020204030204" pitchFamily="34" charset="0"/>
                        </a:rPr>
                        <a:t>Vordergrund steht hierbei natürlich immer der Spaßfaktor!</a:t>
                      </a: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0" kern="1200" baseline="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32" name="Ellipse 31"/>
          <p:cNvSpPr/>
          <p:nvPr/>
        </p:nvSpPr>
        <p:spPr>
          <a:xfrm>
            <a:off x="62267" y="553639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 name="Grafik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345" y="5750563"/>
            <a:ext cx="722315" cy="572074"/>
          </a:xfrm>
          <a:prstGeom prst="rect">
            <a:avLst/>
          </a:prstGeom>
        </p:spPr>
      </p:pic>
      <p:pic>
        <p:nvPicPr>
          <p:cNvPr id="5" name="Grafik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29" y="2140640"/>
            <a:ext cx="888605" cy="567146"/>
          </a:xfrm>
          <a:prstGeom prst="rect">
            <a:avLst/>
          </a:prstGeom>
        </p:spPr>
      </p:pic>
      <p:pic>
        <p:nvPicPr>
          <p:cNvPr id="11" name="Grafik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315" y="3666523"/>
            <a:ext cx="731268" cy="705643"/>
          </a:xfrm>
          <a:prstGeom prst="rect">
            <a:avLst/>
          </a:prstGeom>
        </p:spPr>
      </p:pic>
      <p:graphicFrame>
        <p:nvGraphicFramePr>
          <p:cNvPr id="12" name="Tabelle 11"/>
          <p:cNvGraphicFramePr>
            <a:graphicFrameLocks noGrp="1"/>
          </p:cNvGraphicFramePr>
          <p:nvPr>
            <p:extLst>
              <p:ext uri="{D42A27DB-BD31-4B8C-83A1-F6EECF244321}">
                <p14:modId xmlns:p14="http://schemas.microsoft.com/office/powerpoint/2010/main" val="1281664943"/>
              </p:ext>
            </p:extLst>
          </p:nvPr>
        </p:nvGraphicFramePr>
        <p:xfrm>
          <a:off x="498258" y="8184475"/>
          <a:ext cx="6140617" cy="1501060"/>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xmlns="" val="20000"/>
                    </a:ext>
                  </a:extLst>
                </a:gridCol>
                <a:gridCol w="4157913">
                  <a:extLst>
                    <a:ext uri="{9D8B030D-6E8A-4147-A177-3AD203B41FA5}">
                      <a16:colId xmlns:a16="http://schemas.microsoft.com/office/drawing/2014/main" xmlns="" val="20001"/>
                    </a:ext>
                  </a:extLst>
                </a:gridCol>
              </a:tblGrid>
              <a:tr h="150106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Vernissage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Künstlerin: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Susanne </a:t>
                      </a:r>
                      <a:r>
                        <a:rPr lang="de-DE" sz="1100" b="0" baseline="0" dirty="0" err="1" smtClean="0">
                          <a:solidFill>
                            <a:schemeClr val="bg1"/>
                          </a:solidFill>
                          <a:latin typeface="Calibri" panose="020F0502020204030204" pitchFamily="34" charset="0"/>
                        </a:rPr>
                        <a:t>Wadle</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Horst von Wolff und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Susanne </a:t>
                      </a:r>
                      <a:r>
                        <a:rPr lang="de-DE" sz="1100" b="0" baseline="0" dirty="0" err="1" smtClean="0">
                          <a:solidFill>
                            <a:schemeClr val="bg1"/>
                          </a:solidFill>
                          <a:latin typeface="Calibri" panose="020F0502020204030204" pitchFamily="34" charset="0"/>
                        </a:rPr>
                        <a:t>Wadle</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Schulhof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dirty="0" smtClean="0">
                          <a:solidFill>
                            <a:schemeClr val="tx1"/>
                          </a:solidFill>
                          <a:effectLst/>
                          <a:latin typeface="Calibri" panose="020F0502020204030204" pitchFamily="34" charset="0"/>
                          <a:ea typeface="+mn-ea"/>
                          <a:cs typeface="+mn-cs"/>
                        </a:rPr>
                        <a:t>Liebe Kinder</a:t>
                      </a:r>
                      <a:r>
                        <a:rPr lang="de-DE" sz="1100" b="0" kern="1200" baseline="0" dirty="0" smtClean="0">
                          <a:solidFill>
                            <a:schemeClr val="tx1"/>
                          </a:solidFill>
                          <a:effectLst/>
                          <a:latin typeface="Calibri" panose="020F0502020204030204" pitchFamily="34" charset="0"/>
                          <a:ea typeface="+mn-ea"/>
                          <a:cs typeface="+mn-cs"/>
                        </a:rPr>
                        <a:t> und Eltern, da wir wieder mal intensiv an einem Kunstprojekt arbeiten werden, wollen wir dies auch mit einem Abschluss krönen. Am Freitag den 25.05.2018 ab 15 Uhr findet die Vernissage des Kunstprojektes von </a:t>
                      </a:r>
                      <a:r>
                        <a:rPr lang="de-DE" sz="1100" b="0" kern="1200" baseline="0" dirty="0" smtClean="0">
                          <a:solidFill>
                            <a:schemeClr val="tx1"/>
                          </a:solidFill>
                          <a:effectLst/>
                          <a:latin typeface="Calibri" panose="020F0502020204030204" pitchFamily="34" charset="0"/>
                          <a:ea typeface="+mn-ea"/>
                          <a:cs typeface="+mn-cs"/>
                        </a:rPr>
                        <a:t>Susanne </a:t>
                      </a:r>
                      <a:r>
                        <a:rPr lang="de-DE" sz="1100" b="0" kern="1200" baseline="0" dirty="0" err="1" smtClean="0">
                          <a:solidFill>
                            <a:schemeClr val="tx1"/>
                          </a:solidFill>
                          <a:effectLst/>
                          <a:latin typeface="Calibri" panose="020F0502020204030204" pitchFamily="34" charset="0"/>
                          <a:ea typeface="+mn-ea"/>
                          <a:cs typeface="+mn-cs"/>
                        </a:rPr>
                        <a:t>Wadle</a:t>
                      </a:r>
                      <a:r>
                        <a:rPr lang="de-DE" sz="1100" b="0" kern="1200" baseline="0" dirty="0" smtClean="0">
                          <a:solidFill>
                            <a:schemeClr val="tx1"/>
                          </a:solidFill>
                          <a:effectLst/>
                          <a:latin typeface="Calibri" panose="020F0502020204030204" pitchFamily="34" charset="0"/>
                          <a:ea typeface="+mn-ea"/>
                          <a:cs typeface="+mn-cs"/>
                        </a:rPr>
                        <a:t> , Horst von </a:t>
                      </a:r>
                      <a:r>
                        <a:rPr lang="de-DE" sz="1100" b="0" kern="1200" baseline="0" dirty="0" smtClean="0">
                          <a:solidFill>
                            <a:schemeClr val="tx1"/>
                          </a:solidFill>
                          <a:effectLst/>
                          <a:latin typeface="Calibri" panose="020F0502020204030204" pitchFamily="34" charset="0"/>
                          <a:ea typeface="+mn-ea"/>
                          <a:cs typeface="+mn-cs"/>
                        </a:rPr>
                        <a:t>Wolff </a:t>
                      </a:r>
                      <a:r>
                        <a:rPr lang="de-DE" sz="1100" b="0" kern="1200" baseline="0" dirty="0" smtClean="0">
                          <a:solidFill>
                            <a:schemeClr val="tx1"/>
                          </a:solidFill>
                          <a:effectLst/>
                          <a:latin typeface="Calibri" panose="020F0502020204030204" pitchFamily="34" charset="0"/>
                          <a:ea typeface="+mn-ea"/>
                          <a:cs typeface="+mn-cs"/>
                        </a:rPr>
                        <a:t>und ihren Kindern statt</a:t>
                      </a:r>
                      <a:r>
                        <a:rPr lang="de-DE" sz="1100" b="0" kern="1200" baseline="0" dirty="0" smtClean="0">
                          <a:solidFill>
                            <a:schemeClr val="tx1"/>
                          </a:solidFill>
                          <a:effectLst/>
                          <a:latin typeface="Calibri" panose="020F0502020204030204" pitchFamily="34" charset="0"/>
                          <a:ea typeface="+mn-ea"/>
                          <a:cs typeface="+mn-cs"/>
                        </a:rPr>
                        <a:t>. </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41" name="Ellipse 40"/>
          <p:cNvSpPr/>
          <p:nvPr/>
        </p:nvSpPr>
        <p:spPr>
          <a:xfrm>
            <a:off x="62267" y="850797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13" name="Grafik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324" y="8627368"/>
            <a:ext cx="669259" cy="645798"/>
          </a:xfrm>
          <a:prstGeom prst="rect">
            <a:avLst/>
          </a:prstGeom>
        </p:spPr>
      </p:pic>
    </p:spTree>
    <p:extLst>
      <p:ext uri="{BB962C8B-B14F-4D97-AF65-F5344CB8AC3E}">
        <p14:creationId xmlns:p14="http://schemas.microsoft.com/office/powerpoint/2010/main" val="4265348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867984430"/>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9011" name="think-cell Folie" r:id="rId5" imgW="0" imgH="0" progId="">
                  <p:embed/>
                </p:oleObj>
              </mc:Choice>
              <mc:Fallback>
                <p:oleObj name="think-cell Foli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6509641" y="9548101"/>
            <a:ext cx="188286" cy="442000"/>
          </a:xfrm>
        </p:spPr>
        <p:txBody>
          <a:bodyPr/>
          <a:lstStyle/>
          <a:p>
            <a:pPr algn="r"/>
            <a:r>
              <a:rPr lang="de-DE" sz="1400" dirty="0" smtClean="0">
                <a:solidFill>
                  <a:prstClr val="black"/>
                </a:solidFill>
              </a:rPr>
              <a:t>7</a:t>
            </a:r>
            <a:endParaRPr lang="de-DE" sz="1400" dirty="0">
              <a:solidFill>
                <a:prstClr val="black"/>
              </a:solidFill>
            </a:endParaRPr>
          </a:p>
        </p:txBody>
      </p:sp>
      <p:sp>
        <p:nvSpPr>
          <p:cNvPr id="2" name="Rechteck 1"/>
          <p:cNvSpPr/>
          <p:nvPr/>
        </p:nvSpPr>
        <p:spPr>
          <a:xfrm>
            <a:off x="1086083" y="2532113"/>
            <a:ext cx="5551291" cy="7371249"/>
          </a:xfrm>
          <a:prstGeom prst="rect">
            <a:avLst/>
          </a:prstGeom>
        </p:spPr>
        <p:txBody>
          <a:bodyPr wrap="square">
            <a:spAutoFit/>
          </a:bodyPr>
          <a:lstStyle/>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 - 7.00 Uhr bis 8.00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smtClean="0">
                <a:solidFill>
                  <a:schemeClr val="tx1">
                    <a:lumMod val="75000"/>
                    <a:lumOff val="25000"/>
                  </a:schemeClr>
                </a:solidFill>
                <a:latin typeface="Calibri" panose="020F0502020204030204" pitchFamily="34" charset="0"/>
              </a:rPr>
              <a:t>Sie können Ihr Kind bei bedarf für die Frühbetreuung anmelden.</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a:t>
            </a:r>
            <a:r>
              <a:rPr lang="de-DE" sz="1300" b="1" dirty="0" smtClean="0">
                <a:solidFill>
                  <a:schemeClr val="tx1">
                    <a:lumMod val="75000"/>
                    <a:lumOff val="25000"/>
                  </a:schemeClr>
                </a:solidFill>
                <a:latin typeface="Calibri" panose="020F0502020204030204" pitchFamily="34" charset="0"/>
              </a:rPr>
              <a:t>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t>
            </a:r>
            <a:r>
              <a:rPr lang="de-DE" sz="1300" dirty="0" smtClean="0">
                <a:solidFill>
                  <a:schemeClr val="tx1">
                    <a:lumMod val="75000"/>
                    <a:lumOff val="25000"/>
                  </a:schemeClr>
                </a:solidFill>
                <a:latin typeface="Calibri" panose="020F0502020204030204" pitchFamily="34" charset="0"/>
              </a:rPr>
              <a:t>alle </a:t>
            </a:r>
            <a:r>
              <a:rPr lang="de-DE" sz="1300" dirty="0">
                <a:solidFill>
                  <a:schemeClr val="tx1">
                    <a:lumMod val="75000"/>
                    <a:lumOff val="25000"/>
                  </a:schemeClr>
                </a:solidFill>
                <a:latin typeface="Calibri" panose="020F0502020204030204" pitchFamily="34" charset="0"/>
              </a:rPr>
              <a:t>vor.</a:t>
            </a: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 </a:t>
            </a:r>
            <a:r>
              <a:rPr lang="de-DE" sz="1300" b="1" dirty="0">
                <a:solidFill>
                  <a:schemeClr val="tx1">
                    <a:lumMod val="75000"/>
                    <a:lumOff val="25000"/>
                  </a:schemeClr>
                </a:solidFill>
                <a:latin typeface="Calibri" panose="020F0502020204030204" pitchFamily="34" charset="0"/>
              </a:rPr>
              <a:t>9.00 </a:t>
            </a:r>
            <a:r>
              <a:rPr lang="de-DE" sz="1300" b="1" dirty="0" smtClean="0">
                <a:solidFill>
                  <a:schemeClr val="tx1">
                    <a:lumMod val="75000"/>
                    <a:lumOff val="25000"/>
                  </a:schemeClr>
                </a:solidFill>
                <a:latin typeface="Calibri" panose="020F0502020204030204" pitchFamily="34" charset="0"/>
              </a:rPr>
              <a:t>Uhr bis </a:t>
            </a:r>
            <a:r>
              <a:rPr lang="de-DE" sz="1300" b="1" dirty="0">
                <a:solidFill>
                  <a:schemeClr val="tx1">
                    <a:lumMod val="75000"/>
                    <a:lumOff val="25000"/>
                  </a:schemeClr>
                </a:solidFill>
                <a:latin typeface="Calibri" panose="020F0502020204030204" pitchFamily="34" charset="0"/>
              </a:rPr>
              <a:t>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4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Aufräumzeit und Tischdeckzeit - 11.30 Uhr bis 12.00 Uhr</a:t>
            </a:r>
            <a:endParaRPr lang="de-DE" sz="1400" dirty="0">
              <a:solidFill>
                <a:schemeClr val="tx1">
                  <a:lumMod val="75000"/>
                  <a:lumOff val="25000"/>
                </a:schemeClr>
              </a:solidFill>
              <a:latin typeface="Calibri" panose="020F0502020204030204" pitchFamily="34" charset="0"/>
            </a:endParaRPr>
          </a:p>
          <a:p>
            <a:pPr>
              <a:buClr>
                <a:srgbClr val="FF3399"/>
              </a:buClr>
            </a:pPr>
            <a:r>
              <a:rPr lang="de-DE" sz="14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gedeckt</a:t>
            </a:r>
            <a:endParaRPr lang="de-DE" sz="1300" dirty="0">
              <a:solidFill>
                <a:schemeClr val="tx1">
                  <a:lumMod val="75000"/>
                  <a:lumOff val="25000"/>
                </a:schemeClr>
              </a:solidFill>
              <a:latin typeface="Calibri" panose="020F0502020204030204" pitchFamily="34" charset="0"/>
            </a:endParaRPr>
          </a:p>
        </p:txBody>
      </p:sp>
      <p:grpSp>
        <p:nvGrpSpPr>
          <p:cNvPr id="5" name="Gruppieren 64"/>
          <p:cNvGrpSpPr/>
          <p:nvPr/>
        </p:nvGrpSpPr>
        <p:grpSpPr>
          <a:xfrm>
            <a:off x="104394" y="4411598"/>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ieren 4"/>
          <p:cNvGrpSpPr/>
          <p:nvPr/>
        </p:nvGrpSpPr>
        <p:grpSpPr>
          <a:xfrm>
            <a:off x="144754" y="6747298"/>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9">
              <a:extLst>
                <a:ext uri="{28A0092B-C50C-407E-A947-70E740481C1C}">
                  <a14:useLocalDpi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Gruppieren 62"/>
          <p:cNvGrpSpPr/>
          <p:nvPr/>
        </p:nvGrpSpPr>
        <p:grpSpPr>
          <a:xfrm>
            <a:off x="104394" y="2441718"/>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4"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5" name="Gruppieren 43"/>
          <p:cNvGrpSpPr/>
          <p:nvPr/>
        </p:nvGrpSpPr>
        <p:grpSpPr>
          <a:xfrm>
            <a:off x="2317249" y="1062047"/>
            <a:ext cx="4528559" cy="406906"/>
            <a:chOff x="2329441" y="1055951"/>
            <a:chExt cx="4528559"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2329441"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grpSp>
        <p:nvGrpSpPr>
          <p:cNvPr id="16" name="Gruppieren 42"/>
          <p:cNvGrpSpPr/>
          <p:nvPr/>
        </p:nvGrpSpPr>
        <p:grpSpPr>
          <a:xfrm>
            <a:off x="111743" y="3382640"/>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8" name="Gruppieren 47"/>
            <p:cNvGrpSpPr/>
            <p:nvPr/>
          </p:nvGrpSpPr>
          <p:grpSpPr>
            <a:xfrm>
              <a:off x="376135" y="2621258"/>
              <a:ext cx="437139" cy="437139"/>
              <a:chOff x="371372" y="2611732"/>
              <a:chExt cx="437139" cy="437139"/>
            </a:xfrm>
          </p:grpSpPr>
          <p:grpSp>
            <p:nvGrpSpPr>
              <p:cNvPr id="21"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60" name="Freihandform 59"/>
          <p:cNvSpPr/>
          <p:nvPr/>
        </p:nvSpPr>
        <p:spPr>
          <a:xfrm rot="19260000">
            <a:off x="369176" y="2970417"/>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a:t>
            </a:r>
            <a:r>
              <a:rPr lang="de-DE" sz="1400" b="1" dirty="0" smtClean="0">
                <a:solidFill>
                  <a:schemeClr val="tx1">
                    <a:lumMod val="75000"/>
                    <a:lumOff val="25000"/>
                  </a:schemeClr>
                </a:solidFill>
                <a:latin typeface="Comic Sans MS" panose="030F0702030302020204" pitchFamily="66" charset="0"/>
              </a:rPr>
              <a:t>1/2</a:t>
            </a:r>
            <a:endParaRPr lang="de-DE" sz="1400" b="1" dirty="0">
              <a:solidFill>
                <a:schemeClr val="tx1">
                  <a:lumMod val="75000"/>
                  <a:lumOff val="25000"/>
                </a:schemeClr>
              </a:solidFill>
              <a:latin typeface="Comic Sans MS" panose="030F0702030302020204" pitchFamily="66" charset="0"/>
            </a:endParaRPr>
          </a:p>
          <a:p>
            <a:pPr>
              <a:spcAft>
                <a:spcPts val="300"/>
              </a:spcAft>
            </a:pPr>
            <a:r>
              <a:rPr lang="de-DE" sz="1400" dirty="0">
                <a:solidFill>
                  <a:schemeClr val="tx1">
                    <a:lumMod val="75000"/>
                    <a:lumOff val="25000"/>
                  </a:schemeClr>
                </a:solidFill>
                <a:latin typeface="Calibri" panose="020F0502020204030204" pitchFamily="34" charset="0"/>
              </a:rPr>
              <a:t>Und nun zum </a:t>
            </a:r>
            <a:r>
              <a:rPr lang="de-DE" sz="1400" dirty="0" smtClean="0">
                <a:solidFill>
                  <a:schemeClr val="tx1">
                    <a:lumMod val="75000"/>
                    <a:lumOff val="25000"/>
                  </a:schemeClr>
                </a:solidFill>
                <a:latin typeface="Calibri" panose="020F0502020204030204" pitchFamily="34" charset="0"/>
              </a:rPr>
              <a:t>konkreten Tagesablaufs </a:t>
            </a:r>
            <a:r>
              <a:rPr lang="de-DE" sz="1400" dirty="0">
                <a:solidFill>
                  <a:schemeClr val="tx1">
                    <a:lumMod val="75000"/>
                    <a:lumOff val="25000"/>
                  </a:schemeClr>
                </a:solidFill>
                <a:latin typeface="Calibri" panose="020F0502020204030204" pitchFamily="34" charset="0"/>
              </a:rPr>
              <a:t>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
        <p:nvSpPr>
          <p:cNvPr id="73" name="Ellipse 72"/>
          <p:cNvSpPr/>
          <p:nvPr/>
        </p:nvSpPr>
        <p:spPr>
          <a:xfrm>
            <a:off x="191024" y="86343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40" descr="G:\Weitere Aufträge\1 Montessori - Müller-Zastrau\1 Angefangene Projekte\1 Ferienbroschüre\Neue Symbole\finale Symbole\Tischdeck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029" y="8747115"/>
            <a:ext cx="639805" cy="65021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smtClean="0">
                <a:solidFill>
                  <a:schemeClr val="tx1">
                    <a:lumMod val="75000"/>
                    <a:lumOff val="25000"/>
                  </a:schemeClr>
                </a:solidFill>
                <a:latin typeface="Calibri" panose="020F0502020204030204" pitchFamily="34" charset="0"/>
              </a:rPr>
              <a:t>. </a:t>
            </a:r>
            <a:endParaRPr lang="de-DE" sz="2000" dirty="0">
              <a:solidFill>
                <a:schemeClr val="tx1">
                  <a:lumMod val="75000"/>
                  <a:lumOff val="25000"/>
                </a:schemeClr>
              </a:solidFill>
              <a:latin typeface="Calibri" panose="020F0502020204030204" pitchFamily="34" charset="0"/>
            </a:endParaRPr>
          </a:p>
        </p:txBody>
      </p:sp>
      <p:sp>
        <p:nvSpPr>
          <p:cNvPr id="58" name="Textfeld 57"/>
          <p:cNvSpPr txBox="1"/>
          <p:nvPr/>
        </p:nvSpPr>
        <p:spPr>
          <a:xfrm>
            <a:off x="2002123" y="1174765"/>
            <a:ext cx="623569"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84481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1_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2040</Words>
  <Application>Microsoft Office PowerPoint</Application>
  <PresentationFormat>A4-Papier (210x297 mm)</PresentationFormat>
  <Paragraphs>411</Paragraphs>
  <Slides>12</Slides>
  <Notes>12</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15" baseType="lpstr">
      <vt:lpstr>MP Master 4_3_DE</vt:lpstr>
      <vt:lpstr>1_MP Master 4_3_DE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Daimler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jc</cp:lastModifiedBy>
  <cp:revision>897</cp:revision>
  <cp:lastPrinted>2018-05-09T10:27:58Z</cp:lastPrinted>
  <dcterms:created xsi:type="dcterms:W3CDTF">2015-06-25T15:16:27Z</dcterms:created>
  <dcterms:modified xsi:type="dcterms:W3CDTF">2018-05-13T12:12:52Z</dcterms:modified>
</cp:coreProperties>
</file>