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28" r:id="rId9"/>
    <p:sldId id="323" r:id="rId10"/>
    <p:sldId id="327" r:id="rId11"/>
    <p:sldId id="311" r:id="rId12"/>
    <p:sldId id="329" r:id="rId13"/>
    <p:sldId id="320" r:id="rId14"/>
  </p:sldIdLst>
  <p:sldSz cx="6858000" cy="9906000" type="A4"/>
  <p:notesSz cx="4565650" cy="6797675"/>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28"/>
            <p14:sldId id="323"/>
            <p14:sldId id="327"/>
            <p14:sldId id="311"/>
            <p14:sldId id="329"/>
            <p14:sldId id="320"/>
          </p14:sldIdLst>
        </p14:section>
      </p14:sectionLst>
    </p:ext>
    <p:ext uri="{EFAFB233-063F-42B5-8137-9DF3F51BA10A}">
      <p15:sldGuideLst xmlns:p15="http://schemas.microsoft.com/office/powerpoint/2012/main">
        <p15:guide id="1" orient="horz" pos="6159" userDrawn="1">
          <p15:clr>
            <a:srgbClr val="A4A3A4"/>
          </p15:clr>
        </p15:guide>
        <p15:guide id="2" orient="horz" pos="4073" userDrawn="1">
          <p15:clr>
            <a:srgbClr val="A4A3A4"/>
          </p15:clr>
        </p15:guide>
        <p15:guide id="3" orient="horz" pos="965"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AB8"/>
    <a:srgbClr val="FF9933"/>
    <a:srgbClr val="66FF99"/>
    <a:srgbClr val="D6D6D6"/>
    <a:srgbClr val="B5FDFD"/>
    <a:srgbClr val="CCEFFC"/>
    <a:srgbClr val="EEF983"/>
    <a:srgbClr val="FF0066"/>
    <a:srgbClr val="FCEBBA"/>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93416" autoAdjust="0"/>
  </p:normalViewPr>
  <p:slideViewPr>
    <p:cSldViewPr snapToGrid="0" showGuides="1">
      <p:cViewPr varScale="1">
        <p:scale>
          <a:sx n="72" d="100"/>
          <a:sy n="72" d="100"/>
        </p:scale>
        <p:origin x="2412" y="72"/>
      </p:cViewPr>
      <p:guideLst>
        <p:guide orient="horz" pos="6159"/>
        <p:guide orient="horz" pos="4073"/>
        <p:guide orient="horz" pos="965"/>
        <p:guide orient="horz" pos="943"/>
        <p:guide pos="4065"/>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75800" y="6584139"/>
            <a:ext cx="3235500" cy="214100"/>
          </a:xfrm>
          <a:prstGeom prst="rect">
            <a:avLst/>
          </a:prstGeom>
        </p:spPr>
        <p:txBody>
          <a:bodyPr vert="horz" lIns="0" tIns="0" rIns="0" bIns="0" rtlCol="0" anchor="ctr"/>
          <a:lstStyle>
            <a:lvl1pPr algn="l">
              <a:defRPr sz="800"/>
            </a:lvl1pPr>
          </a:lstStyle>
          <a:p>
            <a:r>
              <a:rPr lang="de-DE" sz="6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2" y="6583575"/>
            <a:ext cx="252656" cy="214100"/>
          </a:xfrm>
          <a:prstGeom prst="rect">
            <a:avLst/>
          </a:prstGeom>
        </p:spPr>
        <p:txBody>
          <a:bodyPr vert="horz" lIns="0" tIns="0" rIns="0" bIns="0" rtlCol="0" anchor="ctr"/>
          <a:lstStyle>
            <a:lvl1pPr algn="r">
              <a:defRPr sz="800"/>
            </a:lvl1pPr>
          </a:lstStyle>
          <a:p>
            <a:pPr algn="ctr"/>
            <a:fld id="{640145A3-FC8C-4529-91D4-D07ED988A661}" type="slidenum">
              <a:rPr lang="de-DE" sz="600"/>
              <a:pPr algn="ctr"/>
              <a:t>‹Nr.›</a:t>
            </a:fld>
            <a:endParaRPr lang="de-DE" sz="600"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603" y="6652807"/>
            <a:ext cx="630533" cy="74086"/>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401763" y="509588"/>
            <a:ext cx="1762125" cy="2547937"/>
          </a:xfrm>
          <a:prstGeom prst="rect">
            <a:avLst/>
          </a:prstGeom>
          <a:noFill/>
          <a:ln w="12700">
            <a:solidFill>
              <a:prstClr val="black"/>
            </a:solidFill>
          </a:ln>
        </p:spPr>
        <p:txBody>
          <a:bodyPr vert="horz" lIns="62046" tIns="31023" rIns="62046" bIns="31023" rtlCol="0" anchor="ctr"/>
          <a:lstStyle/>
          <a:p>
            <a:endParaRPr lang="de-DE" dirty="0"/>
          </a:p>
        </p:txBody>
      </p:sp>
      <p:sp>
        <p:nvSpPr>
          <p:cNvPr id="5" name="Notizenplatzhalter 4"/>
          <p:cNvSpPr>
            <a:spLocks noGrp="1"/>
          </p:cNvSpPr>
          <p:nvPr>
            <p:ph type="body" sz="quarter" idx="3"/>
          </p:nvPr>
        </p:nvSpPr>
        <p:spPr>
          <a:xfrm>
            <a:off x="590085" y="3291777"/>
            <a:ext cx="3399327"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75616" y="6583575"/>
            <a:ext cx="3235500" cy="214100"/>
          </a:xfrm>
          <a:prstGeom prst="rect">
            <a:avLst/>
          </a:prstGeom>
        </p:spPr>
        <p:txBody>
          <a:bodyPr vert="horz" lIns="0" tIns="0" rIns="0" bIns="0" rtlCol="0" anchor="ctr"/>
          <a:lstStyle>
            <a:lvl1pPr algn="l">
              <a:defRPr sz="6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251650" cy="214100"/>
          </a:xfrm>
          <a:prstGeom prst="rect">
            <a:avLst/>
          </a:prstGeom>
        </p:spPr>
        <p:txBody>
          <a:bodyPr vert="horz" lIns="0" tIns="0" rIns="0" bIns="0" rtlCol="0" anchor="ctr"/>
          <a:lstStyle>
            <a:lvl1pPr algn="ctr">
              <a:defRPr sz="6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001" y="6651630"/>
            <a:ext cx="630533" cy="74086"/>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3996" indent="-193844" eaLnBrk="0" hangingPunct="0">
              <a:defRPr sz="900">
                <a:solidFill>
                  <a:schemeClr val="tx1"/>
                </a:solidFill>
                <a:latin typeface="CorpoS" pitchFamily="2" charset="0"/>
                <a:cs typeface="Arial" charset="0"/>
              </a:defRPr>
            </a:lvl2pPr>
            <a:lvl3pPr marL="775375" indent="-155077" eaLnBrk="0" hangingPunct="0">
              <a:defRPr sz="900">
                <a:solidFill>
                  <a:schemeClr val="tx1"/>
                </a:solidFill>
                <a:latin typeface="CorpoS" pitchFamily="2" charset="0"/>
                <a:cs typeface="Arial" charset="0"/>
              </a:defRPr>
            </a:lvl3pPr>
            <a:lvl4pPr marL="1085527" indent="-155077" eaLnBrk="0" hangingPunct="0">
              <a:defRPr sz="900">
                <a:solidFill>
                  <a:schemeClr val="tx1"/>
                </a:solidFill>
                <a:latin typeface="CorpoS" pitchFamily="2" charset="0"/>
                <a:cs typeface="Arial" charset="0"/>
              </a:defRPr>
            </a:lvl4pPr>
            <a:lvl5pPr marL="1395679" indent="-155077" eaLnBrk="0" hangingPunct="0">
              <a:defRPr sz="900">
                <a:solidFill>
                  <a:schemeClr val="tx1"/>
                </a:solidFill>
                <a:latin typeface="CorpoS" pitchFamily="2" charset="0"/>
                <a:cs typeface="Arial" charset="0"/>
              </a:defRPr>
            </a:lvl5pPr>
            <a:lvl6pPr marL="1705828" indent="-155077" eaLnBrk="0" fontAlgn="base" hangingPunct="0">
              <a:spcBef>
                <a:spcPct val="50000"/>
              </a:spcBef>
              <a:spcAft>
                <a:spcPct val="0"/>
              </a:spcAft>
              <a:defRPr sz="900">
                <a:solidFill>
                  <a:schemeClr val="tx1"/>
                </a:solidFill>
                <a:latin typeface="CorpoS" pitchFamily="2" charset="0"/>
                <a:cs typeface="Arial" charset="0"/>
              </a:defRPr>
            </a:lvl6pPr>
            <a:lvl7pPr marL="2015980" indent="-155077" eaLnBrk="0" fontAlgn="base" hangingPunct="0">
              <a:spcBef>
                <a:spcPct val="50000"/>
              </a:spcBef>
              <a:spcAft>
                <a:spcPct val="0"/>
              </a:spcAft>
              <a:defRPr sz="900">
                <a:solidFill>
                  <a:schemeClr val="tx1"/>
                </a:solidFill>
                <a:latin typeface="CorpoS" pitchFamily="2" charset="0"/>
                <a:cs typeface="Arial" charset="0"/>
              </a:defRPr>
            </a:lvl7pPr>
            <a:lvl8pPr marL="2326131" indent="-155077" eaLnBrk="0" fontAlgn="base" hangingPunct="0">
              <a:spcBef>
                <a:spcPct val="50000"/>
              </a:spcBef>
              <a:spcAft>
                <a:spcPct val="0"/>
              </a:spcAft>
              <a:defRPr sz="900">
                <a:solidFill>
                  <a:schemeClr val="tx1"/>
                </a:solidFill>
                <a:latin typeface="CorpoS" pitchFamily="2" charset="0"/>
                <a:cs typeface="Arial" charset="0"/>
              </a:defRPr>
            </a:lvl8pPr>
            <a:lvl9pPr marL="2636281" indent="-155077"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41"/>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86815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3996" indent="-193844" eaLnBrk="0" hangingPunct="0">
              <a:defRPr sz="900">
                <a:solidFill>
                  <a:schemeClr val="tx1"/>
                </a:solidFill>
                <a:latin typeface="CorpoS" pitchFamily="2" charset="0"/>
                <a:cs typeface="Arial" charset="0"/>
              </a:defRPr>
            </a:lvl2pPr>
            <a:lvl3pPr marL="775375" indent="-155077" eaLnBrk="0" hangingPunct="0">
              <a:defRPr sz="900">
                <a:solidFill>
                  <a:schemeClr val="tx1"/>
                </a:solidFill>
                <a:latin typeface="CorpoS" pitchFamily="2" charset="0"/>
                <a:cs typeface="Arial" charset="0"/>
              </a:defRPr>
            </a:lvl3pPr>
            <a:lvl4pPr marL="1085527" indent="-155077" eaLnBrk="0" hangingPunct="0">
              <a:defRPr sz="900">
                <a:solidFill>
                  <a:schemeClr val="tx1"/>
                </a:solidFill>
                <a:latin typeface="CorpoS" pitchFamily="2" charset="0"/>
                <a:cs typeface="Arial" charset="0"/>
              </a:defRPr>
            </a:lvl4pPr>
            <a:lvl5pPr marL="1395679" indent="-155077" eaLnBrk="0" hangingPunct="0">
              <a:defRPr sz="900">
                <a:solidFill>
                  <a:schemeClr val="tx1"/>
                </a:solidFill>
                <a:latin typeface="CorpoS" pitchFamily="2" charset="0"/>
                <a:cs typeface="Arial" charset="0"/>
              </a:defRPr>
            </a:lvl5pPr>
            <a:lvl6pPr marL="1705828" indent="-155077" eaLnBrk="0" fontAlgn="base" hangingPunct="0">
              <a:spcBef>
                <a:spcPct val="50000"/>
              </a:spcBef>
              <a:spcAft>
                <a:spcPct val="0"/>
              </a:spcAft>
              <a:defRPr sz="900">
                <a:solidFill>
                  <a:schemeClr val="tx1"/>
                </a:solidFill>
                <a:latin typeface="CorpoS" pitchFamily="2" charset="0"/>
                <a:cs typeface="Arial" charset="0"/>
              </a:defRPr>
            </a:lvl6pPr>
            <a:lvl7pPr marL="2015980" indent="-155077" eaLnBrk="0" fontAlgn="base" hangingPunct="0">
              <a:spcBef>
                <a:spcPct val="50000"/>
              </a:spcBef>
              <a:spcAft>
                <a:spcPct val="0"/>
              </a:spcAft>
              <a:defRPr sz="900">
                <a:solidFill>
                  <a:schemeClr val="tx1"/>
                </a:solidFill>
                <a:latin typeface="CorpoS" pitchFamily="2" charset="0"/>
                <a:cs typeface="Arial" charset="0"/>
              </a:defRPr>
            </a:lvl7pPr>
            <a:lvl8pPr marL="2326131" indent="-155077" eaLnBrk="0" fontAlgn="base" hangingPunct="0">
              <a:spcBef>
                <a:spcPct val="50000"/>
              </a:spcBef>
              <a:spcAft>
                <a:spcPct val="0"/>
              </a:spcAft>
              <a:defRPr sz="900">
                <a:solidFill>
                  <a:schemeClr val="tx1"/>
                </a:solidFill>
                <a:latin typeface="CorpoS" pitchFamily="2" charset="0"/>
                <a:cs typeface="Arial" charset="0"/>
              </a:defRPr>
            </a:lvl8pPr>
            <a:lvl9pPr marL="2636281" indent="-155077"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solidFill>
                  <a:prstClr val="black"/>
                </a:solidFill>
              </a:rPr>
              <a:t>Titel der Präsentation in 9 </a:t>
            </a:r>
            <a:r>
              <a:rPr lang="de-DE" sz="600" dirty="0" err="1">
                <a:solidFill>
                  <a:prstClr val="black"/>
                </a:solidFill>
              </a:rPr>
              <a:t>pt</a:t>
            </a:r>
            <a:r>
              <a:rPr lang="de-DE" sz="600" dirty="0">
                <a:solidFill>
                  <a:prstClr val="black"/>
                </a:solidFill>
              </a:rPr>
              <a:t> </a:t>
            </a:r>
            <a:r>
              <a:rPr lang="de-DE" sz="600" dirty="0" err="1">
                <a:solidFill>
                  <a:prstClr val="black"/>
                </a:solidFill>
              </a:rPr>
              <a:t>CorpoS</a:t>
            </a:r>
            <a:r>
              <a:rPr lang="de-DE" sz="600" dirty="0">
                <a:solidFill>
                  <a:prstClr val="black"/>
                </a:solidFill>
              </a:rPr>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solidFill>
                  <a:prstClr val="black"/>
                </a:solidFill>
                <a:latin typeface="Calibri"/>
              </a:rPr>
              <a:pPr>
                <a:defRPr/>
              </a:pPr>
              <a:t>8</a:t>
            </a:fld>
            <a:endParaRPr lang="de-DE" dirty="0">
              <a:solidFill>
                <a:prstClr val="black"/>
              </a:solidFill>
              <a:latin typeface="Calibri"/>
            </a:endParaRPr>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41"/>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97865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122" indent="-193893" eaLnBrk="0" hangingPunct="0">
              <a:defRPr sz="1000">
                <a:solidFill>
                  <a:schemeClr val="tx1"/>
                </a:solidFill>
                <a:latin typeface="CorpoS" pitchFamily="2" charset="0"/>
                <a:cs typeface="Arial" charset="0"/>
              </a:defRPr>
            </a:lvl2pPr>
            <a:lvl3pPr marL="775572" indent="-155115" eaLnBrk="0" hangingPunct="0">
              <a:defRPr sz="1000">
                <a:solidFill>
                  <a:schemeClr val="tx1"/>
                </a:solidFill>
                <a:latin typeface="CorpoS" pitchFamily="2" charset="0"/>
                <a:cs typeface="Arial" charset="0"/>
              </a:defRPr>
            </a:lvl3pPr>
            <a:lvl4pPr marL="1085801" indent="-155115" eaLnBrk="0" hangingPunct="0">
              <a:defRPr sz="1000">
                <a:solidFill>
                  <a:schemeClr val="tx1"/>
                </a:solidFill>
                <a:latin typeface="CorpoS" pitchFamily="2" charset="0"/>
                <a:cs typeface="Arial" charset="0"/>
              </a:defRPr>
            </a:lvl4pPr>
            <a:lvl5pPr marL="1396031" indent="-155115" eaLnBrk="0" hangingPunct="0">
              <a:defRPr sz="1000">
                <a:solidFill>
                  <a:schemeClr val="tx1"/>
                </a:solidFill>
                <a:latin typeface="CorpoS" pitchFamily="2" charset="0"/>
                <a:cs typeface="Arial" charset="0"/>
              </a:defRPr>
            </a:lvl5pPr>
            <a:lvl6pPr marL="1706259" indent="-155115" eaLnBrk="0" fontAlgn="base" hangingPunct="0">
              <a:spcBef>
                <a:spcPct val="50000"/>
              </a:spcBef>
              <a:spcAft>
                <a:spcPct val="0"/>
              </a:spcAft>
              <a:defRPr sz="1000">
                <a:solidFill>
                  <a:schemeClr val="tx1"/>
                </a:solidFill>
                <a:latin typeface="CorpoS" pitchFamily="2" charset="0"/>
                <a:cs typeface="Arial" charset="0"/>
              </a:defRPr>
            </a:lvl6pPr>
            <a:lvl7pPr marL="2016489" indent="-155115" eaLnBrk="0" fontAlgn="base" hangingPunct="0">
              <a:spcBef>
                <a:spcPct val="50000"/>
              </a:spcBef>
              <a:spcAft>
                <a:spcPct val="0"/>
              </a:spcAft>
              <a:defRPr sz="1000">
                <a:solidFill>
                  <a:schemeClr val="tx1"/>
                </a:solidFill>
                <a:latin typeface="CorpoS" pitchFamily="2" charset="0"/>
                <a:cs typeface="Arial" charset="0"/>
              </a:defRPr>
            </a:lvl7pPr>
            <a:lvl8pPr marL="2326717" indent="-155115" eaLnBrk="0" fontAlgn="base" hangingPunct="0">
              <a:spcBef>
                <a:spcPct val="50000"/>
              </a:spcBef>
              <a:spcAft>
                <a:spcPct val="0"/>
              </a:spcAft>
              <a:defRPr sz="1000">
                <a:solidFill>
                  <a:schemeClr val="tx1"/>
                </a:solidFill>
                <a:latin typeface="CorpoS" pitchFamily="2" charset="0"/>
                <a:cs typeface="Arial" charset="0"/>
              </a:defRPr>
            </a:lvl8pPr>
            <a:lvl9pPr marL="2636947" indent="-155115"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39"/>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3996" indent="-193844" eaLnBrk="0" hangingPunct="0">
              <a:defRPr sz="900">
                <a:solidFill>
                  <a:schemeClr val="tx1"/>
                </a:solidFill>
                <a:latin typeface="CorpoS" pitchFamily="2" charset="0"/>
                <a:cs typeface="Arial" charset="0"/>
              </a:defRPr>
            </a:lvl2pPr>
            <a:lvl3pPr marL="775375" indent="-155077" eaLnBrk="0" hangingPunct="0">
              <a:defRPr sz="900">
                <a:solidFill>
                  <a:schemeClr val="tx1"/>
                </a:solidFill>
                <a:latin typeface="CorpoS" pitchFamily="2" charset="0"/>
                <a:cs typeface="Arial" charset="0"/>
              </a:defRPr>
            </a:lvl3pPr>
            <a:lvl4pPr marL="1085527" indent="-155077" eaLnBrk="0" hangingPunct="0">
              <a:defRPr sz="900">
                <a:solidFill>
                  <a:schemeClr val="tx1"/>
                </a:solidFill>
                <a:latin typeface="CorpoS" pitchFamily="2" charset="0"/>
                <a:cs typeface="Arial" charset="0"/>
              </a:defRPr>
            </a:lvl4pPr>
            <a:lvl5pPr marL="1395679" indent="-155077" eaLnBrk="0" hangingPunct="0">
              <a:defRPr sz="900">
                <a:solidFill>
                  <a:schemeClr val="tx1"/>
                </a:solidFill>
                <a:latin typeface="CorpoS" pitchFamily="2" charset="0"/>
                <a:cs typeface="Arial" charset="0"/>
              </a:defRPr>
            </a:lvl5pPr>
            <a:lvl6pPr marL="1705828" indent="-155077" eaLnBrk="0" fontAlgn="base" hangingPunct="0">
              <a:spcBef>
                <a:spcPct val="50000"/>
              </a:spcBef>
              <a:spcAft>
                <a:spcPct val="0"/>
              </a:spcAft>
              <a:defRPr sz="900">
                <a:solidFill>
                  <a:schemeClr val="tx1"/>
                </a:solidFill>
                <a:latin typeface="CorpoS" pitchFamily="2" charset="0"/>
                <a:cs typeface="Arial" charset="0"/>
              </a:defRPr>
            </a:lvl6pPr>
            <a:lvl7pPr marL="2015980" indent="-155077" eaLnBrk="0" fontAlgn="base" hangingPunct="0">
              <a:spcBef>
                <a:spcPct val="50000"/>
              </a:spcBef>
              <a:spcAft>
                <a:spcPct val="0"/>
              </a:spcAft>
              <a:defRPr sz="900">
                <a:solidFill>
                  <a:schemeClr val="tx1"/>
                </a:solidFill>
                <a:latin typeface="CorpoS" pitchFamily="2" charset="0"/>
                <a:cs typeface="Arial" charset="0"/>
              </a:defRPr>
            </a:lvl7pPr>
            <a:lvl8pPr marL="2326131" indent="-155077" eaLnBrk="0" fontAlgn="base" hangingPunct="0">
              <a:spcBef>
                <a:spcPct val="50000"/>
              </a:spcBef>
              <a:spcAft>
                <a:spcPct val="0"/>
              </a:spcAft>
              <a:defRPr sz="900">
                <a:solidFill>
                  <a:schemeClr val="tx1"/>
                </a:solidFill>
                <a:latin typeface="CorpoS" pitchFamily="2" charset="0"/>
                <a:cs typeface="Arial" charset="0"/>
              </a:defRPr>
            </a:lvl8pPr>
            <a:lvl9pPr marL="2636281" indent="-155077"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solidFill>
                  <a:prstClr val="black"/>
                </a:solidFill>
              </a:rPr>
              <a:t>Titel der Präsentation in 9 </a:t>
            </a:r>
            <a:r>
              <a:rPr lang="de-DE" sz="600" dirty="0" err="1">
                <a:solidFill>
                  <a:prstClr val="black"/>
                </a:solidFill>
              </a:rPr>
              <a:t>pt</a:t>
            </a:r>
            <a:r>
              <a:rPr lang="de-DE" sz="600" dirty="0">
                <a:solidFill>
                  <a:prstClr val="black"/>
                </a:solidFill>
              </a:rPr>
              <a:t> </a:t>
            </a:r>
            <a:r>
              <a:rPr lang="de-DE" sz="600" dirty="0" err="1">
                <a:solidFill>
                  <a:prstClr val="black"/>
                </a:solidFill>
              </a:rPr>
              <a:t>CorpoS</a:t>
            </a:r>
            <a:r>
              <a:rPr lang="de-DE" sz="600" dirty="0">
                <a:solidFill>
                  <a:prstClr val="black"/>
                </a:solidFill>
              </a:rPr>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solidFill>
                  <a:prstClr val="black"/>
                </a:solidFill>
                <a:latin typeface="Calibri"/>
              </a:rPr>
              <a:pPr>
                <a:defRPr/>
              </a:pPr>
              <a:t>11</a:t>
            </a:fld>
            <a:endParaRPr lang="de-DE" dirty="0">
              <a:solidFill>
                <a:prstClr val="black"/>
              </a:solidFill>
              <a:latin typeface="Calibri"/>
            </a:endParaRPr>
          </a:p>
        </p:txBody>
      </p:sp>
      <p:sp>
        <p:nvSpPr>
          <p:cNvPr id="51204" name="Rectangle 2"/>
          <p:cNvSpPr>
            <a:spLocks noGrp="1" noRot="1" noChangeAspect="1" noChangeArrowheads="1" noTextEdit="1"/>
          </p:cNvSpPr>
          <p:nvPr>
            <p:ph type="sldImg"/>
          </p:nvPr>
        </p:nvSpPr>
        <p:spPr>
          <a:xfrm>
            <a:off x="1166813" y="679450"/>
            <a:ext cx="1765300" cy="2551113"/>
          </a:xfrm>
          <a:ln/>
        </p:spPr>
      </p:sp>
      <p:sp>
        <p:nvSpPr>
          <p:cNvPr id="51205" name="Rectangle 3"/>
          <p:cNvSpPr>
            <a:spLocks noGrp="1" noChangeArrowheads="1"/>
          </p:cNvSpPr>
          <p:nvPr>
            <p:ph type="body" idx="1"/>
          </p:nvPr>
        </p:nvSpPr>
        <p:spPr>
          <a:xfrm>
            <a:off x="401978" y="3398841"/>
            <a:ext cx="3707325"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3872235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096893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854759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29244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0136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24.01.2018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53399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60469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979873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158011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924198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6777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324899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24.01.2018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2.bin"/><Relationship Id="rId2" Type="http://schemas.openxmlformats.org/officeDocument/2006/relationships/slideLayout" Target="../slideLayouts/slideLayout15.xml"/><Relationship Id="rId16" Type="http://schemas.openxmlformats.org/officeDocument/2006/relationships/tags" Target="../tags/tag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2.v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138"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6839" name="think-cell Folie" r:id="rId17" imgW="360" imgH="360" progId="">
                  <p:embed/>
                </p:oleObj>
              </mc:Choice>
              <mc:Fallback>
                <p:oleObj name="think-cell Folie" r:id="rId17" imgW="360" imgH="360" progId="">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9.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28.png"/><Relationship Id="rId4" Type="http://schemas.openxmlformats.org/officeDocument/2006/relationships/notesSlide" Target="../notesSlides/notesSlide8.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oleObject" Target="../embeddings/oleObject11.bin"/><Relationship Id="rId4" Type="http://schemas.openxmlformats.org/officeDocument/2006/relationships/notesSlide" Target="../notesSlides/notesSlide9.xml"/><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0.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9.wmf"/><Relationship Id="rId5" Type="http://schemas.openxmlformats.org/officeDocument/2006/relationships/oleObject" Target="../embeddings/oleObject5.bin"/><Relationship Id="rId10" Type="http://schemas.openxmlformats.org/officeDocument/2006/relationships/image" Target="../media/image6.wmf"/><Relationship Id="rId4" Type="http://schemas.openxmlformats.org/officeDocument/2006/relationships/notesSlide" Target="../notesSlides/notesSlide3.xml"/><Relationship Id="rId9" Type="http://schemas.openxmlformats.org/officeDocument/2006/relationships/image" Target="../media/image8.wmf"/><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7.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6.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14.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20.png"/><Relationship Id="rId5" Type="http://schemas.openxmlformats.org/officeDocument/2006/relationships/oleObject" Target="../embeddings/oleObject7.bin"/><Relationship Id="rId10" Type="http://schemas.openxmlformats.org/officeDocument/2006/relationships/image" Target="../media/image19.wmf"/><Relationship Id="rId4" Type="http://schemas.openxmlformats.org/officeDocument/2006/relationships/notesSlide" Target="../notesSlides/notesSlide5.xml"/><Relationship Id="rId9"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9.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22.wmf"/><Relationship Id="rId4" Type="http://schemas.openxmlformats.org/officeDocument/2006/relationships/notesSlide" Target="../notesSlides/notesSlide6.xml"/><Relationship Id="rId9" Type="http://schemas.openxmlformats.org/officeDocument/2006/relationships/image" Target="../media/image21.wmf"/><Relationship Id="rId1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5.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7.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501"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804091" y="8052889"/>
            <a:ext cx="5249835"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Weihnachtsferien 2018</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8" name="Textfeld 27"/>
          <p:cNvSpPr txBox="1"/>
          <p:nvPr/>
        </p:nvSpPr>
        <p:spPr>
          <a:xfrm>
            <a:off x="5885575" y="3132303"/>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pic>
        <p:nvPicPr>
          <p:cNvPr id="23" name="Grafik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1719" y="4908919"/>
            <a:ext cx="2870478" cy="2870478"/>
          </a:xfrm>
          <a:prstGeom prst="rect">
            <a:avLst/>
          </a:prstGeom>
        </p:spPr>
      </p:pic>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664"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- 12.00  bis 13.00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Herr Rödl. Die  Kontaktdaten sehen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bis 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a:t>
            </a:r>
            <a:r>
              <a:rPr lang="de-DE" sz="1300" b="1" dirty="0" smtClean="0">
                <a:latin typeface="Calibri" panose="020F0502020204030204" pitchFamily="34" charset="0"/>
              </a:rPr>
              <a:t>bis 15.30</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a:t>
            </a:r>
            <a:r>
              <a:rPr lang="de-DE" sz="1300" b="1" dirty="0" smtClean="0">
                <a:latin typeface="Calibri" panose="020F0502020204030204" pitchFamily="34" charset="0"/>
              </a:rPr>
              <a:t>bis 17.00 </a:t>
            </a:r>
            <a:r>
              <a:rPr lang="de-DE" sz="1300" b="1" dirty="0">
                <a:latin typeface="Calibri" panose="020F0502020204030204" pitchFamily="34" charset="0"/>
              </a:rPr>
              <a:t>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90454" y="9605031"/>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7</a:t>
            </a: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a:t>
            </a:r>
            <a:r>
              <a:rPr lang="de-DE" sz="1300" b="1" dirty="0">
                <a:latin typeface="Calibri" panose="020F0502020204030204" pitchFamily="34" charset="0"/>
              </a:rPr>
              <a:t> </a:t>
            </a:r>
            <a:r>
              <a:rPr lang="de-DE" sz="1300" b="1" dirty="0" smtClean="0">
                <a:latin typeface="Calibri" panose="020F0502020204030204" pitchFamily="34" charset="0"/>
              </a:rPr>
              <a:t>bis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4" name="Textfeld 43"/>
          <p:cNvSpPr txBox="1"/>
          <p:nvPr/>
        </p:nvSpPr>
        <p:spPr>
          <a:xfrm>
            <a:off x="5885574" y="1174465"/>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0828"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21" name="Rechteck 20"/>
          <p:cNvSpPr/>
          <p:nvPr/>
        </p:nvSpPr>
        <p:spPr>
          <a:xfrm>
            <a:off x="741448" y="1523560"/>
            <a:ext cx="5394310" cy="6717223"/>
          </a:xfrm>
          <a:prstGeom prst="rect">
            <a:avLst/>
          </a:prstGeom>
        </p:spPr>
        <p:txBody>
          <a:bodyPr wrap="square">
            <a:spAutoFit/>
          </a:bodyPr>
          <a:lstStyle/>
          <a:p>
            <a:pPr algn="ctr">
              <a:spcAft>
                <a:spcPts val="300"/>
              </a:spcAft>
            </a:pPr>
            <a:r>
              <a:rPr lang="de-DE" sz="2000" b="1" dirty="0" smtClean="0">
                <a:solidFill>
                  <a:prstClr val="black">
                    <a:lumMod val="75000"/>
                    <a:lumOff val="25000"/>
                  </a:prstClr>
                </a:solidFill>
                <a:latin typeface="Comic Sans MS" panose="030F0702030302020204" pitchFamily="66" charset="0"/>
              </a:rPr>
              <a:t>Ferienangebot Wing Tsun </a:t>
            </a:r>
            <a:endParaRPr lang="de-DE" sz="2000" dirty="0" smtClean="0">
              <a:solidFill>
                <a:prstClr val="black">
                  <a:lumMod val="75000"/>
                  <a:lumOff val="25000"/>
                </a:prstClr>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r>
              <a:rPr lang="de-DE" sz="1800" dirty="0" smtClean="0">
                <a:solidFill>
                  <a:prstClr val="black"/>
                </a:solidFill>
                <a:latin typeface="Calibri" panose="020F0502020204030204" pitchFamily="34" charset="0"/>
              </a:rPr>
              <a:t>     </a:t>
            </a:r>
            <a:r>
              <a:rPr lang="de-DE" sz="1800" dirty="0" err="1" smtClean="0">
                <a:solidFill>
                  <a:prstClr val="black"/>
                </a:solidFill>
                <a:latin typeface="Calibri" panose="020F0502020204030204" pitchFamily="34" charset="0"/>
              </a:rPr>
              <a:t>Sifu</a:t>
            </a:r>
            <a:r>
              <a:rPr lang="de-DE" sz="1800" dirty="0" smtClean="0">
                <a:solidFill>
                  <a:prstClr val="black"/>
                </a:solidFill>
                <a:latin typeface="Calibri" panose="020F0502020204030204" pitchFamily="34" charset="0"/>
              </a:rPr>
              <a:t>(Trainer)</a:t>
            </a:r>
            <a:r>
              <a:rPr lang="de-DE" sz="1800" dirty="0">
                <a:solidFill>
                  <a:prstClr val="black"/>
                </a:solidFill>
                <a:latin typeface="Calibri" panose="020F0502020204030204" pitchFamily="34" charset="0"/>
              </a:rPr>
              <a:t> </a:t>
            </a:r>
            <a:r>
              <a:rPr lang="de-DE" sz="1800" dirty="0" smtClean="0">
                <a:solidFill>
                  <a:prstClr val="black"/>
                </a:solidFill>
                <a:latin typeface="Calibri" panose="020F0502020204030204" pitchFamily="34" charset="0"/>
              </a:rPr>
              <a:t>Vassilios </a:t>
            </a:r>
            <a:r>
              <a:rPr lang="de-DE" sz="1800" dirty="0" err="1" smtClean="0">
                <a:solidFill>
                  <a:prstClr val="black"/>
                </a:solidFill>
                <a:latin typeface="Calibri" panose="020F0502020204030204" pitchFamily="34" charset="0"/>
              </a:rPr>
              <a:t>Maragozidis</a:t>
            </a:r>
            <a:endParaRPr lang="de-DE" sz="1800" dirty="0" smtClean="0">
              <a:solidFill>
                <a:prstClr val="black"/>
              </a:solidFill>
              <a:latin typeface="Calibri" panose="020F0502020204030204" pitchFamily="34" charset="0"/>
            </a:endParaRPr>
          </a:p>
          <a:p>
            <a:pPr>
              <a:buClr>
                <a:srgbClr val="00B0F0"/>
              </a:buClr>
            </a:pPr>
            <a:r>
              <a:rPr lang="de-DE" sz="1300" dirty="0" smtClean="0">
                <a:solidFill>
                  <a:prstClr val="black"/>
                </a:solidFill>
                <a:latin typeface="Calibri" panose="020F0502020204030204" pitchFamily="34" charset="0"/>
              </a:rPr>
              <a:t>	</a:t>
            </a: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r>
              <a:rPr lang="de-DE" sz="1300" dirty="0" smtClean="0">
                <a:solidFill>
                  <a:prstClr val="black"/>
                </a:solidFill>
                <a:latin typeface="Calibri" panose="020F0502020204030204" pitchFamily="34" charset="0"/>
              </a:rPr>
              <a:t>Seit vielen Jahren betreibe ich eine Kampfsporthalle in Stuttgart Giebel, die </a:t>
            </a:r>
            <a:r>
              <a:rPr lang="de-DE" sz="1300" smtClean="0">
                <a:solidFill>
                  <a:prstClr val="black"/>
                </a:solidFill>
                <a:latin typeface="Calibri" panose="020F0502020204030204" pitchFamily="34" charset="0"/>
              </a:rPr>
              <a:t>auf die </a:t>
            </a:r>
            <a:r>
              <a:rPr lang="de-DE" sz="1300" dirty="0" smtClean="0">
                <a:solidFill>
                  <a:prstClr val="black"/>
                </a:solidFill>
                <a:latin typeface="Calibri" panose="020F0502020204030204" pitchFamily="34" charset="0"/>
              </a:rPr>
              <a:t>Selbstverteidigung „Wing Tsun“ spezialisiert ist</a:t>
            </a:r>
            <a:r>
              <a:rPr lang="de-DE" sz="1300" smtClean="0">
                <a:solidFill>
                  <a:prstClr val="black"/>
                </a:solidFill>
                <a:latin typeface="Calibri" panose="020F0502020204030204" pitchFamily="34" charset="0"/>
              </a:rPr>
              <a:t>. Insbesondere </a:t>
            </a:r>
            <a:r>
              <a:rPr lang="de-DE" sz="1300" dirty="0" smtClean="0">
                <a:solidFill>
                  <a:prstClr val="black"/>
                </a:solidFill>
                <a:latin typeface="Calibri" panose="020F0502020204030204" pitchFamily="34" charset="0"/>
              </a:rPr>
              <a:t>hat diese Kampfsportart sehr viel mit Körperbeherrschung sowie mit geistiger Kontrolle zu tun. Demnach passt es ideal zur Themenwoche „Körper &amp; Geist“ als Angebot.</a:t>
            </a:r>
            <a:endParaRPr lang="de-DE" sz="1300" dirty="0">
              <a:solidFill>
                <a:prstClr val="black"/>
              </a:solidFill>
              <a:latin typeface="Calibri" panose="020F0502020204030204" pitchFamily="34" charset="0"/>
            </a:endParaRPr>
          </a:p>
        </p:txBody>
      </p:sp>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376257"/>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800" dirty="0" smtClean="0">
              <a:solidFill>
                <a:schemeClr val="bg1"/>
              </a:solidFill>
              <a:latin typeface="Comic Sans MS" pitchFamily="66" charset="0"/>
            </a:endParaRPr>
          </a:p>
        </p:txBody>
      </p:sp>
      <p:sp>
        <p:nvSpPr>
          <p:cNvPr id="43" name="Textfeld 42"/>
          <p:cNvSpPr txBox="1"/>
          <p:nvPr/>
        </p:nvSpPr>
        <p:spPr>
          <a:xfrm>
            <a:off x="6517307" y="9548002"/>
            <a:ext cx="247217" cy="215380"/>
          </a:xfrm>
          <a:prstGeom prst="rect">
            <a:avLst/>
          </a:prstGeom>
          <a:noFill/>
        </p:spPr>
        <p:txBody>
          <a:bodyPr wrap="square" lIns="0" tIns="0" rIns="0" bIns="0" rtlCol="0">
            <a:spAutoFit/>
          </a:bodyPr>
          <a:lstStyle/>
          <a:p>
            <a:pPr>
              <a:lnSpc>
                <a:spcPct val="108000"/>
              </a:lnSpc>
              <a:spcAft>
                <a:spcPts val="1008"/>
              </a:spcAft>
            </a:pPr>
            <a:r>
              <a:rPr lang="de-DE" sz="1400" dirty="0">
                <a:solidFill>
                  <a:prstClr val="black"/>
                </a:solidFill>
              </a:rPr>
              <a:t>8</a:t>
            </a:r>
            <a:endParaRPr lang="de-DE" sz="1400" dirty="0" smtClean="0">
              <a:solidFill>
                <a:prstClr val="black"/>
              </a:solidFill>
            </a:endParaRPr>
          </a:p>
        </p:txBody>
      </p:sp>
      <p:grpSp>
        <p:nvGrpSpPr>
          <p:cNvPr id="2" name="Gruppieren 43"/>
          <p:cNvGrpSpPr/>
          <p:nvPr/>
        </p:nvGrpSpPr>
        <p:grpSpPr>
          <a:xfrm>
            <a:off x="2339287" y="1062047"/>
            <a:ext cx="4518713" cy="276999"/>
            <a:chOff x="2351479" y="1055951"/>
            <a:chExt cx="4518713" cy="276999"/>
          </a:xfrm>
        </p:grpSpPr>
        <p:sp>
          <p:nvSpPr>
            <p:cNvPr id="45" name="Rechteck 44"/>
            <p:cNvSpPr/>
            <p:nvPr/>
          </p:nvSpPr>
          <p:spPr>
            <a:xfrm>
              <a:off x="5783580" y="1055951"/>
              <a:ext cx="1086612" cy="27699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r>
                <a:rPr lang="de-DE" sz="1200" dirty="0" smtClean="0">
                  <a:solidFill>
                    <a:schemeClr val="bg1"/>
                  </a:solidFill>
                </a:rPr>
                <a:t>Weihnachten</a:t>
              </a:r>
            </a:p>
          </p:txBody>
        </p:sp>
        <p:sp>
          <p:nvSpPr>
            <p:cNvPr id="49" name="Textfeld 48"/>
            <p:cNvSpPr txBox="1"/>
            <p:nvPr/>
          </p:nvSpPr>
          <p:spPr>
            <a:xfrm>
              <a:off x="2351479" y="1181328"/>
              <a:ext cx="64" cy="92333"/>
            </a:xfrm>
            <a:prstGeom prst="rect">
              <a:avLst/>
            </a:prstGeom>
            <a:noFill/>
          </p:spPr>
          <p:txBody>
            <a:bodyPr wrap="none" lIns="0" tIns="0" rIns="0" bIns="0" rtlCol="0">
              <a:spAutoFit/>
            </a:bodyPr>
            <a:lstStyle/>
            <a:p>
              <a:pPr algn="ctr"/>
              <a:endParaRPr lang="de-DE" sz="600" dirty="0">
                <a:solidFill>
                  <a:prstClr val="black"/>
                </a:solidFill>
                <a:latin typeface="Comic Sans MS" panose="030F0702030302020204" pitchFamily="66" charset="0"/>
              </a:endParaRPr>
            </a:p>
          </p:txBody>
        </p:sp>
      </p:grpSp>
      <p:sp>
        <p:nvSpPr>
          <p:cNvPr id="6" name="AutoShape 4" descr="Bildergebnis für Vassilios Maragozidis"/>
          <p:cNvSpPr>
            <a:spLocks noChangeAspect="1" noChangeArrowheads="1"/>
          </p:cNvSpPr>
          <p:nvPr/>
        </p:nvSpPr>
        <p:spPr bwMode="auto">
          <a:xfrm>
            <a:off x="155575" y="-1943100"/>
            <a:ext cx="7200900" cy="404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0774" name="Picture 6" descr="Bildergebnis für Vassilios Maragozidi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47" y="3088607"/>
            <a:ext cx="5394310" cy="340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05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08653" name="think-cell Folie" r:id="rId5" imgW="0" imgH="0" progId="">
                  <p:embed/>
                </p:oleObj>
              </mc:Choice>
              <mc:Fallback>
                <p:oleObj name="think-cell Foli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
            </a:r>
            <a:br>
              <a:rPr kumimoji="0" lang="de-DE" altLang="de-DE" sz="1800" b="0" i="0" u="none" strike="noStrike" cap="none" normalizeH="0" baseline="0" dirty="0" smtClean="0">
                <a:ln>
                  <a:noFill/>
                </a:ln>
                <a:solidFill>
                  <a:schemeClr val="tx1"/>
                </a:solidFill>
                <a:effectLst/>
                <a:latin typeface="Arial" charset="0"/>
                <a:cs typeface="Arial" charset="0"/>
              </a:rPr>
            </a:br>
            <a:endParaRPr kumimoji="0" lang="de-DE" altLang="de-DE" sz="180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327591616"/>
              </p:ext>
            </p:extLst>
          </p:nvPr>
        </p:nvGraphicFramePr>
        <p:xfrm>
          <a:off x="306252" y="1859563"/>
          <a:ext cx="6265999" cy="3884580"/>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18440">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47886">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47886">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461864">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2"/>
                  </a:ext>
                </a:extLst>
              </a:tr>
              <a:tr h="591404">
                <a:tc>
                  <a:txBody>
                    <a:bodyPr/>
                    <a:lstStyle/>
                    <a:p>
                      <a:r>
                        <a:rPr lang="de-DE" sz="1400" dirty="0" smtClean="0">
                          <a:solidFill>
                            <a:schemeClr val="tx1">
                              <a:lumMod val="75000"/>
                              <a:lumOff val="25000"/>
                            </a:schemeClr>
                          </a:solidFill>
                          <a:latin typeface="Calibri" panose="020F0502020204030204" pitchFamily="34" charset="0"/>
                        </a:rPr>
                        <a:t>Jasmin Grenzbach</a:t>
                      </a:r>
                    </a:p>
                    <a:p>
                      <a:r>
                        <a:rPr lang="de-DE" sz="1400" dirty="0" smtClean="0">
                          <a:solidFill>
                            <a:schemeClr val="tx1">
                              <a:lumMod val="75000"/>
                              <a:lumOff val="25000"/>
                            </a:schemeClr>
                          </a:solidFill>
                          <a:latin typeface="Calibri" panose="020F0502020204030204" pitchFamily="34" charset="0"/>
                        </a:rPr>
                        <a:t>Teamleitung  GTS</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347886">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a:t>
                      </a:r>
                      <a:r>
                        <a:rPr lang="de-DE" sz="1400" baseline="0" dirty="0" smtClean="0">
                          <a:solidFill>
                            <a:schemeClr val="tx1">
                              <a:lumMod val="75000"/>
                              <a:lumOff val="25000"/>
                            </a:schemeClr>
                          </a:solidFill>
                          <a:latin typeface="Calibri" panose="020F0502020204030204" pitchFamily="34" charset="0"/>
                        </a:rPr>
                        <a:t> 90976397</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4"/>
                  </a:ext>
                </a:extLst>
              </a:tr>
              <a:tr h="524055">
                <a:tc>
                  <a:txBody>
                    <a:bodyPr/>
                    <a:lstStyle/>
                    <a:p>
                      <a:r>
                        <a:rPr lang="de-DE" sz="1400" dirty="0" smtClean="0">
                          <a:solidFill>
                            <a:schemeClr val="tx1">
                              <a:lumMod val="75000"/>
                              <a:lumOff val="25000"/>
                            </a:schemeClr>
                          </a:solidFill>
                          <a:latin typeface="Calibri" panose="020F0502020204030204" pitchFamily="34" charset="0"/>
                        </a:rPr>
                        <a:t>Anda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Lena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5"/>
                  </a:ext>
                </a:extLst>
              </a:tr>
              <a:tr h="47626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6"/>
                  </a:ext>
                </a:extLst>
              </a:tr>
              <a:tr h="439453">
                <a:tc>
                  <a:txBody>
                    <a:bodyPr/>
                    <a:lstStyle/>
                    <a:p>
                      <a:r>
                        <a:rPr lang="de-DE" sz="1400" dirty="0" smtClean="0">
                          <a:solidFill>
                            <a:schemeClr val="tx1">
                              <a:lumMod val="75000"/>
                              <a:lumOff val="25000"/>
                            </a:schemeClr>
                          </a:solidFill>
                          <a:latin typeface="Calibri" panose="020F0502020204030204" pitchFamily="34" charset="0"/>
                        </a:rPr>
                        <a:t>Antonia</a:t>
                      </a:r>
                      <a:r>
                        <a:rPr lang="de-DE" sz="1400" baseline="0" dirty="0" smtClean="0">
                          <a:solidFill>
                            <a:schemeClr val="tx1">
                              <a:lumMod val="75000"/>
                              <a:lumOff val="25000"/>
                            </a:schemeClr>
                          </a:solidFill>
                          <a:latin typeface="Calibri" panose="020F0502020204030204" pitchFamily="34" charset="0"/>
                        </a:rPr>
                        <a:t> Zastrau</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antonia.Zastrau@mmgh.de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8"/>
                  </a:ext>
                </a:extLst>
              </a:tr>
              <a:tr h="347886">
                <a:tc>
                  <a:txBody>
                    <a:bodyPr/>
                    <a:lstStyle/>
                    <a:p>
                      <a:r>
                        <a:rPr lang="de-DE" sz="1400" dirty="0" smtClean="0">
                          <a:solidFill>
                            <a:schemeClr val="tx1">
                              <a:lumMod val="75000"/>
                              <a:lumOff val="25000"/>
                            </a:schemeClr>
                          </a:solidFill>
                          <a:latin typeface="Calibri" panose="020F0502020204030204" pitchFamily="34" charset="0"/>
                        </a:rPr>
                        <a:t>Angela Rudolph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0"/>
                  </a:ext>
                </a:extLst>
              </a:tr>
            </a:tbl>
          </a:graphicData>
        </a:graphic>
      </p:graphicFrame>
      <p:sp>
        <p:nvSpPr>
          <p:cNvPr id="31" name="Rechteck 30"/>
          <p:cNvSpPr/>
          <p:nvPr/>
        </p:nvSpPr>
        <p:spPr>
          <a:xfrm>
            <a:off x="249101" y="6348232"/>
            <a:ext cx="6444963" cy="530915"/>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Kontaktdaten </a:t>
            </a:r>
            <a:r>
              <a:rPr lang="de-DE" sz="1300" b="1" dirty="0">
                <a:solidFill>
                  <a:schemeClr val="tx1">
                    <a:lumMod val="75000"/>
                    <a:lumOff val="25000"/>
                  </a:schemeClr>
                </a:solidFill>
                <a:latin typeface="Comic Sans MS" panose="030F0702030302020204" pitchFamily="66" charset="0"/>
              </a:rPr>
              <a:t>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2168421131"/>
              </p:ext>
            </p:extLst>
          </p:nvPr>
        </p:nvGraphicFramePr>
        <p:xfrm>
          <a:off x="306252" y="6925325"/>
          <a:ext cx="6265999" cy="82296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401607">
                <a:tc>
                  <a:txBody>
                    <a:bodyPr/>
                    <a:lstStyle/>
                    <a:p>
                      <a:r>
                        <a:rPr lang="de-DE" sz="1400" dirty="0" smtClean="0">
                          <a:solidFill>
                            <a:schemeClr val="tx1">
                              <a:lumMod val="75000"/>
                              <a:lumOff val="25000"/>
                            </a:schemeClr>
                          </a:solidFill>
                          <a:latin typeface="Calibri" panose="020F0502020204030204" pitchFamily="34" charset="0"/>
                        </a:rPr>
                        <a:t>Herr</a:t>
                      </a:r>
                      <a:r>
                        <a:rPr lang="de-DE" sz="1400" baseline="0" dirty="0" smtClean="0">
                          <a:solidFill>
                            <a:schemeClr val="tx1">
                              <a:lumMod val="75000"/>
                              <a:lumOff val="25000"/>
                            </a:schemeClr>
                          </a:solidFill>
                          <a:latin typeface="Calibri" panose="020F0502020204030204" pitchFamily="34" charset="0"/>
                        </a:rPr>
                        <a:t> Rödl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130005660"/>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dirty="0" smtClean="0">
                          <a:solidFill>
                            <a:schemeClr val="tx1">
                              <a:lumMod val="75000"/>
                              <a:lumOff val="25000"/>
                            </a:schemeClr>
                          </a:solidFill>
                          <a:latin typeface="+mn-lt"/>
                        </a:rPr>
                        <a:t>Joachim</a:t>
                      </a:r>
                      <a:r>
                        <a:rPr lang="de-DE" sz="1400" baseline="0" dirty="0" smtClean="0">
                          <a:solidFill>
                            <a:schemeClr val="tx1">
                              <a:lumMod val="75000"/>
                              <a:lumOff val="25000"/>
                            </a:schemeClr>
                          </a:solidFill>
                          <a:latin typeface="+mn-lt"/>
                        </a:rPr>
                        <a:t> </a:t>
                      </a:r>
                      <a:r>
                        <a:rPr lang="de-DE" sz="1400" baseline="0" dirty="0" err="1" smtClean="0">
                          <a:solidFill>
                            <a:schemeClr val="tx1">
                              <a:lumMod val="75000"/>
                              <a:lumOff val="25000"/>
                            </a:schemeClr>
                          </a:solidFill>
                          <a:latin typeface="+mn-lt"/>
                        </a:rPr>
                        <a:t>Sohnle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0172/</a:t>
                      </a:r>
                      <a:r>
                        <a:rPr lang="de-DE" sz="1400" baseline="0" dirty="0" smtClean="0">
                          <a:solidFill>
                            <a:schemeClr val="tx1">
                              <a:lumMod val="75000"/>
                              <a:lumOff val="25000"/>
                            </a:schemeClr>
                          </a:solidFill>
                          <a:latin typeface="Calibri" panose="020F0502020204030204" pitchFamily="34" charset="0"/>
                        </a:rPr>
                        <a:t> 7398053</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369332"/>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e-DE" sz="1800" dirty="0">
              <a:solidFill>
                <a:schemeClr val="bg1"/>
              </a:solidFill>
              <a:latin typeface="Comic Sans MS" panose="030F0702030302020204" pitchFamily="66" charset="0"/>
            </a:endParaRPr>
          </a:p>
        </p:txBody>
      </p:sp>
      <p:grpSp>
        <p:nvGrpSpPr>
          <p:cNvPr id="2" name="Gruppieren 27"/>
          <p:cNvGrpSpPr/>
          <p:nvPr/>
        </p:nvGrpSpPr>
        <p:grpSpPr>
          <a:xfrm>
            <a:off x="2339287" y="1062047"/>
            <a:ext cx="4506521" cy="291747"/>
            <a:chOff x="2351479" y="1055951"/>
            <a:chExt cx="4506521" cy="291747"/>
          </a:xfrm>
        </p:grpSpPr>
        <p:sp>
          <p:nvSpPr>
            <p:cNvPr id="29" name="Rechteck 28"/>
            <p:cNvSpPr/>
            <p:nvPr/>
          </p:nvSpPr>
          <p:spPr>
            <a:xfrm>
              <a:off x="5783580" y="1055951"/>
              <a:ext cx="1074420" cy="291747"/>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8000"/>
                </a:lnSpc>
                <a:spcAft>
                  <a:spcPts val="1008"/>
                </a:spcAft>
              </a:pPr>
              <a:r>
                <a:rPr lang="de-DE" sz="1200" dirty="0" smtClean="0">
                  <a:solidFill>
                    <a:schemeClr val="bg1"/>
                  </a:solidFill>
                </a:rPr>
                <a:t>Weihnachten</a:t>
              </a:r>
            </a:p>
          </p:txBody>
        </p:sp>
        <p:sp>
          <p:nvSpPr>
            <p:cNvPr id="30" name="Textfeld 29"/>
            <p:cNvSpPr txBox="1"/>
            <p:nvPr/>
          </p:nvSpPr>
          <p:spPr>
            <a:xfrm>
              <a:off x="2351479" y="1186190"/>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Tree>
    <p:extLst>
      <p:ext uri="{BB962C8B-B14F-4D97-AF65-F5344CB8AC3E}">
        <p14:creationId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35202" y="1775792"/>
            <a:ext cx="6146133" cy="7112588"/>
          </a:xfrm>
          <a:prstGeom prst="rect">
            <a:avLst/>
          </a:prstGeom>
          <a:noFill/>
        </p:spPr>
        <p:txBody>
          <a:bodyPr wrap="square" lIns="0" tIns="0" rIns="0" bIns="0" rtlCol="0">
            <a:spAutoFit/>
          </a:bodyPr>
          <a:lstStyle/>
          <a:p>
            <a:r>
              <a:rPr lang="de-DE" sz="1100" dirty="0"/>
              <a:t>Liebe Kinder, liebe Eltern</a:t>
            </a:r>
            <a:r>
              <a:rPr lang="de-DE" sz="1100" dirty="0" smtClean="0"/>
              <a:t>,</a:t>
            </a:r>
          </a:p>
          <a:p>
            <a:endParaRPr lang="de-DE" sz="1100" dirty="0"/>
          </a:p>
          <a:p>
            <a:pPr>
              <a:lnSpc>
                <a:spcPct val="107000"/>
              </a:lnSpc>
              <a:spcAft>
                <a:spcPts val="800"/>
              </a:spcAft>
            </a:pPr>
            <a:r>
              <a:rPr lang="de-DE" sz="1100" dirty="0">
                <a:ea typeface="Calibri" panose="020F0502020204030204" pitchFamily="34" charset="0"/>
                <a:cs typeface="Times New Roman" panose="02020603050405020304" pitchFamily="18" charset="0"/>
              </a:rPr>
              <a:t>„ Die Vögel verlassen die Erde mit ihren Flügeln. Auch die Menschen können die Erde verlassen, zwar nicht mit Flügeln, aber mit ihrem Geist“ (</a:t>
            </a:r>
            <a:r>
              <a:rPr lang="de-DE" sz="1100" dirty="0" err="1">
                <a:ea typeface="Calibri" panose="020F0502020204030204" pitchFamily="34" charset="0"/>
                <a:cs typeface="Times New Roman" panose="02020603050405020304" pitchFamily="18" charset="0"/>
              </a:rPr>
              <a:t>Hehaka</a:t>
            </a:r>
            <a:r>
              <a:rPr lang="de-DE" sz="1100" dirty="0">
                <a:ea typeface="Calibri" panose="020F0502020204030204" pitchFamily="34" charset="0"/>
                <a:cs typeface="Times New Roman" panose="02020603050405020304" pitchFamily="18" charset="0"/>
              </a:rPr>
              <a:t> </a:t>
            </a:r>
            <a:r>
              <a:rPr lang="de-DE" sz="1100" dirty="0" err="1">
                <a:ea typeface="Calibri" panose="020F0502020204030204" pitchFamily="34" charset="0"/>
                <a:cs typeface="Times New Roman" panose="02020603050405020304" pitchFamily="18" charset="0"/>
              </a:rPr>
              <a:t>Sapa</a:t>
            </a:r>
            <a:r>
              <a:rPr lang="de-DE" sz="1100" dirty="0">
                <a:ea typeface="Calibri" panose="020F0502020204030204" pitchFamily="34" charset="0"/>
                <a:cs typeface="Times New Roman" panose="02020603050405020304" pitchFamily="18" charset="0"/>
              </a:rPr>
              <a:t>; Sioux)</a:t>
            </a:r>
          </a:p>
          <a:p>
            <a:pPr>
              <a:lnSpc>
                <a:spcPct val="107000"/>
              </a:lnSpc>
              <a:spcAft>
                <a:spcPts val="800"/>
              </a:spcAft>
            </a:pPr>
            <a:r>
              <a:rPr lang="de-DE" sz="1100" dirty="0">
                <a:ea typeface="Calibri" panose="020F0502020204030204" pitchFamily="34" charset="0"/>
                <a:cs typeface="Times New Roman" panose="02020603050405020304" pitchFamily="18" charset="0"/>
              </a:rPr>
              <a:t>In den Winterferien befassen wir uns mit dem Thema </a:t>
            </a:r>
            <a:r>
              <a:rPr lang="de-DE" sz="1100" b="1" dirty="0">
                <a:ea typeface="Calibri" panose="020F0502020204030204" pitchFamily="34" charset="0"/>
                <a:cs typeface="Times New Roman" panose="02020603050405020304" pitchFamily="18" charset="0"/>
              </a:rPr>
              <a:t>„Körper und Geist</a:t>
            </a:r>
            <a:r>
              <a:rPr lang="de-DE" sz="1100" b="1" dirty="0" smtClean="0">
                <a:ea typeface="Calibri" panose="020F0502020204030204" pitchFamily="34" charset="0"/>
                <a:cs typeface="Times New Roman" panose="02020603050405020304" pitchFamily="18" charset="0"/>
              </a:rPr>
              <a:t>“</a:t>
            </a:r>
            <a:r>
              <a:rPr lang="de-DE" sz="1100" dirty="0" smtClean="0">
                <a:ea typeface="Calibri" panose="020F0502020204030204" pitchFamily="34" charset="0"/>
                <a:cs typeface="Times New Roman" panose="02020603050405020304" pitchFamily="18" charset="0"/>
              </a:rPr>
              <a:t>. </a:t>
            </a:r>
            <a:r>
              <a:rPr lang="de-DE" sz="1100" dirty="0">
                <a:ea typeface="Calibri" panose="020F0502020204030204" pitchFamily="34" charset="0"/>
                <a:cs typeface="Times New Roman" panose="02020603050405020304" pitchFamily="18" charset="0"/>
              </a:rPr>
              <a:t>Unser Körper und unser Geist sind sehr eng miteinander verbunden, denn die Kraft der Gedanken wirkt sich auch auf unseren Körper aus. Allein mit unserer Vorstellungsgabe können wir gute und schlechte Gefühle in uns hervorrufen, uns Mut machen, oder aber uns ängstlich fühlen. Diese Gedanken spiegelt auch unser Körper wieder. Sind wir fröhlich und glücklich, so gehen wir aufrecht und tragen  ein Lächeln auf den Lippen und sind weniger krank. Sind wir dagegen traurig,  ziehen wir uns </a:t>
            </a:r>
            <a:r>
              <a:rPr lang="de-DE" sz="1100" dirty="0" smtClean="0">
                <a:ea typeface="Calibri" panose="020F0502020204030204" pitchFamily="34" charset="0"/>
                <a:cs typeface="Times New Roman" panose="02020603050405020304" pitchFamily="18" charset="0"/>
              </a:rPr>
              <a:t>eher zurück.</a:t>
            </a:r>
            <a:endParaRPr lang="de-DE" sz="1100" dirty="0">
              <a:ea typeface="Calibri" panose="020F0502020204030204" pitchFamily="34" charset="0"/>
              <a:cs typeface="Times New Roman" panose="02020603050405020304" pitchFamily="18" charset="0"/>
            </a:endParaRPr>
          </a:p>
          <a:p>
            <a:pPr>
              <a:lnSpc>
                <a:spcPct val="107000"/>
              </a:lnSpc>
              <a:spcAft>
                <a:spcPts val="800"/>
              </a:spcAft>
            </a:pPr>
            <a:r>
              <a:rPr lang="de-DE" sz="1100" dirty="0">
                <a:ea typeface="Calibri" panose="020F0502020204030204" pitchFamily="34" charset="0"/>
                <a:cs typeface="Times New Roman" panose="02020603050405020304" pitchFamily="18" charset="0"/>
              </a:rPr>
              <a:t>Wir möchten die Ferienzeit natürlich fröhlich und glücklich verbringen und daher machen wir </a:t>
            </a:r>
            <a:r>
              <a:rPr lang="de-DE" sz="1100" dirty="0" smtClean="0">
                <a:ea typeface="Calibri" panose="020F0502020204030204" pitchFamily="34" charset="0"/>
                <a:cs typeface="Times New Roman" panose="02020603050405020304" pitchFamily="18" charset="0"/>
              </a:rPr>
              <a:t>uns z.B. </a:t>
            </a:r>
            <a:r>
              <a:rPr lang="de-DE" sz="1100" dirty="0">
                <a:ea typeface="Calibri" panose="020F0502020204030204" pitchFamily="34" charset="0"/>
                <a:cs typeface="Times New Roman" panose="02020603050405020304" pitchFamily="18" charset="0"/>
              </a:rPr>
              <a:t>auf die Suche nach dem Glück. Gemeinsam werden wir herausfinden wann wir eigentlich glücklich sind und was wir dazu brauchen. </a:t>
            </a:r>
            <a:r>
              <a:rPr lang="de-DE" sz="1100" dirty="0" smtClean="0">
                <a:ea typeface="Calibri" panose="020F0502020204030204" pitchFamily="34" charset="0"/>
                <a:cs typeface="Times New Roman" panose="02020603050405020304" pitchFamily="18" charset="0"/>
              </a:rPr>
              <a:t>Wir </a:t>
            </a:r>
            <a:r>
              <a:rPr lang="de-DE" sz="1100" dirty="0">
                <a:ea typeface="Calibri" panose="020F0502020204030204" pitchFamily="34" charset="0"/>
                <a:cs typeface="Times New Roman" panose="02020603050405020304" pitchFamily="18" charset="0"/>
              </a:rPr>
              <a:t> </a:t>
            </a:r>
            <a:r>
              <a:rPr lang="de-DE" sz="1100" dirty="0" smtClean="0">
                <a:ea typeface="Calibri" panose="020F0502020204030204" pitchFamily="34" charset="0"/>
                <a:cs typeface="Times New Roman" panose="02020603050405020304" pitchFamily="18" charset="0"/>
              </a:rPr>
              <a:t>schreiben </a:t>
            </a:r>
            <a:r>
              <a:rPr lang="de-DE" sz="1100" dirty="0">
                <a:ea typeface="Calibri" panose="020F0502020204030204" pitchFamily="34" charset="0"/>
                <a:cs typeface="Times New Roman" panose="02020603050405020304" pitchFamily="18" charset="0"/>
              </a:rPr>
              <a:t>eine Glücksgeschichte und malen diese in Bildern. Danach sind wir sicherlich so richtig glücklich. </a:t>
            </a:r>
          </a:p>
          <a:p>
            <a:pPr>
              <a:lnSpc>
                <a:spcPct val="107000"/>
              </a:lnSpc>
              <a:spcAft>
                <a:spcPts val="800"/>
              </a:spcAft>
            </a:pPr>
            <a:r>
              <a:rPr lang="de-DE" sz="1100" dirty="0">
                <a:ea typeface="Calibri" panose="020F0502020204030204" pitchFamily="34" charset="0"/>
                <a:cs typeface="Times New Roman" panose="02020603050405020304" pitchFamily="18" charset="0"/>
              </a:rPr>
              <a:t>Auch Anspannung und Entspannung passt zu unserem Thema </a:t>
            </a:r>
            <a:r>
              <a:rPr lang="de-DE" sz="1100" b="1" dirty="0">
                <a:ea typeface="Calibri" panose="020F0502020204030204" pitchFamily="34" charset="0"/>
                <a:cs typeface="Times New Roman" panose="02020603050405020304" pitchFamily="18" charset="0"/>
              </a:rPr>
              <a:t>„Körper und Geist“</a:t>
            </a:r>
            <a:r>
              <a:rPr lang="de-DE" sz="1100" dirty="0">
                <a:ea typeface="Calibri" panose="020F0502020204030204" pitchFamily="34" charset="0"/>
                <a:cs typeface="Times New Roman" panose="02020603050405020304" pitchFamily="18" charset="0"/>
              </a:rPr>
              <a:t>. Diese Gegensätze lernen wir im Yoga kennen. Egal ob Katze oder Hund, im Yoga findet ein jeder seine Lieblingsübung.  Beim Tai Chi Chuan werden wir  langsame Bewegungsabläufe lernen, die gleichmäßig und fließend ausgeführt werden. Tai Chi Chuan hat eine ausgleichende Wirkung auf den Übenden und führt dazu, sich zu entspannen. Im Wing </a:t>
            </a:r>
            <a:r>
              <a:rPr lang="de-DE" sz="1100" dirty="0" smtClean="0">
                <a:ea typeface="Calibri" panose="020F0502020204030204" pitchFamily="34" charset="0"/>
                <a:cs typeface="Times New Roman" panose="02020603050405020304" pitchFamily="18" charset="0"/>
              </a:rPr>
              <a:t>Tsun </a:t>
            </a:r>
            <a:r>
              <a:rPr lang="de-DE" sz="1100" dirty="0">
                <a:ea typeface="Calibri" panose="020F0502020204030204" pitchFamily="34" charset="0"/>
                <a:cs typeface="Times New Roman" panose="02020603050405020304" pitchFamily="18" charset="0"/>
              </a:rPr>
              <a:t>lernen wir </a:t>
            </a:r>
            <a:r>
              <a:rPr lang="de-DE" sz="1100" dirty="0" smtClean="0">
                <a:ea typeface="Calibri" panose="020F0502020204030204" pitchFamily="34" charset="0"/>
                <a:cs typeface="Times New Roman" panose="02020603050405020304" pitchFamily="18" charset="0"/>
              </a:rPr>
              <a:t>Grundtechniken </a:t>
            </a:r>
            <a:r>
              <a:rPr lang="de-DE" sz="1100" dirty="0">
                <a:ea typeface="Calibri" panose="020F0502020204030204" pitchFamily="34" charset="0"/>
                <a:cs typeface="Times New Roman" panose="02020603050405020304" pitchFamily="18" charset="0"/>
              </a:rPr>
              <a:t>und </a:t>
            </a:r>
            <a:r>
              <a:rPr lang="de-DE" sz="1100" dirty="0" smtClean="0">
                <a:ea typeface="Calibri" panose="020F0502020204030204" pitchFamily="34" charset="0"/>
                <a:cs typeface="Times New Roman" panose="02020603050405020304" pitchFamily="18" charset="0"/>
              </a:rPr>
              <a:t> </a:t>
            </a:r>
            <a:r>
              <a:rPr lang="de-DE" sz="1100" dirty="0">
                <a:ea typeface="Calibri" panose="020F0502020204030204" pitchFamily="34" charset="0"/>
                <a:cs typeface="Times New Roman" panose="02020603050405020304" pitchFamily="18" charset="0"/>
              </a:rPr>
              <a:t>Körperbeherrschung kennen. Dieses Angebot </a:t>
            </a:r>
            <a:r>
              <a:rPr lang="de-DE" sz="1100" dirty="0" smtClean="0">
                <a:ea typeface="Calibri" panose="020F0502020204030204" pitchFamily="34" charset="0"/>
                <a:cs typeface="Times New Roman" panose="02020603050405020304" pitchFamily="18" charset="0"/>
              </a:rPr>
              <a:t>wird </a:t>
            </a:r>
            <a:r>
              <a:rPr lang="de-DE" sz="1100" dirty="0">
                <a:ea typeface="Calibri" panose="020F0502020204030204" pitchFamily="34" charset="0"/>
                <a:cs typeface="Times New Roman" panose="02020603050405020304" pitchFamily="18" charset="0"/>
              </a:rPr>
              <a:t>am Mittwochnachmittag </a:t>
            </a:r>
            <a:r>
              <a:rPr lang="de-DE" sz="1100" dirty="0" smtClean="0">
                <a:ea typeface="Calibri" panose="020F0502020204030204" pitchFamily="34" charset="0"/>
                <a:cs typeface="Times New Roman" panose="02020603050405020304" pitchFamily="18" charset="0"/>
              </a:rPr>
              <a:t>von </a:t>
            </a:r>
            <a:r>
              <a:rPr lang="de-DE" sz="1100" dirty="0" smtClean="0">
                <a:latin typeface="Arial" panose="020B0604020202020204" pitchFamily="34" charset="0"/>
                <a:ea typeface="Calibri" panose="020F0502020204030204" pitchFamily="34" charset="0"/>
                <a:cs typeface="Arial" panose="020B0604020202020204" pitchFamily="34" charset="0"/>
              </a:rPr>
              <a:t>Herr </a:t>
            </a:r>
            <a:r>
              <a:rPr lang="de-DE" sz="1100" dirty="0">
                <a:solidFill>
                  <a:prstClr val="black"/>
                </a:solidFill>
                <a:cs typeface="Arial" panose="020B0604020202020204" pitchFamily="34" charset="0"/>
              </a:rPr>
              <a:t>Vassilios </a:t>
            </a:r>
            <a:r>
              <a:rPr lang="de-DE" sz="1100" dirty="0" err="1" smtClean="0">
                <a:solidFill>
                  <a:prstClr val="black"/>
                </a:solidFill>
                <a:cs typeface="Arial" panose="020B0604020202020204" pitchFamily="34" charset="0"/>
              </a:rPr>
              <a:t>Maragozidis</a:t>
            </a:r>
            <a:r>
              <a:rPr lang="de-DE" sz="1200" dirty="0">
                <a:cs typeface="Times New Roman" panose="02020603050405020304" pitchFamily="18" charset="0"/>
              </a:rPr>
              <a:t> </a:t>
            </a:r>
            <a:r>
              <a:rPr lang="de-DE" sz="1200" dirty="0" smtClean="0">
                <a:cs typeface="Times New Roman" panose="02020603050405020304" pitchFamily="18" charset="0"/>
              </a:rPr>
              <a:t>gemeinsam mit Herrn Kurt </a:t>
            </a:r>
            <a:r>
              <a:rPr lang="de-DE" sz="1100" dirty="0" smtClean="0">
                <a:cs typeface="Times New Roman" panose="02020603050405020304" pitchFamily="18" charset="0"/>
              </a:rPr>
              <a:t>geleitet.</a:t>
            </a:r>
            <a:r>
              <a:rPr lang="de-DE" sz="1100" dirty="0" smtClean="0">
                <a:ea typeface="Calibri" panose="020F0502020204030204" pitchFamily="34" charset="0"/>
                <a:cs typeface="Times New Roman" panose="02020603050405020304" pitchFamily="18" charset="0"/>
              </a:rPr>
              <a:t>. </a:t>
            </a:r>
            <a:endParaRPr lang="de-DE" sz="1100" dirty="0">
              <a:ea typeface="Calibri" panose="020F0502020204030204" pitchFamily="34" charset="0"/>
              <a:cs typeface="Times New Roman" panose="02020603050405020304" pitchFamily="18" charset="0"/>
            </a:endParaRPr>
          </a:p>
          <a:p>
            <a:pPr>
              <a:lnSpc>
                <a:spcPct val="107000"/>
              </a:lnSpc>
              <a:spcAft>
                <a:spcPts val="800"/>
              </a:spcAft>
            </a:pPr>
            <a:r>
              <a:rPr lang="de-DE" sz="1100" dirty="0">
                <a:ea typeface="Calibri" panose="020F0502020204030204" pitchFamily="34" charset="0"/>
                <a:cs typeface="Times New Roman" panose="02020603050405020304" pitchFamily="18" charset="0"/>
              </a:rPr>
              <a:t>Und Willi darf natürlich auch nicht fehlen. Willi? Ja, Willi der Knochenmann. Er zeigt uns, wie ein menschlicher Körper aufgebaut ist, wo unsere Muskeln liegen und wie </a:t>
            </a:r>
            <a:r>
              <a:rPr lang="de-DE" sz="1100" dirty="0" smtClean="0">
                <a:ea typeface="Calibri" panose="020F0502020204030204" pitchFamily="34" charset="0"/>
                <a:cs typeface="Times New Roman" panose="02020603050405020304" pitchFamily="18" charset="0"/>
              </a:rPr>
              <a:t>der </a:t>
            </a:r>
            <a:r>
              <a:rPr lang="de-DE" sz="1100" dirty="0">
                <a:ea typeface="Calibri" panose="020F0502020204030204" pitchFamily="34" charset="0"/>
                <a:cs typeface="Times New Roman" panose="02020603050405020304" pitchFamily="18" charset="0"/>
              </a:rPr>
              <a:t>Körper funktioniert. </a:t>
            </a:r>
          </a:p>
          <a:p>
            <a:pPr>
              <a:lnSpc>
                <a:spcPct val="107000"/>
              </a:lnSpc>
              <a:spcAft>
                <a:spcPts val="800"/>
              </a:spcAft>
            </a:pPr>
            <a:r>
              <a:rPr lang="de-DE" sz="1100" dirty="0">
                <a:ea typeface="Calibri" panose="020F0502020204030204" pitchFamily="34" charset="0"/>
                <a:cs typeface="Times New Roman" panose="02020603050405020304" pitchFamily="18" charset="0"/>
              </a:rPr>
              <a:t>Ganz entspannt lösen </a:t>
            </a:r>
            <a:r>
              <a:rPr lang="de-DE" sz="1100" dirty="0" smtClean="0">
                <a:ea typeface="Calibri" panose="020F0502020204030204" pitchFamily="34" charset="0"/>
                <a:cs typeface="Times New Roman" panose="02020603050405020304" pitchFamily="18" charset="0"/>
              </a:rPr>
              <a:t>wir </a:t>
            </a:r>
            <a:r>
              <a:rPr lang="de-DE" sz="1100" dirty="0">
                <a:ea typeface="Calibri" panose="020F0502020204030204" pitchFamily="34" charset="0"/>
                <a:cs typeface="Times New Roman" panose="02020603050405020304" pitchFamily="18" charset="0"/>
              </a:rPr>
              <a:t>dann verschiedene Geduldsspiele, die wir mit unterschiedlichen Materialien </a:t>
            </a:r>
            <a:r>
              <a:rPr lang="de-DE" sz="1100" dirty="0" smtClean="0">
                <a:ea typeface="Calibri" panose="020F0502020204030204" pitchFamily="34" charset="0"/>
                <a:cs typeface="Times New Roman" panose="02020603050405020304" pitchFamily="18" charset="0"/>
              </a:rPr>
              <a:t>nachbauen. </a:t>
            </a:r>
            <a:r>
              <a:rPr lang="de-DE" sz="1100" dirty="0">
                <a:ea typeface="Calibri" panose="020F0502020204030204" pitchFamily="34" charset="0"/>
                <a:cs typeface="Times New Roman" panose="02020603050405020304" pitchFamily="18" charset="0"/>
              </a:rPr>
              <a:t>U</a:t>
            </a:r>
            <a:r>
              <a:rPr lang="de-DE" sz="1100" dirty="0" smtClean="0">
                <a:ea typeface="Calibri" panose="020F0502020204030204" pitchFamily="34" charset="0"/>
                <a:cs typeface="Times New Roman" panose="02020603050405020304" pitchFamily="18" charset="0"/>
              </a:rPr>
              <a:t>nd </a:t>
            </a:r>
            <a:r>
              <a:rPr lang="de-DE" sz="1100" dirty="0">
                <a:ea typeface="Calibri" panose="020F0502020204030204" pitchFamily="34" charset="0"/>
                <a:cs typeface="Times New Roman" panose="02020603050405020304" pitchFamily="18" charset="0"/>
              </a:rPr>
              <a:t>auch der Spaß an der Bewegung wird in </a:t>
            </a:r>
            <a:r>
              <a:rPr lang="de-DE" sz="1100" dirty="0" smtClean="0">
                <a:ea typeface="Calibri" panose="020F0502020204030204" pitchFamily="34" charset="0"/>
                <a:cs typeface="Times New Roman" panose="02020603050405020304" pitchFamily="18" charset="0"/>
              </a:rPr>
              <a:t>den </a:t>
            </a:r>
            <a:r>
              <a:rPr lang="de-DE" sz="1100" dirty="0">
                <a:ea typeface="Calibri" panose="020F0502020204030204" pitchFamily="34" charset="0"/>
                <a:cs typeface="Times New Roman" panose="02020603050405020304" pitchFamily="18" charset="0"/>
              </a:rPr>
              <a:t>Ferien nicht zu  kurz kommen, denn unser Ausflug zum Thema „Körper und Geist“ führt uns auf die </a:t>
            </a:r>
            <a:r>
              <a:rPr lang="de-DE" sz="1100" dirty="0" err="1">
                <a:ea typeface="Calibri" panose="020F0502020204030204" pitchFamily="34" charset="0"/>
                <a:cs typeface="Times New Roman" panose="02020603050405020304" pitchFamily="18" charset="0"/>
              </a:rPr>
              <a:t>Waldau</a:t>
            </a:r>
            <a:r>
              <a:rPr lang="de-DE" sz="1100" dirty="0">
                <a:ea typeface="Calibri" panose="020F0502020204030204" pitchFamily="34" charset="0"/>
                <a:cs typeface="Times New Roman" panose="02020603050405020304" pitchFamily="18" charset="0"/>
              </a:rPr>
              <a:t> zum </a:t>
            </a:r>
            <a:r>
              <a:rPr lang="de-DE" sz="1100" dirty="0" smtClean="0">
                <a:ea typeface="Calibri" panose="020F0502020204030204" pitchFamily="34" charset="0"/>
                <a:cs typeface="Times New Roman" panose="02020603050405020304" pitchFamily="18" charset="0"/>
              </a:rPr>
              <a:t>Eislaufen. </a:t>
            </a:r>
            <a:r>
              <a:rPr lang="de-DE" sz="1100" dirty="0">
                <a:ea typeface="Calibri" panose="020F0502020204030204" pitchFamily="34" charset="0"/>
                <a:cs typeface="Times New Roman" panose="02020603050405020304" pitchFamily="18" charset="0"/>
              </a:rPr>
              <a:t>Das wird sicherlich ein toller Tag und eine schöne Ferienzeit.</a:t>
            </a:r>
          </a:p>
          <a:p>
            <a:pPr>
              <a:lnSpc>
                <a:spcPct val="107000"/>
              </a:lnSpc>
              <a:spcAft>
                <a:spcPts val="800"/>
              </a:spcAft>
            </a:pPr>
            <a:r>
              <a:rPr lang="de-DE" sz="1100" dirty="0">
                <a:ea typeface="Calibri" panose="020F0502020204030204" pitchFamily="34" charset="0"/>
                <a:cs typeface="Times New Roman" panose="02020603050405020304" pitchFamily="18" charset="0"/>
              </a:rPr>
              <a:t>Ihnen liebe Eltern, und </a:t>
            </a:r>
            <a:r>
              <a:rPr lang="de-DE" sz="1100" dirty="0" smtClean="0">
                <a:ea typeface="Calibri" panose="020F0502020204030204" pitchFamily="34" charset="0"/>
                <a:cs typeface="Times New Roman" panose="02020603050405020304" pitchFamily="18" charset="0"/>
              </a:rPr>
              <a:t>Euch </a:t>
            </a:r>
            <a:r>
              <a:rPr lang="de-DE" sz="1100" dirty="0">
                <a:ea typeface="Calibri" panose="020F0502020204030204" pitchFamily="34" charset="0"/>
                <a:cs typeface="Times New Roman" panose="02020603050405020304" pitchFamily="18" charset="0"/>
              </a:rPr>
              <a:t>liebe Kinder </a:t>
            </a:r>
            <a:r>
              <a:rPr lang="de-DE" sz="1100" dirty="0" smtClean="0">
                <a:ea typeface="Calibri" panose="020F0502020204030204" pitchFamily="34" charset="0"/>
                <a:cs typeface="Times New Roman" panose="02020603050405020304" pitchFamily="18" charset="0"/>
              </a:rPr>
              <a:t>wünschen </a:t>
            </a:r>
            <a:r>
              <a:rPr lang="de-DE" sz="1100" dirty="0">
                <a:ea typeface="Calibri" panose="020F0502020204030204" pitchFamily="34" charset="0"/>
                <a:cs typeface="Times New Roman" panose="02020603050405020304" pitchFamily="18" charset="0"/>
              </a:rPr>
              <a:t>wir eine besinnliche Adventszeit bei Tee und Kerzenschein.</a:t>
            </a:r>
          </a:p>
          <a:p>
            <a:endParaRPr lang="de-DE" sz="1100" dirty="0"/>
          </a:p>
          <a:p>
            <a:r>
              <a:rPr lang="de-DE" sz="1100" dirty="0"/>
              <a:t>Mit freundlichen Grüßen</a:t>
            </a:r>
          </a:p>
          <a:p>
            <a:r>
              <a:rPr lang="de-DE" sz="1100" dirty="0"/>
              <a:t>		</a:t>
            </a:r>
            <a:endParaRPr lang="de-DE" sz="1100" dirty="0" smtClean="0"/>
          </a:p>
          <a:p>
            <a:endParaRPr lang="de-DE" sz="1100" dirty="0" smtClean="0"/>
          </a:p>
          <a:p>
            <a:r>
              <a:rPr lang="de-DE" sz="1100" dirty="0" smtClean="0"/>
              <a:t>                           </a:t>
            </a:r>
            <a:r>
              <a:rPr lang="de-DE" sz="1100" u="sng" dirty="0" smtClean="0"/>
              <a:t> Jasmin </a:t>
            </a:r>
            <a:r>
              <a:rPr lang="de-DE" sz="1100" u="sng" dirty="0"/>
              <a:t>Grenzbach</a:t>
            </a:r>
            <a:r>
              <a:rPr lang="de-DE" sz="1100" dirty="0"/>
              <a:t>	 </a:t>
            </a:r>
            <a:r>
              <a:rPr lang="de-DE" sz="1100" dirty="0" smtClean="0"/>
              <a:t>                 </a:t>
            </a:r>
            <a:r>
              <a:rPr lang="de-DE" sz="1100" u="sng" dirty="0" smtClean="0"/>
              <a:t>Angelika </a:t>
            </a:r>
            <a:r>
              <a:rPr lang="de-DE" sz="1100" u="sng" dirty="0"/>
              <a:t>Müller-</a:t>
            </a:r>
            <a:r>
              <a:rPr lang="de-DE" sz="1100" u="sng" dirty="0" err="1"/>
              <a:t>Zastrau</a:t>
            </a:r>
            <a:r>
              <a:rPr lang="de-DE" sz="1100" u="sng" dirty="0"/>
              <a:t/>
            </a:r>
            <a:br>
              <a:rPr lang="de-DE" sz="1100" u="sng" dirty="0"/>
            </a:br>
            <a:r>
              <a:rPr lang="de-DE" sz="1100" dirty="0" smtClean="0"/>
              <a:t>                          Teamleitung Ganztag	                             Rektorin</a:t>
            </a:r>
            <a:endParaRPr lang="de-DE" sz="1100" dirty="0"/>
          </a:p>
          <a:p>
            <a:pPr>
              <a:lnSpc>
                <a:spcPct val="108000"/>
              </a:lnSpc>
              <a:spcAft>
                <a:spcPts val="1008"/>
              </a:spcAft>
            </a:pPr>
            <a:r>
              <a:rPr lang="de-DE" sz="800" dirty="0" smtClean="0"/>
              <a:t>  </a:t>
            </a: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557"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Weihnachtsferien.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a:t>
            </a:r>
            <a:r>
              <a:rPr lang="de-DE" sz="1400" dirty="0" smtClean="0">
                <a:solidFill>
                  <a:schemeClr val="tx1">
                    <a:lumMod val="75000"/>
                    <a:lumOff val="25000"/>
                  </a:schemeClr>
                </a:solidFill>
                <a:latin typeface="Comic Sans MS" panose="030F0702030302020204" pitchFamily="66" charset="0"/>
              </a:rPr>
              <a:t>unserer </a:t>
            </a:r>
            <a:r>
              <a:rPr lang="de-DE" sz="1400" dirty="0">
                <a:solidFill>
                  <a:schemeClr val="tx1">
                    <a:lumMod val="75000"/>
                    <a:lumOff val="25000"/>
                  </a:schemeClr>
                </a:solidFill>
                <a:latin typeface="Comic Sans MS" panose="030F0702030302020204" pitchFamily="66" charset="0"/>
              </a:rPr>
              <a:t>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2" name="Textfeld 21"/>
          <p:cNvSpPr txBox="1"/>
          <p:nvPr/>
        </p:nvSpPr>
        <p:spPr>
          <a:xfrm>
            <a:off x="5913308" y="1174765"/>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605"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2017/18</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Körper und Geist </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5288"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Mode</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2210157"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Alles was rollt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689006"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Eine Weltreise für </a:t>
            </a:r>
          </a:p>
          <a:p>
            <a:pPr>
              <a:buClr>
                <a:srgbClr val="FFC000"/>
              </a:buClr>
            </a:pPr>
            <a:r>
              <a:rPr lang="de-DE" sz="1300" b="1" dirty="0" smtClean="0">
                <a:solidFill>
                  <a:schemeClr val="tx1">
                    <a:lumMod val="75000"/>
                    <a:lumOff val="25000"/>
                  </a:schemeClr>
                </a:solidFill>
                <a:latin typeface="Calibri" panose="020F0502020204030204" pitchFamily="34" charset="0"/>
              </a:rPr>
              <a:t>	Abenteurer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816540"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Rund ums Thema Theater </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smtClean="0">
                <a:solidFill>
                  <a:schemeClr val="tx1">
                    <a:lumMod val="75000"/>
                    <a:lumOff val="25000"/>
                  </a:schemeClr>
                </a:solidFill>
                <a:latin typeface="Calibri" panose="020F0502020204030204" pitchFamily="34" charset="0"/>
              </a:rPr>
              <a:t>Ritter</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329" y="2226625"/>
            <a:ext cx="393032" cy="692352"/>
          </a:xfrm>
          <a:prstGeom prst="rect">
            <a:avLst/>
          </a:prstGeom>
        </p:spPr>
      </p:pic>
      <p:pic>
        <p:nvPicPr>
          <p:cNvPr id="13" name="Grafi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5236" y="2573097"/>
            <a:ext cx="708942" cy="708942"/>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9924" y="8171585"/>
            <a:ext cx="551611" cy="872304"/>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347" y="5507527"/>
            <a:ext cx="701236" cy="620377"/>
          </a:xfrm>
          <a:prstGeom prst="rect">
            <a:avLst/>
          </a:prstGeom>
        </p:spPr>
      </p:pic>
      <p:pic>
        <p:nvPicPr>
          <p:cNvPr id="16" name="Grafik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592" y="6740639"/>
            <a:ext cx="771098" cy="706840"/>
          </a:xfrm>
          <a:prstGeom prst="rect">
            <a:avLst/>
          </a:prstGeom>
        </p:spPr>
      </p:pic>
      <p:pic>
        <p:nvPicPr>
          <p:cNvPr id="5" name="Grafik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029" y="4354617"/>
            <a:ext cx="641463" cy="565825"/>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679"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Weihnachten 2017/18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3755302531"/>
              </p:ext>
            </p:extLst>
          </p:nvPr>
        </p:nvGraphicFramePr>
        <p:xfrm>
          <a:off x="741446" y="1897081"/>
          <a:ext cx="6140617" cy="7658564"/>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118300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Tai</a:t>
                      </a:r>
                      <a:r>
                        <a:rPr lang="de-DE" sz="1100" b="0" baseline="0" dirty="0" smtClean="0">
                          <a:solidFill>
                            <a:schemeClr val="bg1"/>
                          </a:solidFill>
                          <a:latin typeface="Calibri" panose="020F0502020204030204" pitchFamily="34" charset="0"/>
                        </a:rPr>
                        <a:t> Chi</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Wir werden uns</a:t>
                      </a:r>
                      <a:r>
                        <a:rPr lang="de-DE" sz="1100" b="1" kern="1200" baseline="0" dirty="0" smtClean="0">
                          <a:solidFill>
                            <a:schemeClr val="tx1"/>
                          </a:solidFill>
                          <a:effectLst/>
                          <a:latin typeface="Calibri" panose="020F0502020204030204" pitchFamily="34" charset="0"/>
                          <a:ea typeface="+mn-ea"/>
                          <a:cs typeface="+mn-cs"/>
                        </a:rPr>
                        <a:t> in die Welt des Tai Chi Chuan begeben.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Mit einfachen Übungen,  stärken wir unseren Körper und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unseren Geist. </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8711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Wing</a:t>
                      </a:r>
                      <a:r>
                        <a:rPr lang="de-DE" sz="1100" b="0" baseline="0" dirty="0" smtClean="0">
                          <a:solidFill>
                            <a:schemeClr val="bg1"/>
                          </a:solidFill>
                          <a:latin typeface="Calibri" panose="020F0502020204030204" pitchFamily="34" charset="0"/>
                        </a:rPr>
                        <a:t> Tsun</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a:t>
                      </a:r>
                      <a:r>
                        <a:rPr lang="de-DE" sz="1100" b="0" baseline="0" dirty="0" err="1" smtClean="0">
                          <a:solidFill>
                            <a:schemeClr val="bg1"/>
                          </a:solidFill>
                          <a:latin typeface="Calibri" panose="020F0502020204030204" pitchFamily="34" charset="0"/>
                        </a:rPr>
                        <a:t>KurtTrainer</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Vasilios </a:t>
                      </a:r>
                      <a:r>
                        <a:rPr lang="de-DE" sz="1100" b="0" baseline="0" dirty="0" err="1" smtClean="0">
                          <a:solidFill>
                            <a:schemeClr val="bg1"/>
                          </a:solidFill>
                          <a:latin typeface="Calibri" panose="020F0502020204030204" pitchFamily="34" charset="0"/>
                        </a:rPr>
                        <a:t>Maragozidis</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Turnhalle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Wing</a:t>
                      </a:r>
                      <a:r>
                        <a:rPr lang="de-DE" sz="1100" b="1" kern="1200" baseline="0" dirty="0" smtClean="0">
                          <a:solidFill>
                            <a:schemeClr val="tx1"/>
                          </a:solidFill>
                          <a:effectLst/>
                          <a:latin typeface="Calibri" panose="020F0502020204030204" pitchFamily="34" charset="0"/>
                          <a:ea typeface="+mn-ea"/>
                          <a:cs typeface="+mn-cs"/>
                        </a:rPr>
                        <a:t> Tsun ist eine  traditionelle Kampfkunst aus China,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diese  dient in erster Linie der Körperbeherrschung sowie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der Stärkung des inneren Geistes.</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36441">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Yoga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 Zimmer 17/</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Bewegungsraum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Zusammen tauchen wir  in eine Welt der Entspannung ein,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um unser Inneres ins Gleichgewicht zu bringen. In Begleitung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von Musik und Entspannungsgeschichten begeben wir uns in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eine andere Welt.</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43352">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Knochen</a:t>
                      </a:r>
                      <a:r>
                        <a:rPr lang="de-DE" sz="1100" b="0" baseline="0" dirty="0" smtClean="0">
                          <a:solidFill>
                            <a:schemeClr val="bg1"/>
                          </a:solidFill>
                          <a:latin typeface="Calibri" panose="020F0502020204030204" pitchFamily="34" charset="0"/>
                        </a:rPr>
                        <a:t> Willi</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 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Turnhalle </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1" kern="1200" dirty="0" smtClean="0">
                          <a:solidFill>
                            <a:schemeClr val="tx1"/>
                          </a:solidFill>
                          <a:effectLst/>
                          <a:latin typeface="Calibri" panose="020F0502020204030204" pitchFamily="34" charset="0"/>
                          <a:ea typeface="+mn-ea"/>
                          <a:cs typeface="+mn-cs"/>
                        </a:rPr>
                        <a:t>Wolltest du schon immer mal wissen, wie dein Körper </a:t>
                      </a:r>
                    </a:p>
                    <a:p>
                      <a:r>
                        <a:rPr lang="de-DE" sz="1100" b="1" kern="1200" dirty="0" smtClean="0">
                          <a:solidFill>
                            <a:schemeClr val="tx1"/>
                          </a:solidFill>
                          <a:effectLst/>
                          <a:latin typeface="Calibri" panose="020F0502020204030204" pitchFamily="34" charset="0"/>
                          <a:ea typeface="+mn-ea"/>
                          <a:cs typeface="+mn-cs"/>
                        </a:rPr>
                        <a:t>aufgebaut ist und wie er funktioniert? </a:t>
                      </a:r>
                    </a:p>
                    <a:p>
                      <a:r>
                        <a:rPr lang="de-DE" sz="1100" b="1" kern="1200" dirty="0" smtClean="0">
                          <a:solidFill>
                            <a:schemeClr val="tx1"/>
                          </a:solidFill>
                          <a:effectLst/>
                          <a:latin typeface="Calibri" panose="020F0502020204030204" pitchFamily="34" charset="0"/>
                          <a:ea typeface="+mn-ea"/>
                          <a:cs typeface="+mn-cs"/>
                        </a:rPr>
                        <a:t>Wir haben Willi, den Knochenmann zu Gast und basteln uns </a:t>
                      </a:r>
                    </a:p>
                    <a:p>
                      <a:r>
                        <a:rPr lang="de-DE" sz="1100" b="1" kern="1200" dirty="0" smtClean="0">
                          <a:solidFill>
                            <a:schemeClr val="tx1"/>
                          </a:solidFill>
                          <a:effectLst/>
                          <a:latin typeface="Calibri" panose="020F0502020204030204" pitchFamily="34" charset="0"/>
                          <a:ea typeface="+mn-ea"/>
                          <a:cs typeface="+mn-cs"/>
                        </a:rPr>
                        <a:t>einen kleinen „Knochen Willi“.  Danach werden wir testen, </a:t>
                      </a:r>
                    </a:p>
                    <a:p>
                      <a:r>
                        <a:rPr lang="de-DE" sz="1100" b="1" kern="1200" dirty="0" smtClean="0">
                          <a:solidFill>
                            <a:schemeClr val="tx1"/>
                          </a:solidFill>
                          <a:effectLst/>
                          <a:latin typeface="Calibri" panose="020F0502020204030204" pitchFamily="34" charset="0"/>
                          <a:ea typeface="+mn-ea"/>
                          <a:cs typeface="+mn-cs"/>
                        </a:rPr>
                        <a:t>ob unsere Muskeln alle gut funktionieren und uns</a:t>
                      </a:r>
                    </a:p>
                    <a:p>
                      <a:r>
                        <a:rPr lang="de-DE" sz="1100" b="1" kern="1200" dirty="0" smtClean="0">
                          <a:solidFill>
                            <a:schemeClr val="tx1"/>
                          </a:solidFill>
                          <a:effectLst/>
                          <a:latin typeface="Calibri" panose="020F0502020204030204" pitchFamily="34" charset="0"/>
                          <a:ea typeface="+mn-ea"/>
                          <a:cs typeface="+mn-cs"/>
                        </a:rPr>
                        <a:t>viel bewegen.  </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008652">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Eislaufbahn</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Anda 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a:t>
                      </a:r>
                      <a:r>
                        <a:rPr lang="de-DE" sz="1100" b="0" baseline="0" dirty="0" err="1" smtClean="0">
                          <a:solidFill>
                            <a:schemeClr val="bg1"/>
                          </a:solidFill>
                          <a:latin typeface="Calibri" panose="020F0502020204030204" pitchFamily="34" charset="0"/>
                        </a:rPr>
                        <a:t>Waldau</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Stuttgart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l"/>
                      <a:r>
                        <a:rPr lang="de-DE" sz="1100" b="1" baseline="0" dirty="0" smtClean="0">
                          <a:latin typeface="Calibri" panose="020F0502020204030204" pitchFamily="34" charset="0"/>
                        </a:rPr>
                        <a:t>Unser Ausflug führt uns dieses mal  hoch auf die </a:t>
                      </a:r>
                      <a:r>
                        <a:rPr lang="de-DE" sz="1100" b="1" baseline="0" dirty="0" err="1" smtClean="0">
                          <a:latin typeface="Calibri" panose="020F0502020204030204" pitchFamily="34" charset="0"/>
                        </a:rPr>
                        <a:t>Waldau</a:t>
                      </a:r>
                      <a:r>
                        <a:rPr lang="de-DE" sz="1100" b="1" baseline="0" dirty="0" smtClean="0">
                          <a:latin typeface="Calibri" panose="020F0502020204030204" pitchFamily="34" charset="0"/>
                        </a:rPr>
                        <a:t>. </a:t>
                      </a:r>
                    </a:p>
                    <a:p>
                      <a:pPr algn="l"/>
                      <a:r>
                        <a:rPr lang="de-DE" sz="1100" b="1" baseline="0" dirty="0" smtClean="0">
                          <a:latin typeface="Calibri" panose="020F0502020204030204" pitchFamily="34" charset="0"/>
                        </a:rPr>
                        <a:t>Hier werden wir gemeinsam Schlittschuhlaufen gehen </a:t>
                      </a:r>
                    </a:p>
                    <a:p>
                      <a:pPr algn="l"/>
                      <a:r>
                        <a:rPr lang="de-DE" sz="1100" b="1" baseline="0" dirty="0" smtClean="0">
                          <a:latin typeface="Calibri" panose="020F0502020204030204" pitchFamily="34" charset="0"/>
                        </a:rPr>
                        <a:t>und den Tag auf dem Eis verbringen. </a:t>
                      </a:r>
                    </a:p>
                    <a:p>
                      <a:pPr algn="l"/>
                      <a:endParaRPr lang="de-DE" sz="1100" dirty="0" smtClean="0">
                        <a:latin typeface="Calibri" panose="020F0502020204030204" pitchFamily="34" charset="0"/>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kern="1200" baseline="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a:t>4</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5885575" y="1196159"/>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sp>
        <p:nvSpPr>
          <p:cNvPr id="36" name="Ellipse 35"/>
          <p:cNvSpPr/>
          <p:nvPr/>
        </p:nvSpPr>
        <p:spPr>
          <a:xfrm>
            <a:off x="63182" y="321783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3" name="Ellipse 32"/>
          <p:cNvSpPr/>
          <p:nvPr/>
        </p:nvSpPr>
        <p:spPr>
          <a:xfrm>
            <a:off x="50387" y="467796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9834" y="616308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32365" y="792091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4584" name="Picture 616" descr="Ähnliches F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60" y="1934661"/>
            <a:ext cx="594236" cy="978877"/>
          </a:xfrm>
          <a:prstGeom prst="rect">
            <a:avLst/>
          </a:prstGeom>
          <a:noFill/>
          <a:extLst>
            <a:ext uri="{909E8E84-426E-40DD-AFC4-6F175D3DCCD1}">
              <a14:hiddenFill xmlns:a14="http://schemas.microsoft.com/office/drawing/2010/main">
                <a:solidFill>
                  <a:srgbClr val="FFFFFF"/>
                </a:solidFill>
              </a14:hiddenFill>
            </a:ext>
          </a:extLst>
        </p:spPr>
      </p:pic>
      <p:pic>
        <p:nvPicPr>
          <p:cNvPr id="84588" name="Picture 620" descr="Ähnliches F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770" y="3402467"/>
            <a:ext cx="606563" cy="58432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665" y="4719370"/>
            <a:ext cx="842321" cy="810334"/>
          </a:xfrm>
          <a:prstGeom prst="rect">
            <a:avLst/>
          </a:prstGeom>
        </p:spPr>
      </p:pic>
      <p:pic>
        <p:nvPicPr>
          <p:cNvPr id="5" name="Grafik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1254" y="8030606"/>
            <a:ext cx="792765" cy="827178"/>
          </a:xfrm>
          <a:prstGeom prst="rect">
            <a:avLst/>
          </a:prstGeom>
        </p:spPr>
      </p:pic>
      <p:pic>
        <p:nvPicPr>
          <p:cNvPr id="43" name="Picture 4" descr="Bildergebnis für menschliches skelet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7563" y="6280457"/>
            <a:ext cx="297670" cy="7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818"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Weihnachten 2017/18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1807097884"/>
              </p:ext>
            </p:extLst>
          </p:nvPr>
        </p:nvGraphicFramePr>
        <p:xfrm>
          <a:off x="698830" y="1854641"/>
          <a:ext cx="5957457" cy="5044897"/>
        </p:xfrm>
        <a:graphic>
          <a:graphicData uri="http://schemas.openxmlformats.org/drawingml/2006/table">
            <a:tbl>
              <a:tblPr firstRow="1" bandRow="1">
                <a:tableStyleId>{5FD0F851-EC5A-4D38-B0AD-8093EC10F338}</a:tableStyleId>
              </a:tblPr>
              <a:tblGrid>
                <a:gridCol w="2035428">
                  <a:extLst>
                    <a:ext uri="{9D8B030D-6E8A-4147-A177-3AD203B41FA5}">
                      <a16:colId xmlns:a16="http://schemas.microsoft.com/office/drawing/2014/main" val="20000"/>
                    </a:ext>
                  </a:extLst>
                </a:gridCol>
                <a:gridCol w="3922029">
                  <a:extLst>
                    <a:ext uri="{9D8B030D-6E8A-4147-A177-3AD203B41FA5}">
                      <a16:colId xmlns:a16="http://schemas.microsoft.com/office/drawing/2014/main" val="20001"/>
                    </a:ext>
                  </a:extLst>
                </a:gridCol>
              </a:tblGrid>
              <a:tr h="281000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Glücksmomente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Konstrukta</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Wann</a:t>
                      </a:r>
                      <a:r>
                        <a:rPr lang="de-DE" sz="1100" b="1" kern="1200" baseline="0" dirty="0" smtClean="0">
                          <a:solidFill>
                            <a:schemeClr val="tx1"/>
                          </a:solidFill>
                          <a:effectLst/>
                          <a:latin typeface="Calibri" panose="020F0502020204030204" pitchFamily="34" charset="0"/>
                          <a:ea typeface="+mn-ea"/>
                          <a:cs typeface="+mn-cs"/>
                        </a:rPr>
                        <a:t> ist man glücklich und was ist Glück ? Das versuchen wir mit Gedanken und Ideen rund ums Thema Glück herauszufinden. Wir schreiben Glücksgeschichten und malen Bilder dazu. Und danach sind wir sicherlich richtig glücklich !</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3489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Geduldsspiele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OG/Zimmer 15/</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Werkstatt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Ich</a:t>
                      </a:r>
                      <a:r>
                        <a:rPr lang="de-DE" sz="1100" b="1" kern="1200" baseline="0" dirty="0" smtClean="0">
                          <a:solidFill>
                            <a:schemeClr val="tx1"/>
                          </a:solidFill>
                          <a:effectLst/>
                          <a:latin typeface="Calibri" panose="020F0502020204030204" pitchFamily="34" charset="0"/>
                          <a:ea typeface="+mn-ea"/>
                          <a:cs typeface="+mn-cs"/>
                        </a:rPr>
                        <a:t> hab einen Knoten im Hirn. Wer kennt diesen oder andere Sprüche nicht ? Manchmal ist es schwer ein Rätsel zu lösen auch wenn die Lösung ziemlich einfach ist. Damit wir geistig fit bleiben wollen wir uns mit Knobel- und Geduldsspielen beschäftigen sie lösen und unsere eigenen Knobelspiele entwerfen.</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138953" y="268376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6457926" y="9690620"/>
            <a:ext cx="214008" cy="215380"/>
          </a:xfrm>
          <a:prstGeom prst="rect">
            <a:avLst/>
          </a:prstGeom>
          <a:noFill/>
        </p:spPr>
        <p:txBody>
          <a:bodyPr wrap="square" lIns="0" tIns="0" rIns="0" bIns="0" rtlCol="0">
            <a:spAutoFit/>
          </a:bodyPr>
          <a:lstStyle/>
          <a:p>
            <a:pPr>
              <a:lnSpc>
                <a:spcPct val="108000"/>
              </a:lnSpc>
              <a:spcAft>
                <a:spcPts val="1008"/>
              </a:spcAft>
            </a:pPr>
            <a:r>
              <a:rPr lang="de-DE" sz="1400" dirty="0"/>
              <a:t>5</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5885575" y="1196159"/>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sp>
        <p:nvSpPr>
          <p:cNvPr id="36" name="Ellipse 35"/>
          <p:cNvSpPr/>
          <p:nvPr/>
        </p:nvSpPr>
        <p:spPr>
          <a:xfrm>
            <a:off x="117468" y="518683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 name="Grafik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697" y="2744826"/>
            <a:ext cx="502943" cy="844306"/>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443" y="5268100"/>
            <a:ext cx="443197" cy="803899"/>
          </a:xfrm>
          <a:prstGeom prst="rect">
            <a:avLst/>
          </a:prstGeom>
        </p:spPr>
      </p:pic>
      <p:graphicFrame>
        <p:nvGraphicFramePr>
          <p:cNvPr id="43" name="Tabelle 42"/>
          <p:cNvGraphicFramePr>
            <a:graphicFrameLocks noGrp="1"/>
          </p:cNvGraphicFramePr>
          <p:nvPr>
            <p:extLst>
              <p:ext uri="{D42A27DB-BD31-4B8C-83A1-F6EECF244321}">
                <p14:modId xmlns:p14="http://schemas.microsoft.com/office/powerpoint/2010/main" val="1678209821"/>
              </p:ext>
            </p:extLst>
          </p:nvPr>
        </p:nvGraphicFramePr>
        <p:xfrm>
          <a:off x="698830" y="6904653"/>
          <a:ext cx="5957457" cy="2701902"/>
        </p:xfrm>
        <a:graphic>
          <a:graphicData uri="http://schemas.openxmlformats.org/drawingml/2006/table">
            <a:tbl>
              <a:tblPr firstRow="1" bandRow="1">
                <a:tableStyleId>{5FD0F851-EC5A-4D38-B0AD-8093EC10F338}</a:tableStyleId>
              </a:tblPr>
              <a:tblGrid>
                <a:gridCol w="2035428">
                  <a:extLst>
                    <a:ext uri="{9D8B030D-6E8A-4147-A177-3AD203B41FA5}">
                      <a16:colId xmlns:a16="http://schemas.microsoft.com/office/drawing/2014/main" val="20000"/>
                    </a:ext>
                  </a:extLst>
                </a:gridCol>
                <a:gridCol w="3922029">
                  <a:extLst>
                    <a:ext uri="{9D8B030D-6E8A-4147-A177-3AD203B41FA5}">
                      <a16:colId xmlns:a16="http://schemas.microsoft.com/office/drawing/2014/main" val="20001"/>
                    </a:ext>
                  </a:extLst>
                </a:gridCol>
              </a:tblGrid>
              <a:tr h="2701902">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Tiere</a:t>
                      </a:r>
                    </a:p>
                    <a:p>
                      <a:pPr algn="r"/>
                      <a:r>
                        <a:rPr lang="de-DE" sz="1100" b="0" baseline="0" dirty="0" smtClean="0">
                          <a:solidFill>
                            <a:schemeClr val="bg1"/>
                          </a:solidFill>
                          <a:latin typeface="Calibri" panose="020F0502020204030204" pitchFamily="34" charset="0"/>
                        </a:rPr>
                        <a:t>Pädagogische Fachkraft:</a:t>
                      </a:r>
                    </a:p>
                    <a:p>
                      <a:pPr algn="r"/>
                      <a:r>
                        <a:rPr lang="de-DE" sz="1100" b="0" baseline="0" dirty="0" smtClean="0">
                          <a:solidFill>
                            <a:schemeClr val="bg1"/>
                          </a:solidFill>
                          <a:latin typeface="Calibri" panose="020F0502020204030204" pitchFamily="34" charset="0"/>
                        </a:rPr>
                        <a:t>Antonia Zastrau</a:t>
                      </a:r>
                    </a:p>
                    <a:p>
                      <a:pPr algn="r"/>
                      <a:r>
                        <a:rPr lang="de-DE" sz="1100" b="0" baseline="0" dirty="0" smtClean="0">
                          <a:solidFill>
                            <a:schemeClr val="bg1"/>
                          </a:solidFill>
                          <a:latin typeface="Calibri" panose="020F0502020204030204" pitchFamily="34" charset="0"/>
                        </a:rPr>
                        <a:t>Ort: Schulgebäude/</a:t>
                      </a:r>
                    </a:p>
                    <a:p>
                      <a:pPr algn="r"/>
                      <a:r>
                        <a:rPr lang="de-DE" sz="1100" b="0" baseline="0" dirty="0" smtClean="0">
                          <a:solidFill>
                            <a:schemeClr val="bg1"/>
                          </a:solidFill>
                          <a:latin typeface="Calibri" panose="020F0502020204030204" pitchFamily="34" charset="0"/>
                        </a:rPr>
                        <a:t>EG/Zimmer 9/</a:t>
                      </a:r>
                    </a:p>
                    <a:p>
                      <a:pPr algn="r"/>
                      <a:r>
                        <a:rPr lang="de-DE" sz="1100" b="0" baseline="0" dirty="0" smtClean="0">
                          <a:solidFill>
                            <a:schemeClr val="bg1"/>
                          </a:solidFill>
                          <a:latin typeface="Calibri" panose="020F0502020204030204" pitchFamily="34" charset="0"/>
                        </a:rPr>
                        <a:t>Tierbereich</a:t>
                      </a:r>
                      <a:endParaRPr lang="de-DE" b="0" dirty="0">
                        <a:solidFill>
                          <a:schemeClr val="bg1"/>
                        </a:solidFill>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Wer gerne mehr Zeit mit unseren Schultieren verbringen</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 möchte,</a:t>
                      </a:r>
                      <a:r>
                        <a:rPr lang="de-DE" sz="1100" kern="1200" baseline="0" dirty="0" smtClean="0">
                          <a:solidFill>
                            <a:schemeClr val="tx1"/>
                          </a:solidFill>
                          <a:effectLst/>
                          <a:latin typeface="Calibri" panose="020F0502020204030204" pitchFamily="34" charset="0"/>
                          <a:ea typeface="+mn-ea"/>
                          <a:cs typeface="+mn-cs"/>
                        </a:rPr>
                        <a:t> ist hier genau richtig. Wir füttern und pflegen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unsere Hühner, Hasen und Meerschweinchen jeden Morgen zwischen 9:00 und 10:00 Uhr.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32" name="Gruppieren 31"/>
          <p:cNvGrpSpPr/>
          <p:nvPr/>
        </p:nvGrpSpPr>
        <p:grpSpPr>
          <a:xfrm>
            <a:off x="211324" y="7553981"/>
            <a:ext cx="930308" cy="958758"/>
            <a:chOff x="95115" y="604502"/>
            <a:chExt cx="930308" cy="958758"/>
          </a:xfrm>
        </p:grpSpPr>
        <p:sp>
          <p:nvSpPr>
            <p:cNvPr id="33" name="Ellipse 32"/>
            <p:cNvSpPr/>
            <p:nvPr/>
          </p:nvSpPr>
          <p:spPr>
            <a:xfrm>
              <a:off x="95115" y="604502"/>
              <a:ext cx="930308" cy="958758"/>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4" name="Grafik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003" y="659625"/>
              <a:ext cx="653481" cy="814814"/>
            </a:xfrm>
            <a:prstGeom prst="rect">
              <a:avLst/>
            </a:prstGeom>
          </p:spPr>
        </p:pic>
      </p:grpSp>
    </p:spTree>
    <p:extLst>
      <p:ext uri="{BB962C8B-B14F-4D97-AF65-F5344CB8AC3E}">
        <p14:creationId xmlns:p14="http://schemas.microsoft.com/office/powerpoint/2010/main" val="168366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17863" name="think-cell Folie" r:id="rId5" imgW="0" imgH="0" progId="">
                  <p:embed/>
                </p:oleObj>
              </mc:Choice>
              <mc:Fallback>
                <p:oleObj name="think-cell Folie" r:id="rId5" imgW="0" imgH="0" progId="">
                  <p:embed/>
                  <p:pic>
                    <p:nvPicPr>
                      <p:cNvPr id="0" name="AutoShape 1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21" name="Rechteck 20"/>
          <p:cNvSpPr/>
          <p:nvPr/>
        </p:nvSpPr>
        <p:spPr>
          <a:xfrm>
            <a:off x="211324" y="1549941"/>
            <a:ext cx="6444963" cy="6609502"/>
          </a:xfrm>
          <a:prstGeom prst="rect">
            <a:avLst/>
          </a:prstGeom>
        </p:spPr>
        <p:txBody>
          <a:bodyPr wrap="square">
            <a:spAutoFit/>
          </a:bodyPr>
          <a:lstStyle/>
          <a:p>
            <a:pPr>
              <a:spcAft>
                <a:spcPts val="300"/>
              </a:spcAft>
            </a:pPr>
            <a:r>
              <a:rPr lang="de-DE" sz="1300" b="1" dirty="0" smtClean="0">
                <a:solidFill>
                  <a:prstClr val="black">
                    <a:lumMod val="75000"/>
                    <a:lumOff val="25000"/>
                  </a:prstClr>
                </a:solidFill>
                <a:latin typeface="Comic Sans MS" panose="030F0702030302020204" pitchFamily="66" charset="0"/>
              </a:rPr>
              <a:t>Ferienbetreuung Schuljahr 17/18 Ausblick und Termine:</a:t>
            </a:r>
            <a:endParaRPr lang="de-DE" sz="1300" b="1" dirty="0">
              <a:solidFill>
                <a:prstClr val="black">
                  <a:lumMod val="75000"/>
                  <a:lumOff val="25000"/>
                </a:prstClr>
              </a:solidFill>
              <a:latin typeface="Comic Sans MS" panose="030F0702030302020204" pitchFamily="66" charset="0"/>
            </a:endParaRPr>
          </a:p>
          <a:p>
            <a:pPr>
              <a:spcAft>
                <a:spcPts val="300"/>
              </a:spcAft>
            </a:pPr>
            <a:r>
              <a:rPr lang="de-DE" sz="1300" dirty="0" smtClean="0">
                <a:solidFill>
                  <a:prstClr val="black">
                    <a:lumMod val="75000"/>
                    <a:lumOff val="25000"/>
                  </a:prstClr>
                </a:solidFill>
                <a:latin typeface="Calibri" panose="020F0502020204030204" pitchFamily="34" charset="0"/>
              </a:rPr>
              <a:t> </a:t>
            </a: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151708176"/>
              </p:ext>
            </p:extLst>
          </p:nvPr>
        </p:nvGraphicFramePr>
        <p:xfrm>
          <a:off x="670561" y="1972492"/>
          <a:ext cx="6034366" cy="7315201"/>
        </p:xfrm>
        <a:graphic>
          <a:graphicData uri="http://schemas.openxmlformats.org/drawingml/2006/table">
            <a:tbl>
              <a:tblPr firstRow="1" bandRow="1">
                <a:tableStyleId>{5FD0F851-EC5A-4D38-B0AD-8093EC10F338}</a:tableStyleId>
              </a:tblPr>
              <a:tblGrid>
                <a:gridCol w="2120264">
                  <a:extLst>
                    <a:ext uri="{9D8B030D-6E8A-4147-A177-3AD203B41FA5}">
                      <a16:colId xmlns:a16="http://schemas.microsoft.com/office/drawing/2014/main" val="20000"/>
                    </a:ext>
                  </a:extLst>
                </a:gridCol>
                <a:gridCol w="3914102">
                  <a:extLst>
                    <a:ext uri="{9D8B030D-6E8A-4147-A177-3AD203B41FA5}">
                      <a16:colId xmlns:a16="http://schemas.microsoft.com/office/drawing/2014/main" val="20001"/>
                    </a:ext>
                  </a:extLst>
                </a:gridCol>
              </a:tblGrid>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„Rund</a:t>
                      </a:r>
                      <a:r>
                        <a:rPr lang="de-DE" sz="1100" b="0" baseline="0" dirty="0" smtClean="0">
                          <a:solidFill>
                            <a:schemeClr val="bg1"/>
                          </a:solidFill>
                          <a:latin typeface="Calibri" panose="020F0502020204030204" pitchFamily="34" charset="0"/>
                        </a:rPr>
                        <a:t> um das Thema Ritte“</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Herbstferien                                          3 Tage</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Montag  30.10. / Donnerstag  02.11. und Freitag  03.11.2017</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57600">
                <a:tc>
                  <a:txBody>
                    <a:bodyPr/>
                    <a:lstStyle/>
                    <a:p>
                      <a:pPr algn="r"/>
                      <a:endParaRPr lang="de-DE" sz="1100" b="1" baseline="0" dirty="0" smtClean="0">
                        <a:solidFill>
                          <a:schemeClr val="bg1"/>
                        </a:solidFill>
                        <a:latin typeface="Calibri" panose="020F0502020204030204" pitchFamily="34" charset="0"/>
                      </a:endParaRPr>
                    </a:p>
                    <a:p>
                      <a:pPr algn="r"/>
                      <a:r>
                        <a:rPr lang="de-DE" sz="1100" b="0" baseline="0" dirty="0" smtClean="0">
                          <a:solidFill>
                            <a:schemeClr val="bg1"/>
                          </a:solidFill>
                          <a:latin typeface="Calibri" panose="020F0502020204030204" pitchFamily="34" charset="0"/>
                        </a:rPr>
                        <a:t>„Rund um das Thema Körper“                   und Geist                    Winterferien                                 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Freitag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22. 12.2017</a:t>
                      </a:r>
                      <a:r>
                        <a:rPr lang="de-DE" sz="1100" kern="1200" baseline="0" dirty="0" smtClean="0">
                          <a:solidFill>
                            <a:schemeClr val="tx1"/>
                          </a:solidFill>
                          <a:effectLst/>
                          <a:latin typeface="Calibri" panose="020F0502020204030204" pitchFamily="34" charset="0"/>
                          <a:ea typeface="+mn-ea"/>
                          <a:cs typeface="+mn-cs"/>
                        </a:rPr>
                        <a:t>,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Dienstag   02.01. – einschl. Freitag  05.01.2018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16075">
                <a:tc>
                  <a:txBody>
                    <a:bodyPr/>
                    <a:lstStyle/>
                    <a:p>
                      <a:pPr algn="r"/>
                      <a:endParaRPr lang="de-DE" sz="1100"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„Rund um das Thema Mode“</a:t>
                      </a:r>
                    </a:p>
                    <a:p>
                      <a:pPr algn="r"/>
                      <a:r>
                        <a:rPr lang="de-DE" sz="1100" b="0" dirty="0" smtClean="0">
                          <a:solidFill>
                            <a:schemeClr val="bg1"/>
                          </a:solidFill>
                          <a:latin typeface="Calibri" panose="020F0502020204030204" pitchFamily="34" charset="0"/>
                        </a:rPr>
                        <a:t>Faschingsferien                                  5 Tage  </a:t>
                      </a:r>
                    </a:p>
                    <a:p>
                      <a:pPr algn="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latin typeface="Calibri" panose="020F0502020204030204" pitchFamily="34" charset="0"/>
                        </a:rPr>
                        <a:t>Montag   </a:t>
                      </a:r>
                      <a:r>
                        <a:rPr lang="de-DE" sz="1100" b="0" baseline="0" dirty="0" smtClean="0">
                          <a:latin typeface="Calibri" panose="020F0502020204030204" pitchFamily="34" charset="0"/>
                        </a:rPr>
                        <a:t> </a:t>
                      </a:r>
                      <a:r>
                        <a:rPr lang="de-DE" sz="1100" b="0" dirty="0" smtClean="0">
                          <a:latin typeface="Calibri" panose="020F0502020204030204" pitchFamily="34" charset="0"/>
                        </a:rPr>
                        <a:t>12.02. – einschl. Freitag</a:t>
                      </a:r>
                      <a:r>
                        <a:rPr lang="de-DE" sz="1100" b="0" baseline="0" dirty="0" smtClean="0">
                          <a:latin typeface="Calibri" panose="020F0502020204030204" pitchFamily="34" charset="0"/>
                        </a:rPr>
                        <a:t>     16.2.2018               </a:t>
                      </a:r>
                      <a:endParaRPr lang="de-DE" sz="11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„Rund ums Thema Theater“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Osterferien                                    8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Montag</a:t>
                      </a:r>
                      <a:r>
                        <a:rPr lang="de-DE" sz="1100" baseline="0" dirty="0" smtClean="0">
                          <a:latin typeface="Calibri" panose="020F0502020204030204" pitchFamily="34" charset="0"/>
                        </a:rPr>
                        <a:t>    </a:t>
                      </a:r>
                      <a:r>
                        <a:rPr lang="de-DE" sz="1100" dirty="0" smtClean="0">
                          <a:latin typeface="Calibri" panose="020F0502020204030204" pitchFamily="34" charset="0"/>
                        </a:rPr>
                        <a:t>26.03. – einschl.</a:t>
                      </a:r>
                      <a:r>
                        <a:rPr lang="de-DE" sz="1100" baseline="0" dirty="0" smtClean="0">
                          <a:latin typeface="Calibri" panose="020F0502020204030204" pitchFamily="34" charset="0"/>
                        </a:rPr>
                        <a:t> Donnerstag    29 04.2018   </a:t>
                      </a:r>
                    </a:p>
                    <a:p>
                      <a:r>
                        <a:rPr lang="de-DE" sz="1100" baseline="0" dirty="0" smtClean="0">
                          <a:latin typeface="Calibri" panose="020F0502020204030204" pitchFamily="34" charset="0"/>
                        </a:rPr>
                        <a:t>Dienstag   03.04. – einschl. Freitag            06.04.2018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„Alles was rollt“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Pfingstferien                                   8 Tag</a:t>
                      </a:r>
                      <a:r>
                        <a:rPr lang="de-DE" sz="1100" b="1" baseline="0" dirty="0" smtClean="0">
                          <a:solidFill>
                            <a:schemeClr val="bg1"/>
                          </a:solidFill>
                          <a:latin typeface="Calibri" panose="020F0502020204030204" pitchFamily="34" charset="0"/>
                        </a:rPr>
                        <a:t>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Dienstag</a:t>
                      </a:r>
                      <a:r>
                        <a:rPr lang="de-DE" sz="1100" baseline="0" dirty="0" smtClean="0">
                          <a:latin typeface="Calibri" panose="020F0502020204030204" pitchFamily="34" charset="0"/>
                        </a:rPr>
                        <a:t>    </a:t>
                      </a:r>
                      <a:r>
                        <a:rPr lang="de-DE" sz="1100" dirty="0" smtClean="0">
                          <a:latin typeface="Calibri" panose="020F0502020204030204" pitchFamily="34" charset="0"/>
                        </a:rPr>
                        <a:t>22.05.</a:t>
                      </a:r>
                      <a:r>
                        <a:rPr lang="de-DE" sz="1100" baseline="0" dirty="0" smtClean="0">
                          <a:latin typeface="Calibri" panose="020F0502020204030204" pitchFamily="34" charset="0"/>
                        </a:rPr>
                        <a:t> – einschl. Freitag     25.05.2018      </a:t>
                      </a:r>
                    </a:p>
                    <a:p>
                      <a:r>
                        <a:rPr lang="de-DE" sz="1100" dirty="0" smtClean="0">
                          <a:latin typeface="Calibri" panose="020F0502020204030204" pitchFamily="34" charset="0"/>
                        </a:rPr>
                        <a:t>Montag </a:t>
                      </a:r>
                      <a:r>
                        <a:rPr lang="de-DE" sz="1100" baseline="0" dirty="0" smtClean="0">
                          <a:latin typeface="Calibri" panose="020F0502020204030204" pitchFamily="34" charset="0"/>
                        </a:rPr>
                        <a:t>     </a:t>
                      </a:r>
                      <a:r>
                        <a:rPr lang="de-DE" sz="1100" dirty="0" smtClean="0">
                          <a:latin typeface="Calibri" panose="020F0502020204030204" pitchFamily="34" charset="0"/>
                        </a:rPr>
                        <a:t>28.05. – einschl.</a:t>
                      </a:r>
                      <a:r>
                        <a:rPr lang="de-DE" sz="1100" baseline="0" dirty="0" smtClean="0">
                          <a:latin typeface="Calibri" panose="020F0502020204030204" pitchFamily="34" charset="0"/>
                        </a:rPr>
                        <a:t> Freitag     01.06.2018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6872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„Eine Weltreise für Abenteurer“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Sommerferien                            15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30. 07. – einschl. Freitag        03.08.2018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06.08. – einschl. Freitag        10.08.2018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03.09. – einschl. Freitag        07.90.2018</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376257"/>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800" dirty="0" smtClean="0">
              <a:solidFill>
                <a:schemeClr val="bg1"/>
              </a:solidFill>
              <a:latin typeface="Comic Sans MS" pitchFamily="66" charset="0"/>
            </a:endParaRPr>
          </a:p>
        </p:txBody>
      </p:sp>
      <p:sp>
        <p:nvSpPr>
          <p:cNvPr id="43" name="Textfeld 42"/>
          <p:cNvSpPr txBox="1"/>
          <p:nvPr/>
        </p:nvSpPr>
        <p:spPr>
          <a:xfrm>
            <a:off x="193823" y="9580847"/>
            <a:ext cx="247217" cy="232692"/>
          </a:xfrm>
          <a:prstGeom prst="rect">
            <a:avLst/>
          </a:prstGeom>
          <a:noFill/>
        </p:spPr>
        <p:txBody>
          <a:bodyPr wrap="square" lIns="0" tIns="0" rIns="0" bIns="0" rtlCol="0">
            <a:spAutoFit/>
          </a:bodyPr>
          <a:lstStyle/>
          <a:p>
            <a:pPr>
              <a:lnSpc>
                <a:spcPct val="108000"/>
              </a:lnSpc>
              <a:spcAft>
                <a:spcPts val="1008"/>
              </a:spcAft>
            </a:pPr>
            <a:r>
              <a:rPr lang="de-DE" sz="1400" dirty="0" smtClean="0">
                <a:solidFill>
                  <a:prstClr val="black"/>
                </a:solidFill>
              </a:rPr>
              <a:t>5</a:t>
            </a:r>
          </a:p>
        </p:txBody>
      </p:sp>
      <p:grpSp>
        <p:nvGrpSpPr>
          <p:cNvPr id="2" name="Gruppieren 43"/>
          <p:cNvGrpSpPr/>
          <p:nvPr/>
        </p:nvGrpSpPr>
        <p:grpSpPr>
          <a:xfrm>
            <a:off x="2339287" y="1062047"/>
            <a:ext cx="4518713" cy="276999"/>
            <a:chOff x="2351479" y="1055951"/>
            <a:chExt cx="4518713" cy="276999"/>
          </a:xfrm>
        </p:grpSpPr>
        <p:sp>
          <p:nvSpPr>
            <p:cNvPr id="45" name="Rechteck 44"/>
            <p:cNvSpPr/>
            <p:nvPr/>
          </p:nvSpPr>
          <p:spPr>
            <a:xfrm>
              <a:off x="5783580" y="1055951"/>
              <a:ext cx="1086612" cy="27699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r>
                <a:rPr lang="de-DE" sz="1200" dirty="0" smtClean="0">
                  <a:solidFill>
                    <a:schemeClr val="bg1"/>
                  </a:solidFill>
                </a:rPr>
                <a:t>Weihnachten</a:t>
              </a:r>
            </a:p>
          </p:txBody>
        </p:sp>
        <p:sp>
          <p:nvSpPr>
            <p:cNvPr id="49" name="Textfeld 48"/>
            <p:cNvSpPr txBox="1"/>
            <p:nvPr/>
          </p:nvSpPr>
          <p:spPr>
            <a:xfrm>
              <a:off x="2351479" y="1181328"/>
              <a:ext cx="64" cy="92333"/>
            </a:xfrm>
            <a:prstGeom prst="rect">
              <a:avLst/>
            </a:prstGeom>
            <a:noFill/>
          </p:spPr>
          <p:txBody>
            <a:bodyPr wrap="none" lIns="0" tIns="0" rIns="0" bIns="0" rtlCol="0">
              <a:spAutoFit/>
            </a:bodyPr>
            <a:lstStyle/>
            <a:p>
              <a:pPr algn="ctr"/>
              <a:endParaRPr lang="de-DE" sz="600" dirty="0">
                <a:solidFill>
                  <a:prstClr val="black"/>
                </a:solidFill>
                <a:latin typeface="Comic Sans MS" panose="030F0702030302020204" pitchFamily="66" charset="0"/>
              </a:endParaRPr>
            </a:p>
          </p:txBody>
        </p:sp>
      </p:grpSp>
      <p:sp>
        <p:nvSpPr>
          <p:cNvPr id="34" name="Ellipse 33"/>
          <p:cNvSpPr/>
          <p:nvPr/>
        </p:nvSpPr>
        <p:spPr>
          <a:xfrm>
            <a:off x="69837" y="4557337"/>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5" name="Ellipse 34"/>
          <p:cNvSpPr/>
          <p:nvPr/>
        </p:nvSpPr>
        <p:spPr>
          <a:xfrm>
            <a:off x="64154" y="3360833"/>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6" name="Ellipse 35"/>
          <p:cNvSpPr/>
          <p:nvPr/>
        </p:nvSpPr>
        <p:spPr>
          <a:xfrm>
            <a:off x="73734" y="2218862"/>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7" name="Ellipse 36"/>
          <p:cNvSpPr/>
          <p:nvPr/>
        </p:nvSpPr>
        <p:spPr>
          <a:xfrm>
            <a:off x="51022" y="5513456"/>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0" name="Ellipse 39"/>
          <p:cNvSpPr/>
          <p:nvPr/>
        </p:nvSpPr>
        <p:spPr>
          <a:xfrm>
            <a:off x="64153" y="6659635"/>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1" name="Ellipse 40"/>
          <p:cNvSpPr/>
          <p:nvPr/>
        </p:nvSpPr>
        <p:spPr>
          <a:xfrm>
            <a:off x="73734" y="7861799"/>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158" y="2283608"/>
            <a:ext cx="642314" cy="756004"/>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780" y="3641399"/>
            <a:ext cx="797233" cy="274599"/>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684" y="5607491"/>
            <a:ext cx="688403" cy="609023"/>
          </a:xfrm>
          <a:prstGeom prst="rect">
            <a:avLst/>
          </a:prstGeom>
        </p:spPr>
      </p:pic>
      <p:pic>
        <p:nvPicPr>
          <p:cNvPr id="7" name="Grafik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444" y="7873952"/>
            <a:ext cx="511003" cy="808087"/>
          </a:xfrm>
          <a:prstGeom prst="rect">
            <a:avLst/>
          </a:prstGeom>
        </p:spPr>
      </p:pic>
      <p:pic>
        <p:nvPicPr>
          <p:cNvPr id="44" name="Grafik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823" y="4692813"/>
            <a:ext cx="641463" cy="565825"/>
          </a:xfrm>
          <a:prstGeom prst="rect">
            <a:avLst/>
          </a:prstGeom>
        </p:spPr>
      </p:pic>
      <p:pic>
        <p:nvPicPr>
          <p:cNvPr id="46" name="Grafik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83" y="6683782"/>
            <a:ext cx="771098" cy="706840"/>
          </a:xfrm>
          <a:prstGeom prst="rect">
            <a:avLst/>
          </a:prstGeom>
        </p:spPr>
      </p:pic>
    </p:spTree>
    <p:extLst>
      <p:ext uri="{BB962C8B-B14F-4D97-AF65-F5344CB8AC3E}">
        <p14:creationId xmlns:p14="http://schemas.microsoft.com/office/powerpoint/2010/main" val="140522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8810"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509641" y="9548101"/>
            <a:ext cx="188286" cy="442000"/>
          </a:xfrm>
        </p:spPr>
        <p:txBody>
          <a:bodyPr/>
          <a:lstStyle/>
          <a:p>
            <a:pPr algn="r"/>
            <a:r>
              <a:rPr lang="de-DE" sz="1400" dirty="0" smtClean="0">
                <a:solidFill>
                  <a:prstClr val="black"/>
                </a:solidFill>
              </a:rPr>
              <a:t>6</a:t>
            </a:r>
            <a:endParaRPr lang="de-DE" sz="1400" dirty="0">
              <a:solidFill>
                <a:prstClr val="black"/>
              </a:solidFill>
            </a:endParaRPr>
          </a:p>
        </p:txBody>
      </p:sp>
      <p:sp>
        <p:nvSpPr>
          <p:cNvPr id="2" name="Rechteck 1"/>
          <p:cNvSpPr/>
          <p:nvPr/>
        </p:nvSpPr>
        <p:spPr>
          <a:xfrm>
            <a:off x="1086083" y="2532113"/>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a:t>
            </a:r>
            <a:r>
              <a:rPr lang="de-DE" sz="1300" b="1" dirty="0" smtClean="0">
                <a:solidFill>
                  <a:schemeClr val="tx1">
                    <a:lumMod val="75000"/>
                    <a:lumOff val="25000"/>
                  </a:schemeClr>
                </a:solidFill>
                <a:latin typeface="Calibri" panose="020F0502020204030204" pitchFamily="34" charset="0"/>
              </a:rPr>
              <a:t>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bis </a:t>
            </a:r>
            <a:r>
              <a:rPr lang="de-DE" sz="1300" b="1" dirty="0">
                <a:solidFill>
                  <a:schemeClr val="tx1">
                    <a:lumMod val="75000"/>
                    <a:lumOff val="25000"/>
                  </a:schemeClr>
                </a:solidFill>
                <a:latin typeface="Calibri" panose="020F0502020204030204" pitchFamily="34" charset="0"/>
              </a:rPr>
              <a:t>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144754"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7" name="Textfeld 56"/>
          <p:cNvSpPr txBox="1"/>
          <p:nvPr/>
        </p:nvSpPr>
        <p:spPr>
          <a:xfrm>
            <a:off x="5901118" y="1174765"/>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1496</Words>
  <Application>Microsoft Office PowerPoint</Application>
  <PresentationFormat>A4-Papier (210 x 297 mm)</PresentationFormat>
  <Paragraphs>437</Paragraphs>
  <Slides>12</Slides>
  <Notes>10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Arial</vt:lpstr>
      <vt:lpstr>Calibri</vt:lpstr>
      <vt:lpstr>Comic Sans MS</vt:lpstr>
      <vt:lpstr>CorpoA</vt:lpstr>
      <vt:lpstr>CorpoS</vt:lpstr>
      <vt:lpstr>Symbol</vt:lpstr>
      <vt:lpstr>Times New Roman</vt:lpstr>
      <vt:lpstr>Wingdings 3</vt: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745</cp:revision>
  <cp:lastPrinted>2018-01-24T08:44:40Z</cp:lastPrinted>
  <dcterms:created xsi:type="dcterms:W3CDTF">2015-06-25T15:16:27Z</dcterms:created>
  <dcterms:modified xsi:type="dcterms:W3CDTF">2018-01-24T08:50:15Z</dcterms:modified>
</cp:coreProperties>
</file>