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 id="2147483859" r:id="rId2"/>
  </p:sldMasterIdLst>
  <p:notesMasterIdLst>
    <p:notesMasterId r:id="rId15"/>
  </p:notesMasterIdLst>
  <p:handoutMasterIdLst>
    <p:handoutMasterId r:id="rId16"/>
  </p:handoutMasterIdLst>
  <p:sldIdLst>
    <p:sldId id="306" r:id="rId3"/>
    <p:sldId id="317" r:id="rId4"/>
    <p:sldId id="322" r:id="rId5"/>
    <p:sldId id="307" r:id="rId6"/>
    <p:sldId id="310" r:id="rId7"/>
    <p:sldId id="318" r:id="rId8"/>
    <p:sldId id="319" r:id="rId9"/>
    <p:sldId id="321" r:id="rId10"/>
    <p:sldId id="314" r:id="rId11"/>
    <p:sldId id="311" r:id="rId12"/>
    <p:sldId id="320" r:id="rId13"/>
    <p:sldId id="313" r:id="rId14"/>
  </p:sldIdLst>
  <p:sldSz cx="6858000" cy="9906000" type="A4"/>
  <p:notesSz cx="4565650" cy="6797675"/>
  <p:custDataLst>
    <p:tags r:id="rId17"/>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Beispielfolien" id="{6BE3EED1-26F1-4D77-9276-05BF51ECB6F7}">
          <p14:sldIdLst>
            <p14:sldId id="306"/>
            <p14:sldId id="317"/>
            <p14:sldId id="322"/>
            <p14:sldId id="307"/>
            <p14:sldId id="310"/>
            <p14:sldId id="318"/>
            <p14:sldId id="319"/>
            <p14:sldId id="321"/>
            <p14:sldId id="314"/>
            <p14:sldId id="311"/>
            <p14:sldId id="320"/>
            <p14:sldId id="313"/>
          </p14:sldIdLst>
        </p14:section>
      </p14:sectionLst>
    </p:ext>
    <p:ext uri="{EFAFB233-063F-42B5-8137-9DF3F51BA10A}">
      <p15:sldGuideLst xmlns:p15="http://schemas.microsoft.com/office/powerpoint/2012/main">
        <p15:guide id="1" orient="horz" pos="6159" userDrawn="1">
          <p15:clr>
            <a:srgbClr val="A4A3A4"/>
          </p15:clr>
        </p15:guide>
        <p15:guide id="2" orient="horz" pos="4073" userDrawn="1">
          <p15:clr>
            <a:srgbClr val="A4A3A4"/>
          </p15:clr>
        </p15:guide>
        <p15:guide id="3" orient="horz" pos="1374" userDrawn="1">
          <p15:clr>
            <a:srgbClr val="A4A3A4"/>
          </p15:clr>
        </p15:guide>
        <p15:guide id="4" orient="horz" pos="943" userDrawn="1">
          <p15:clr>
            <a:srgbClr val="A4A3A4"/>
          </p15:clr>
        </p15:guide>
        <p15:guide id="5" pos="4065" userDrawn="1">
          <p15:clr>
            <a:srgbClr val="A4A3A4"/>
          </p15:clr>
        </p15:guide>
        <p15:guide id="6" pos="255" userDrawn="1">
          <p15:clr>
            <a:srgbClr val="A4A3A4"/>
          </p15:clr>
        </p15:guide>
        <p15:guide id="9" pos="28" userDrawn="1">
          <p15:clr>
            <a:srgbClr val="A4A3A4"/>
          </p15:clr>
        </p15:guide>
      </p15:sldGuideLst>
    </p:ext>
    <p:ext uri="{2D200454-40CA-4A62-9FC3-DE9A4176ACB9}">
      <p15:notesGuideLst xmlns:p15="http://schemas.microsoft.com/office/powerpoint/2012/main">
        <p15:guide id="1" orient="horz"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C1FAB8"/>
    <a:srgbClr val="FF9933"/>
    <a:srgbClr val="B5FDFD"/>
    <a:srgbClr val="CCEFFC"/>
    <a:srgbClr val="EEF983"/>
    <a:srgbClr val="FF0066"/>
    <a:srgbClr val="FCEBBA"/>
    <a:srgbClr val="00CEFA"/>
    <a:srgbClr val="FDB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799" autoAdjust="0"/>
  </p:normalViewPr>
  <p:slideViewPr>
    <p:cSldViewPr snapToGrid="0" showGuides="1">
      <p:cViewPr varScale="1">
        <p:scale>
          <a:sx n="73" d="100"/>
          <a:sy n="73" d="100"/>
        </p:scale>
        <p:origin x="2490" y="78"/>
      </p:cViewPr>
      <p:guideLst>
        <p:guide orient="horz" pos="6159"/>
        <p:guide orient="horz" pos="4073"/>
        <p:guide orient="horz" pos="1374"/>
        <p:guide orient="horz" pos="943"/>
        <p:guide pos="4065"/>
        <p:guide pos="255"/>
        <p:guide pos="2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90" d="100"/>
          <a:sy n="90" d="100"/>
        </p:scale>
        <p:origin x="-3846" y="-198"/>
      </p:cViewPr>
      <p:guideLst>
        <p:guide orient="horz"/>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275800" y="6584139"/>
            <a:ext cx="3235500" cy="214100"/>
          </a:xfrm>
          <a:prstGeom prst="rect">
            <a:avLst/>
          </a:prstGeom>
        </p:spPr>
        <p:txBody>
          <a:bodyPr vert="horz" lIns="0" tIns="0" rIns="0" bIns="0" rtlCol="0" anchor="ctr"/>
          <a:lstStyle>
            <a:lvl1pPr algn="l">
              <a:defRPr sz="800"/>
            </a:lvl1pPr>
          </a:lstStyle>
          <a:p>
            <a:r>
              <a:rPr lang="de-DE" sz="6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1" y="6583575"/>
            <a:ext cx="252656" cy="214100"/>
          </a:xfrm>
          <a:prstGeom prst="rect">
            <a:avLst/>
          </a:prstGeom>
        </p:spPr>
        <p:txBody>
          <a:bodyPr vert="horz" lIns="0" tIns="0" rIns="0" bIns="0" rtlCol="0" anchor="ctr"/>
          <a:lstStyle>
            <a:lvl1pPr algn="r">
              <a:defRPr sz="800"/>
            </a:lvl1pPr>
          </a:lstStyle>
          <a:p>
            <a:pPr algn="ctr"/>
            <a:fld id="{640145A3-FC8C-4529-91D4-D07ED988A661}" type="slidenum">
              <a:rPr lang="de-DE" sz="600"/>
              <a:pPr algn="ctr"/>
              <a:t>‹Nr.›</a:t>
            </a:fld>
            <a:endParaRPr lang="de-DE" sz="600" dirty="0"/>
          </a:p>
        </p:txBody>
      </p:sp>
      <p:cxnSp>
        <p:nvCxnSpPr>
          <p:cNvPr id="8" name="Gerade Verbindung 7"/>
          <p:cNvCxnSpPr/>
          <p:nvPr/>
        </p:nvCxnSpPr>
        <p:spPr>
          <a:xfrm>
            <a:off x="275800" y="6584356"/>
            <a:ext cx="40262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602" y="6652808"/>
            <a:ext cx="630533" cy="74085"/>
          </a:xfrm>
          <a:prstGeom prst="rect">
            <a:avLst/>
          </a:prstGeom>
        </p:spPr>
      </p:pic>
    </p:spTree>
    <p:extLst>
      <p:ext uri="{BB962C8B-B14F-4D97-AF65-F5344CB8AC3E}">
        <p14:creationId xmlns:p14="http://schemas.microsoft.com/office/powerpoint/2010/main"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1401763" y="509588"/>
            <a:ext cx="1762125" cy="2547937"/>
          </a:xfrm>
          <a:prstGeom prst="rect">
            <a:avLst/>
          </a:prstGeom>
          <a:noFill/>
          <a:ln w="12700">
            <a:solidFill>
              <a:prstClr val="black"/>
            </a:solidFill>
          </a:ln>
        </p:spPr>
        <p:txBody>
          <a:bodyPr vert="horz" lIns="62078" tIns="31039" rIns="62078" bIns="31039" rtlCol="0" anchor="ctr"/>
          <a:lstStyle/>
          <a:p>
            <a:endParaRPr lang="de-DE" dirty="0"/>
          </a:p>
        </p:txBody>
      </p:sp>
      <p:sp>
        <p:nvSpPr>
          <p:cNvPr id="5" name="Notizenplatzhalter 4"/>
          <p:cNvSpPr>
            <a:spLocks noGrp="1"/>
          </p:cNvSpPr>
          <p:nvPr>
            <p:ph type="body" sz="quarter" idx="3"/>
          </p:nvPr>
        </p:nvSpPr>
        <p:spPr>
          <a:xfrm>
            <a:off x="590085" y="3291777"/>
            <a:ext cx="3399326" cy="3058954"/>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275616" y="6583575"/>
            <a:ext cx="3235500" cy="214100"/>
          </a:xfrm>
          <a:prstGeom prst="rect">
            <a:avLst/>
          </a:prstGeom>
        </p:spPr>
        <p:txBody>
          <a:bodyPr vert="horz" lIns="0" tIns="0" rIns="0" bIns="0" rtlCol="0" anchor="ctr"/>
          <a:lstStyle>
            <a:lvl1pPr algn="l">
              <a:defRPr sz="600"/>
            </a:lvl1pPr>
          </a:lstStyle>
          <a:p>
            <a:r>
              <a:rPr lang="de-DE" dirty="0" smtClean="0"/>
              <a:t>Titel der Präsentation in 9 pt CorpoS Regular | Abteilung | </a:t>
            </a:r>
            <a:r>
              <a:rPr lang="de-DE" dirty="0" smtClean="0">
                <a:latin typeface="CorpoS" pitchFamily="2" charset="0"/>
              </a:rPr>
              <a:t>Datum</a:t>
            </a:r>
            <a:endParaRPr lang="de-DE" dirty="0">
              <a:latin typeface="CorpoS" pitchFamily="2" charset="0"/>
            </a:endParaRPr>
          </a:p>
        </p:txBody>
      </p:sp>
      <p:sp>
        <p:nvSpPr>
          <p:cNvPr id="7" name="Foliennummernplatzhalter 6"/>
          <p:cNvSpPr>
            <a:spLocks noGrp="1"/>
          </p:cNvSpPr>
          <p:nvPr>
            <p:ph type="sldNum" sz="quarter" idx="5"/>
          </p:nvPr>
        </p:nvSpPr>
        <p:spPr>
          <a:xfrm>
            <a:off x="0" y="6583575"/>
            <a:ext cx="251650" cy="214100"/>
          </a:xfrm>
          <a:prstGeom prst="rect">
            <a:avLst/>
          </a:prstGeom>
        </p:spPr>
        <p:txBody>
          <a:bodyPr vert="horz" lIns="0" tIns="0" rIns="0" bIns="0" rtlCol="0" anchor="ctr"/>
          <a:lstStyle>
            <a:lvl1pPr algn="ctr">
              <a:defRPr sz="6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275800" y="6584356"/>
            <a:ext cx="40262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000" y="6651630"/>
            <a:ext cx="630533" cy="74085"/>
          </a:xfrm>
          <a:prstGeom prst="rect">
            <a:avLst/>
          </a:prstGeom>
        </p:spPr>
      </p:pic>
    </p:spTree>
    <p:extLst>
      <p:ext uri="{BB962C8B-B14F-4D97-AF65-F5344CB8AC3E}">
        <p14:creationId xmlns:p14="http://schemas.microsoft.com/office/powerpoint/2010/main"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CorpoS" pitchFamily="2" charset="0"/>
                <a:cs typeface="Arial" charset="0"/>
              </a:defRPr>
            </a:lvl1pPr>
            <a:lvl2pPr marL="504389" indent="-193996" eaLnBrk="0" hangingPunct="0">
              <a:defRPr sz="900">
                <a:solidFill>
                  <a:schemeClr val="tx1"/>
                </a:solidFill>
                <a:latin typeface="CorpoS" pitchFamily="2" charset="0"/>
                <a:cs typeface="Arial" charset="0"/>
              </a:defRPr>
            </a:lvl2pPr>
            <a:lvl3pPr marL="775982" indent="-155196" eaLnBrk="0" hangingPunct="0">
              <a:defRPr sz="900">
                <a:solidFill>
                  <a:schemeClr val="tx1"/>
                </a:solidFill>
                <a:latin typeface="CorpoS" pitchFamily="2" charset="0"/>
                <a:cs typeface="Arial" charset="0"/>
              </a:defRPr>
            </a:lvl3pPr>
            <a:lvl4pPr marL="1086375" indent="-155196" eaLnBrk="0" hangingPunct="0">
              <a:defRPr sz="900">
                <a:solidFill>
                  <a:schemeClr val="tx1"/>
                </a:solidFill>
                <a:latin typeface="CorpoS" pitchFamily="2" charset="0"/>
                <a:cs typeface="Arial" charset="0"/>
              </a:defRPr>
            </a:lvl4pPr>
            <a:lvl5pPr marL="1396769" indent="-155196" eaLnBrk="0" hangingPunct="0">
              <a:defRPr sz="900">
                <a:solidFill>
                  <a:schemeClr val="tx1"/>
                </a:solidFill>
                <a:latin typeface="CorpoS" pitchFamily="2" charset="0"/>
                <a:cs typeface="Arial" charset="0"/>
              </a:defRPr>
            </a:lvl5pPr>
            <a:lvl6pPr marL="1707161" indent="-155196" eaLnBrk="0" fontAlgn="base" hangingPunct="0">
              <a:spcBef>
                <a:spcPct val="50000"/>
              </a:spcBef>
              <a:spcAft>
                <a:spcPct val="0"/>
              </a:spcAft>
              <a:defRPr sz="900">
                <a:solidFill>
                  <a:schemeClr val="tx1"/>
                </a:solidFill>
                <a:latin typeface="CorpoS" pitchFamily="2" charset="0"/>
                <a:cs typeface="Arial" charset="0"/>
              </a:defRPr>
            </a:lvl6pPr>
            <a:lvl7pPr marL="2017555" indent="-155196" eaLnBrk="0" fontAlgn="base" hangingPunct="0">
              <a:spcBef>
                <a:spcPct val="50000"/>
              </a:spcBef>
              <a:spcAft>
                <a:spcPct val="0"/>
              </a:spcAft>
              <a:defRPr sz="900">
                <a:solidFill>
                  <a:schemeClr val="tx1"/>
                </a:solidFill>
                <a:latin typeface="CorpoS" pitchFamily="2" charset="0"/>
                <a:cs typeface="Arial" charset="0"/>
              </a:defRPr>
            </a:lvl7pPr>
            <a:lvl8pPr marL="2327948" indent="-155196" eaLnBrk="0" fontAlgn="base" hangingPunct="0">
              <a:spcBef>
                <a:spcPct val="50000"/>
              </a:spcBef>
              <a:spcAft>
                <a:spcPct val="0"/>
              </a:spcAft>
              <a:defRPr sz="900">
                <a:solidFill>
                  <a:schemeClr val="tx1"/>
                </a:solidFill>
                <a:latin typeface="CorpoS" pitchFamily="2" charset="0"/>
                <a:cs typeface="Arial" charset="0"/>
              </a:defRPr>
            </a:lvl8pPr>
            <a:lvl9pPr marL="2638341" indent="-155196" eaLnBrk="0" fontAlgn="base" hangingPunct="0">
              <a:spcBef>
                <a:spcPct val="50000"/>
              </a:spcBef>
              <a:spcAft>
                <a:spcPct val="0"/>
              </a:spcAft>
              <a:defRPr sz="9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1166813" y="679450"/>
            <a:ext cx="1763712" cy="2551113"/>
          </a:xfrm>
          <a:ln/>
        </p:spPr>
      </p:sp>
      <p:sp>
        <p:nvSpPr>
          <p:cNvPr id="51205" name="Rectangle 3"/>
          <p:cNvSpPr>
            <a:spLocks noGrp="1" noChangeArrowheads="1"/>
          </p:cNvSpPr>
          <p:nvPr>
            <p:ph type="body" idx="1"/>
          </p:nvPr>
        </p:nvSpPr>
        <p:spPr>
          <a:xfrm>
            <a:off x="401977" y="3398840"/>
            <a:ext cx="3707324"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2679322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CorpoS" pitchFamily="2" charset="0"/>
                <a:cs typeface="Arial" charset="0"/>
              </a:defRPr>
            </a:lvl1pPr>
            <a:lvl2pPr marL="504389" indent="-193996" eaLnBrk="0" hangingPunct="0">
              <a:defRPr sz="900">
                <a:solidFill>
                  <a:schemeClr val="tx1"/>
                </a:solidFill>
                <a:latin typeface="CorpoS" pitchFamily="2" charset="0"/>
                <a:cs typeface="Arial" charset="0"/>
              </a:defRPr>
            </a:lvl2pPr>
            <a:lvl3pPr marL="775982" indent="-155196" eaLnBrk="0" hangingPunct="0">
              <a:defRPr sz="900">
                <a:solidFill>
                  <a:schemeClr val="tx1"/>
                </a:solidFill>
                <a:latin typeface="CorpoS" pitchFamily="2" charset="0"/>
                <a:cs typeface="Arial" charset="0"/>
              </a:defRPr>
            </a:lvl3pPr>
            <a:lvl4pPr marL="1086375" indent="-155196" eaLnBrk="0" hangingPunct="0">
              <a:defRPr sz="900">
                <a:solidFill>
                  <a:schemeClr val="tx1"/>
                </a:solidFill>
                <a:latin typeface="CorpoS" pitchFamily="2" charset="0"/>
                <a:cs typeface="Arial" charset="0"/>
              </a:defRPr>
            </a:lvl4pPr>
            <a:lvl5pPr marL="1396769" indent="-155196" eaLnBrk="0" hangingPunct="0">
              <a:defRPr sz="900">
                <a:solidFill>
                  <a:schemeClr val="tx1"/>
                </a:solidFill>
                <a:latin typeface="CorpoS" pitchFamily="2" charset="0"/>
                <a:cs typeface="Arial" charset="0"/>
              </a:defRPr>
            </a:lvl5pPr>
            <a:lvl6pPr marL="1707161" indent="-155196" eaLnBrk="0" fontAlgn="base" hangingPunct="0">
              <a:spcBef>
                <a:spcPct val="50000"/>
              </a:spcBef>
              <a:spcAft>
                <a:spcPct val="0"/>
              </a:spcAft>
              <a:defRPr sz="900">
                <a:solidFill>
                  <a:schemeClr val="tx1"/>
                </a:solidFill>
                <a:latin typeface="CorpoS" pitchFamily="2" charset="0"/>
                <a:cs typeface="Arial" charset="0"/>
              </a:defRPr>
            </a:lvl6pPr>
            <a:lvl7pPr marL="2017555" indent="-155196" eaLnBrk="0" fontAlgn="base" hangingPunct="0">
              <a:spcBef>
                <a:spcPct val="50000"/>
              </a:spcBef>
              <a:spcAft>
                <a:spcPct val="0"/>
              </a:spcAft>
              <a:defRPr sz="900">
                <a:solidFill>
                  <a:schemeClr val="tx1"/>
                </a:solidFill>
                <a:latin typeface="CorpoS" pitchFamily="2" charset="0"/>
                <a:cs typeface="Arial" charset="0"/>
              </a:defRPr>
            </a:lvl7pPr>
            <a:lvl8pPr marL="2327948" indent="-155196" eaLnBrk="0" fontAlgn="base" hangingPunct="0">
              <a:spcBef>
                <a:spcPct val="50000"/>
              </a:spcBef>
              <a:spcAft>
                <a:spcPct val="0"/>
              </a:spcAft>
              <a:defRPr sz="900">
                <a:solidFill>
                  <a:schemeClr val="tx1"/>
                </a:solidFill>
                <a:latin typeface="CorpoS" pitchFamily="2" charset="0"/>
                <a:cs typeface="Arial" charset="0"/>
              </a:defRPr>
            </a:lvl8pPr>
            <a:lvl9pPr marL="2638341" indent="-155196" eaLnBrk="0" fontAlgn="base" hangingPunct="0">
              <a:spcBef>
                <a:spcPct val="50000"/>
              </a:spcBef>
              <a:spcAft>
                <a:spcPct val="0"/>
              </a:spcAft>
              <a:defRPr sz="9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11</a:t>
            </a:fld>
            <a:endParaRPr lang="de-DE" dirty="0"/>
          </a:p>
        </p:txBody>
      </p:sp>
      <p:sp>
        <p:nvSpPr>
          <p:cNvPr id="51204" name="Rectangle 2"/>
          <p:cNvSpPr>
            <a:spLocks noGrp="1" noRot="1" noChangeAspect="1" noChangeArrowheads="1" noTextEdit="1"/>
          </p:cNvSpPr>
          <p:nvPr>
            <p:ph type="sldImg"/>
          </p:nvPr>
        </p:nvSpPr>
        <p:spPr>
          <a:xfrm>
            <a:off x="1166813" y="679450"/>
            <a:ext cx="1763712" cy="2551113"/>
          </a:xfrm>
          <a:ln/>
        </p:spPr>
      </p:sp>
      <p:sp>
        <p:nvSpPr>
          <p:cNvPr id="51205" name="Rectangle 3"/>
          <p:cNvSpPr>
            <a:spLocks noGrp="1" noChangeArrowheads="1"/>
          </p:cNvSpPr>
          <p:nvPr>
            <p:ph type="body" idx="1"/>
          </p:nvPr>
        </p:nvSpPr>
        <p:spPr>
          <a:xfrm>
            <a:off x="401977" y="3398840"/>
            <a:ext cx="3707324"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3507034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CorpoS" pitchFamily="2" charset="0"/>
                <a:cs typeface="Arial" charset="0"/>
              </a:defRPr>
            </a:lvl1pPr>
            <a:lvl2pPr marL="504389" indent="-193996" eaLnBrk="0" hangingPunct="0">
              <a:defRPr sz="900">
                <a:solidFill>
                  <a:schemeClr val="tx1"/>
                </a:solidFill>
                <a:latin typeface="CorpoS" pitchFamily="2" charset="0"/>
                <a:cs typeface="Arial" charset="0"/>
              </a:defRPr>
            </a:lvl2pPr>
            <a:lvl3pPr marL="775982" indent="-155196" eaLnBrk="0" hangingPunct="0">
              <a:defRPr sz="900">
                <a:solidFill>
                  <a:schemeClr val="tx1"/>
                </a:solidFill>
                <a:latin typeface="CorpoS" pitchFamily="2" charset="0"/>
                <a:cs typeface="Arial" charset="0"/>
              </a:defRPr>
            </a:lvl3pPr>
            <a:lvl4pPr marL="1086375" indent="-155196" eaLnBrk="0" hangingPunct="0">
              <a:defRPr sz="900">
                <a:solidFill>
                  <a:schemeClr val="tx1"/>
                </a:solidFill>
                <a:latin typeface="CorpoS" pitchFamily="2" charset="0"/>
                <a:cs typeface="Arial" charset="0"/>
              </a:defRPr>
            </a:lvl4pPr>
            <a:lvl5pPr marL="1396769" indent="-155196" eaLnBrk="0" hangingPunct="0">
              <a:defRPr sz="900">
                <a:solidFill>
                  <a:schemeClr val="tx1"/>
                </a:solidFill>
                <a:latin typeface="CorpoS" pitchFamily="2" charset="0"/>
                <a:cs typeface="Arial" charset="0"/>
              </a:defRPr>
            </a:lvl5pPr>
            <a:lvl6pPr marL="1707161" indent="-155196" eaLnBrk="0" fontAlgn="base" hangingPunct="0">
              <a:spcBef>
                <a:spcPct val="50000"/>
              </a:spcBef>
              <a:spcAft>
                <a:spcPct val="0"/>
              </a:spcAft>
              <a:defRPr sz="900">
                <a:solidFill>
                  <a:schemeClr val="tx1"/>
                </a:solidFill>
                <a:latin typeface="CorpoS" pitchFamily="2" charset="0"/>
                <a:cs typeface="Arial" charset="0"/>
              </a:defRPr>
            </a:lvl6pPr>
            <a:lvl7pPr marL="2017555" indent="-155196" eaLnBrk="0" fontAlgn="base" hangingPunct="0">
              <a:spcBef>
                <a:spcPct val="50000"/>
              </a:spcBef>
              <a:spcAft>
                <a:spcPct val="0"/>
              </a:spcAft>
              <a:defRPr sz="900">
                <a:solidFill>
                  <a:schemeClr val="tx1"/>
                </a:solidFill>
                <a:latin typeface="CorpoS" pitchFamily="2" charset="0"/>
                <a:cs typeface="Arial" charset="0"/>
              </a:defRPr>
            </a:lvl7pPr>
            <a:lvl8pPr marL="2327948" indent="-155196" eaLnBrk="0" fontAlgn="base" hangingPunct="0">
              <a:spcBef>
                <a:spcPct val="50000"/>
              </a:spcBef>
              <a:spcAft>
                <a:spcPct val="0"/>
              </a:spcAft>
              <a:defRPr sz="900">
                <a:solidFill>
                  <a:schemeClr val="tx1"/>
                </a:solidFill>
                <a:latin typeface="CorpoS" pitchFamily="2" charset="0"/>
                <a:cs typeface="Arial" charset="0"/>
              </a:defRPr>
            </a:lvl8pPr>
            <a:lvl9pPr marL="2638341" indent="-155196" eaLnBrk="0" fontAlgn="base" hangingPunct="0">
              <a:spcBef>
                <a:spcPct val="50000"/>
              </a:spcBef>
              <a:spcAft>
                <a:spcPct val="0"/>
              </a:spcAft>
              <a:defRPr sz="9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12</a:t>
            </a:fld>
            <a:endParaRPr lang="de-DE" dirty="0"/>
          </a:p>
        </p:txBody>
      </p:sp>
      <p:sp>
        <p:nvSpPr>
          <p:cNvPr id="51204" name="Rectangle 2"/>
          <p:cNvSpPr>
            <a:spLocks noGrp="1" noRot="1" noChangeAspect="1" noChangeArrowheads="1" noTextEdit="1"/>
          </p:cNvSpPr>
          <p:nvPr>
            <p:ph type="sldImg"/>
          </p:nvPr>
        </p:nvSpPr>
        <p:spPr>
          <a:xfrm>
            <a:off x="1166813" y="679450"/>
            <a:ext cx="1763712" cy="2551113"/>
          </a:xfrm>
          <a:ln/>
        </p:spPr>
      </p:sp>
      <p:sp>
        <p:nvSpPr>
          <p:cNvPr id="51205" name="Rectangle 3"/>
          <p:cNvSpPr>
            <a:spLocks noGrp="1" noChangeArrowheads="1"/>
          </p:cNvSpPr>
          <p:nvPr>
            <p:ph type="body" idx="1"/>
          </p:nvPr>
        </p:nvSpPr>
        <p:spPr>
          <a:xfrm>
            <a:off x="401977" y="3398840"/>
            <a:ext cx="3707324"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313422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CorpoS" pitchFamily="2" charset="0"/>
                <a:cs typeface="Arial" charset="0"/>
              </a:defRPr>
            </a:lvl1pPr>
            <a:lvl2pPr marL="504389" indent="-193996" eaLnBrk="0" hangingPunct="0">
              <a:defRPr sz="900">
                <a:solidFill>
                  <a:schemeClr val="tx1"/>
                </a:solidFill>
                <a:latin typeface="CorpoS" pitchFamily="2" charset="0"/>
                <a:cs typeface="Arial" charset="0"/>
              </a:defRPr>
            </a:lvl2pPr>
            <a:lvl3pPr marL="775982" indent="-155196" eaLnBrk="0" hangingPunct="0">
              <a:defRPr sz="900">
                <a:solidFill>
                  <a:schemeClr val="tx1"/>
                </a:solidFill>
                <a:latin typeface="CorpoS" pitchFamily="2" charset="0"/>
                <a:cs typeface="Arial" charset="0"/>
              </a:defRPr>
            </a:lvl3pPr>
            <a:lvl4pPr marL="1086375" indent="-155196" eaLnBrk="0" hangingPunct="0">
              <a:defRPr sz="900">
                <a:solidFill>
                  <a:schemeClr val="tx1"/>
                </a:solidFill>
                <a:latin typeface="CorpoS" pitchFamily="2" charset="0"/>
                <a:cs typeface="Arial" charset="0"/>
              </a:defRPr>
            </a:lvl4pPr>
            <a:lvl5pPr marL="1396769" indent="-155196" eaLnBrk="0" hangingPunct="0">
              <a:defRPr sz="900">
                <a:solidFill>
                  <a:schemeClr val="tx1"/>
                </a:solidFill>
                <a:latin typeface="CorpoS" pitchFamily="2" charset="0"/>
                <a:cs typeface="Arial" charset="0"/>
              </a:defRPr>
            </a:lvl5pPr>
            <a:lvl6pPr marL="1707161" indent="-155196" eaLnBrk="0" fontAlgn="base" hangingPunct="0">
              <a:spcBef>
                <a:spcPct val="50000"/>
              </a:spcBef>
              <a:spcAft>
                <a:spcPct val="0"/>
              </a:spcAft>
              <a:defRPr sz="900">
                <a:solidFill>
                  <a:schemeClr val="tx1"/>
                </a:solidFill>
                <a:latin typeface="CorpoS" pitchFamily="2" charset="0"/>
                <a:cs typeface="Arial" charset="0"/>
              </a:defRPr>
            </a:lvl6pPr>
            <a:lvl7pPr marL="2017555" indent="-155196" eaLnBrk="0" fontAlgn="base" hangingPunct="0">
              <a:spcBef>
                <a:spcPct val="50000"/>
              </a:spcBef>
              <a:spcAft>
                <a:spcPct val="0"/>
              </a:spcAft>
              <a:defRPr sz="900">
                <a:solidFill>
                  <a:schemeClr val="tx1"/>
                </a:solidFill>
                <a:latin typeface="CorpoS" pitchFamily="2" charset="0"/>
                <a:cs typeface="Arial" charset="0"/>
              </a:defRPr>
            </a:lvl7pPr>
            <a:lvl8pPr marL="2327948" indent="-155196" eaLnBrk="0" fontAlgn="base" hangingPunct="0">
              <a:spcBef>
                <a:spcPct val="50000"/>
              </a:spcBef>
              <a:spcAft>
                <a:spcPct val="0"/>
              </a:spcAft>
              <a:defRPr sz="900">
                <a:solidFill>
                  <a:schemeClr val="tx1"/>
                </a:solidFill>
                <a:latin typeface="CorpoS" pitchFamily="2" charset="0"/>
                <a:cs typeface="Arial" charset="0"/>
              </a:defRPr>
            </a:lvl8pPr>
            <a:lvl9pPr marL="2638341" indent="-155196" eaLnBrk="0" fontAlgn="base" hangingPunct="0">
              <a:spcBef>
                <a:spcPct val="50000"/>
              </a:spcBef>
              <a:spcAft>
                <a:spcPct val="0"/>
              </a:spcAft>
              <a:defRPr sz="9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3</a:t>
            </a:fld>
            <a:endParaRPr lang="de-DE" dirty="0"/>
          </a:p>
        </p:txBody>
      </p:sp>
      <p:sp>
        <p:nvSpPr>
          <p:cNvPr id="51204" name="Rectangle 2"/>
          <p:cNvSpPr>
            <a:spLocks noGrp="1" noRot="1" noChangeAspect="1" noChangeArrowheads="1" noTextEdit="1"/>
          </p:cNvSpPr>
          <p:nvPr>
            <p:ph type="sldImg"/>
          </p:nvPr>
        </p:nvSpPr>
        <p:spPr>
          <a:xfrm>
            <a:off x="1166813" y="679450"/>
            <a:ext cx="1763712" cy="2551113"/>
          </a:xfrm>
          <a:ln/>
        </p:spPr>
      </p:sp>
      <p:sp>
        <p:nvSpPr>
          <p:cNvPr id="51205" name="Rectangle 3"/>
          <p:cNvSpPr>
            <a:spLocks noGrp="1" noChangeArrowheads="1"/>
          </p:cNvSpPr>
          <p:nvPr>
            <p:ph type="body" idx="1"/>
          </p:nvPr>
        </p:nvSpPr>
        <p:spPr>
          <a:xfrm>
            <a:off x="401977" y="3398840"/>
            <a:ext cx="3707324"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164294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CorpoS" pitchFamily="2" charset="0"/>
                <a:cs typeface="Arial" charset="0"/>
              </a:defRPr>
            </a:lvl1pPr>
            <a:lvl2pPr marL="504389" indent="-193996" eaLnBrk="0" hangingPunct="0">
              <a:defRPr sz="900">
                <a:solidFill>
                  <a:schemeClr val="tx1"/>
                </a:solidFill>
                <a:latin typeface="CorpoS" pitchFamily="2" charset="0"/>
                <a:cs typeface="Arial" charset="0"/>
              </a:defRPr>
            </a:lvl2pPr>
            <a:lvl3pPr marL="775982" indent="-155196" eaLnBrk="0" hangingPunct="0">
              <a:defRPr sz="900">
                <a:solidFill>
                  <a:schemeClr val="tx1"/>
                </a:solidFill>
                <a:latin typeface="CorpoS" pitchFamily="2" charset="0"/>
                <a:cs typeface="Arial" charset="0"/>
              </a:defRPr>
            </a:lvl3pPr>
            <a:lvl4pPr marL="1086375" indent="-155196" eaLnBrk="0" hangingPunct="0">
              <a:defRPr sz="900">
                <a:solidFill>
                  <a:schemeClr val="tx1"/>
                </a:solidFill>
                <a:latin typeface="CorpoS" pitchFamily="2" charset="0"/>
                <a:cs typeface="Arial" charset="0"/>
              </a:defRPr>
            </a:lvl4pPr>
            <a:lvl5pPr marL="1396769" indent="-155196" eaLnBrk="0" hangingPunct="0">
              <a:defRPr sz="900">
                <a:solidFill>
                  <a:schemeClr val="tx1"/>
                </a:solidFill>
                <a:latin typeface="CorpoS" pitchFamily="2" charset="0"/>
                <a:cs typeface="Arial" charset="0"/>
              </a:defRPr>
            </a:lvl5pPr>
            <a:lvl6pPr marL="1707161" indent="-155196" eaLnBrk="0" fontAlgn="base" hangingPunct="0">
              <a:spcBef>
                <a:spcPct val="50000"/>
              </a:spcBef>
              <a:spcAft>
                <a:spcPct val="0"/>
              </a:spcAft>
              <a:defRPr sz="900">
                <a:solidFill>
                  <a:schemeClr val="tx1"/>
                </a:solidFill>
                <a:latin typeface="CorpoS" pitchFamily="2" charset="0"/>
                <a:cs typeface="Arial" charset="0"/>
              </a:defRPr>
            </a:lvl6pPr>
            <a:lvl7pPr marL="2017555" indent="-155196" eaLnBrk="0" fontAlgn="base" hangingPunct="0">
              <a:spcBef>
                <a:spcPct val="50000"/>
              </a:spcBef>
              <a:spcAft>
                <a:spcPct val="0"/>
              </a:spcAft>
              <a:defRPr sz="900">
                <a:solidFill>
                  <a:schemeClr val="tx1"/>
                </a:solidFill>
                <a:latin typeface="CorpoS" pitchFamily="2" charset="0"/>
                <a:cs typeface="Arial" charset="0"/>
              </a:defRPr>
            </a:lvl7pPr>
            <a:lvl8pPr marL="2327948" indent="-155196" eaLnBrk="0" fontAlgn="base" hangingPunct="0">
              <a:spcBef>
                <a:spcPct val="50000"/>
              </a:spcBef>
              <a:spcAft>
                <a:spcPct val="0"/>
              </a:spcAft>
              <a:defRPr sz="900">
                <a:solidFill>
                  <a:schemeClr val="tx1"/>
                </a:solidFill>
                <a:latin typeface="CorpoS" pitchFamily="2" charset="0"/>
                <a:cs typeface="Arial" charset="0"/>
              </a:defRPr>
            </a:lvl8pPr>
            <a:lvl9pPr marL="2638341" indent="-155196" eaLnBrk="0" fontAlgn="base" hangingPunct="0">
              <a:spcBef>
                <a:spcPct val="50000"/>
              </a:spcBef>
              <a:spcAft>
                <a:spcPct val="0"/>
              </a:spcAft>
              <a:defRPr sz="9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1166813" y="679450"/>
            <a:ext cx="1763712" cy="2551113"/>
          </a:xfrm>
          <a:ln/>
        </p:spPr>
      </p:sp>
      <p:sp>
        <p:nvSpPr>
          <p:cNvPr id="51205" name="Rectangle 3"/>
          <p:cNvSpPr>
            <a:spLocks noGrp="1" noChangeArrowheads="1"/>
          </p:cNvSpPr>
          <p:nvPr>
            <p:ph type="body" idx="1"/>
          </p:nvPr>
        </p:nvSpPr>
        <p:spPr>
          <a:xfrm>
            <a:off x="401977" y="3398840"/>
            <a:ext cx="3707324"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54422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CorpoS" pitchFamily="2" charset="0"/>
                <a:cs typeface="Arial" charset="0"/>
              </a:defRPr>
            </a:lvl1pPr>
            <a:lvl2pPr marL="504389" indent="-193996" eaLnBrk="0" hangingPunct="0">
              <a:defRPr sz="900">
                <a:solidFill>
                  <a:schemeClr val="tx1"/>
                </a:solidFill>
                <a:latin typeface="CorpoS" pitchFamily="2" charset="0"/>
                <a:cs typeface="Arial" charset="0"/>
              </a:defRPr>
            </a:lvl2pPr>
            <a:lvl3pPr marL="775982" indent="-155196" eaLnBrk="0" hangingPunct="0">
              <a:defRPr sz="900">
                <a:solidFill>
                  <a:schemeClr val="tx1"/>
                </a:solidFill>
                <a:latin typeface="CorpoS" pitchFamily="2" charset="0"/>
                <a:cs typeface="Arial" charset="0"/>
              </a:defRPr>
            </a:lvl3pPr>
            <a:lvl4pPr marL="1086375" indent="-155196" eaLnBrk="0" hangingPunct="0">
              <a:defRPr sz="900">
                <a:solidFill>
                  <a:schemeClr val="tx1"/>
                </a:solidFill>
                <a:latin typeface="CorpoS" pitchFamily="2" charset="0"/>
                <a:cs typeface="Arial" charset="0"/>
              </a:defRPr>
            </a:lvl4pPr>
            <a:lvl5pPr marL="1396769" indent="-155196" eaLnBrk="0" hangingPunct="0">
              <a:defRPr sz="900">
                <a:solidFill>
                  <a:schemeClr val="tx1"/>
                </a:solidFill>
                <a:latin typeface="CorpoS" pitchFamily="2" charset="0"/>
                <a:cs typeface="Arial" charset="0"/>
              </a:defRPr>
            </a:lvl5pPr>
            <a:lvl6pPr marL="1707161" indent="-155196" eaLnBrk="0" fontAlgn="base" hangingPunct="0">
              <a:spcBef>
                <a:spcPct val="50000"/>
              </a:spcBef>
              <a:spcAft>
                <a:spcPct val="0"/>
              </a:spcAft>
              <a:defRPr sz="900">
                <a:solidFill>
                  <a:schemeClr val="tx1"/>
                </a:solidFill>
                <a:latin typeface="CorpoS" pitchFamily="2" charset="0"/>
                <a:cs typeface="Arial" charset="0"/>
              </a:defRPr>
            </a:lvl6pPr>
            <a:lvl7pPr marL="2017555" indent="-155196" eaLnBrk="0" fontAlgn="base" hangingPunct="0">
              <a:spcBef>
                <a:spcPct val="50000"/>
              </a:spcBef>
              <a:spcAft>
                <a:spcPct val="0"/>
              </a:spcAft>
              <a:defRPr sz="900">
                <a:solidFill>
                  <a:schemeClr val="tx1"/>
                </a:solidFill>
                <a:latin typeface="CorpoS" pitchFamily="2" charset="0"/>
                <a:cs typeface="Arial" charset="0"/>
              </a:defRPr>
            </a:lvl7pPr>
            <a:lvl8pPr marL="2327948" indent="-155196" eaLnBrk="0" fontAlgn="base" hangingPunct="0">
              <a:spcBef>
                <a:spcPct val="50000"/>
              </a:spcBef>
              <a:spcAft>
                <a:spcPct val="0"/>
              </a:spcAft>
              <a:defRPr sz="900">
                <a:solidFill>
                  <a:schemeClr val="tx1"/>
                </a:solidFill>
                <a:latin typeface="CorpoS" pitchFamily="2" charset="0"/>
                <a:cs typeface="Arial" charset="0"/>
              </a:defRPr>
            </a:lvl8pPr>
            <a:lvl9pPr marL="2638341" indent="-155196" eaLnBrk="0" fontAlgn="base" hangingPunct="0">
              <a:spcBef>
                <a:spcPct val="50000"/>
              </a:spcBef>
              <a:spcAft>
                <a:spcPct val="0"/>
              </a:spcAft>
              <a:defRPr sz="9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1166813" y="679450"/>
            <a:ext cx="1763712" cy="2551113"/>
          </a:xfrm>
          <a:ln/>
        </p:spPr>
      </p:sp>
      <p:sp>
        <p:nvSpPr>
          <p:cNvPr id="51205" name="Rectangle 3"/>
          <p:cNvSpPr>
            <a:spLocks noGrp="1" noChangeArrowheads="1"/>
          </p:cNvSpPr>
          <p:nvPr>
            <p:ph type="body" idx="1"/>
          </p:nvPr>
        </p:nvSpPr>
        <p:spPr>
          <a:xfrm>
            <a:off x="401977" y="3398840"/>
            <a:ext cx="3707324"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294340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CorpoS" pitchFamily="2" charset="0"/>
                <a:cs typeface="Arial" charset="0"/>
              </a:defRPr>
            </a:lvl1pPr>
            <a:lvl2pPr marL="504389" indent="-193996" eaLnBrk="0" hangingPunct="0">
              <a:defRPr sz="900">
                <a:solidFill>
                  <a:schemeClr val="tx1"/>
                </a:solidFill>
                <a:latin typeface="CorpoS" pitchFamily="2" charset="0"/>
                <a:cs typeface="Arial" charset="0"/>
              </a:defRPr>
            </a:lvl2pPr>
            <a:lvl3pPr marL="775982" indent="-155196" eaLnBrk="0" hangingPunct="0">
              <a:defRPr sz="900">
                <a:solidFill>
                  <a:schemeClr val="tx1"/>
                </a:solidFill>
                <a:latin typeface="CorpoS" pitchFamily="2" charset="0"/>
                <a:cs typeface="Arial" charset="0"/>
              </a:defRPr>
            </a:lvl3pPr>
            <a:lvl4pPr marL="1086375" indent="-155196" eaLnBrk="0" hangingPunct="0">
              <a:defRPr sz="900">
                <a:solidFill>
                  <a:schemeClr val="tx1"/>
                </a:solidFill>
                <a:latin typeface="CorpoS" pitchFamily="2" charset="0"/>
                <a:cs typeface="Arial" charset="0"/>
              </a:defRPr>
            </a:lvl4pPr>
            <a:lvl5pPr marL="1396769" indent="-155196" eaLnBrk="0" hangingPunct="0">
              <a:defRPr sz="900">
                <a:solidFill>
                  <a:schemeClr val="tx1"/>
                </a:solidFill>
                <a:latin typeface="CorpoS" pitchFamily="2" charset="0"/>
                <a:cs typeface="Arial" charset="0"/>
              </a:defRPr>
            </a:lvl5pPr>
            <a:lvl6pPr marL="1707161" indent="-155196" eaLnBrk="0" fontAlgn="base" hangingPunct="0">
              <a:spcBef>
                <a:spcPct val="50000"/>
              </a:spcBef>
              <a:spcAft>
                <a:spcPct val="0"/>
              </a:spcAft>
              <a:defRPr sz="900">
                <a:solidFill>
                  <a:schemeClr val="tx1"/>
                </a:solidFill>
                <a:latin typeface="CorpoS" pitchFamily="2" charset="0"/>
                <a:cs typeface="Arial" charset="0"/>
              </a:defRPr>
            </a:lvl6pPr>
            <a:lvl7pPr marL="2017555" indent="-155196" eaLnBrk="0" fontAlgn="base" hangingPunct="0">
              <a:spcBef>
                <a:spcPct val="50000"/>
              </a:spcBef>
              <a:spcAft>
                <a:spcPct val="0"/>
              </a:spcAft>
              <a:defRPr sz="900">
                <a:solidFill>
                  <a:schemeClr val="tx1"/>
                </a:solidFill>
                <a:latin typeface="CorpoS" pitchFamily="2" charset="0"/>
                <a:cs typeface="Arial" charset="0"/>
              </a:defRPr>
            </a:lvl7pPr>
            <a:lvl8pPr marL="2327948" indent="-155196" eaLnBrk="0" fontAlgn="base" hangingPunct="0">
              <a:spcBef>
                <a:spcPct val="50000"/>
              </a:spcBef>
              <a:spcAft>
                <a:spcPct val="0"/>
              </a:spcAft>
              <a:defRPr sz="900">
                <a:solidFill>
                  <a:schemeClr val="tx1"/>
                </a:solidFill>
                <a:latin typeface="CorpoS" pitchFamily="2" charset="0"/>
                <a:cs typeface="Arial" charset="0"/>
              </a:defRPr>
            </a:lvl8pPr>
            <a:lvl9pPr marL="2638341" indent="-155196" eaLnBrk="0" fontAlgn="base" hangingPunct="0">
              <a:spcBef>
                <a:spcPct val="50000"/>
              </a:spcBef>
              <a:spcAft>
                <a:spcPct val="0"/>
              </a:spcAft>
              <a:defRPr sz="9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1166813" y="679450"/>
            <a:ext cx="1763712" cy="2551113"/>
          </a:xfrm>
          <a:ln/>
        </p:spPr>
      </p:sp>
      <p:sp>
        <p:nvSpPr>
          <p:cNvPr id="51205" name="Rectangle 3"/>
          <p:cNvSpPr>
            <a:spLocks noGrp="1" noChangeArrowheads="1"/>
          </p:cNvSpPr>
          <p:nvPr>
            <p:ph type="body" idx="1"/>
          </p:nvPr>
        </p:nvSpPr>
        <p:spPr>
          <a:xfrm>
            <a:off x="401977" y="3398840"/>
            <a:ext cx="3707324"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146123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CorpoS" pitchFamily="2" charset="0"/>
                <a:cs typeface="Arial" charset="0"/>
              </a:defRPr>
            </a:lvl1pPr>
            <a:lvl2pPr marL="504389" indent="-193996" eaLnBrk="0" hangingPunct="0">
              <a:defRPr sz="900">
                <a:solidFill>
                  <a:schemeClr val="tx1"/>
                </a:solidFill>
                <a:latin typeface="CorpoS" pitchFamily="2" charset="0"/>
                <a:cs typeface="Arial" charset="0"/>
              </a:defRPr>
            </a:lvl2pPr>
            <a:lvl3pPr marL="775982" indent="-155196" eaLnBrk="0" hangingPunct="0">
              <a:defRPr sz="900">
                <a:solidFill>
                  <a:schemeClr val="tx1"/>
                </a:solidFill>
                <a:latin typeface="CorpoS" pitchFamily="2" charset="0"/>
                <a:cs typeface="Arial" charset="0"/>
              </a:defRPr>
            </a:lvl3pPr>
            <a:lvl4pPr marL="1086375" indent="-155196" eaLnBrk="0" hangingPunct="0">
              <a:defRPr sz="900">
                <a:solidFill>
                  <a:schemeClr val="tx1"/>
                </a:solidFill>
                <a:latin typeface="CorpoS" pitchFamily="2" charset="0"/>
                <a:cs typeface="Arial" charset="0"/>
              </a:defRPr>
            </a:lvl4pPr>
            <a:lvl5pPr marL="1396769" indent="-155196" eaLnBrk="0" hangingPunct="0">
              <a:defRPr sz="900">
                <a:solidFill>
                  <a:schemeClr val="tx1"/>
                </a:solidFill>
                <a:latin typeface="CorpoS" pitchFamily="2" charset="0"/>
                <a:cs typeface="Arial" charset="0"/>
              </a:defRPr>
            </a:lvl5pPr>
            <a:lvl6pPr marL="1707161" indent="-155196" eaLnBrk="0" fontAlgn="base" hangingPunct="0">
              <a:spcBef>
                <a:spcPct val="50000"/>
              </a:spcBef>
              <a:spcAft>
                <a:spcPct val="0"/>
              </a:spcAft>
              <a:defRPr sz="900">
                <a:solidFill>
                  <a:schemeClr val="tx1"/>
                </a:solidFill>
                <a:latin typeface="CorpoS" pitchFamily="2" charset="0"/>
                <a:cs typeface="Arial" charset="0"/>
              </a:defRPr>
            </a:lvl6pPr>
            <a:lvl7pPr marL="2017555" indent="-155196" eaLnBrk="0" fontAlgn="base" hangingPunct="0">
              <a:spcBef>
                <a:spcPct val="50000"/>
              </a:spcBef>
              <a:spcAft>
                <a:spcPct val="0"/>
              </a:spcAft>
              <a:defRPr sz="900">
                <a:solidFill>
                  <a:schemeClr val="tx1"/>
                </a:solidFill>
                <a:latin typeface="CorpoS" pitchFamily="2" charset="0"/>
                <a:cs typeface="Arial" charset="0"/>
              </a:defRPr>
            </a:lvl7pPr>
            <a:lvl8pPr marL="2327948" indent="-155196" eaLnBrk="0" fontAlgn="base" hangingPunct="0">
              <a:spcBef>
                <a:spcPct val="50000"/>
              </a:spcBef>
              <a:spcAft>
                <a:spcPct val="0"/>
              </a:spcAft>
              <a:defRPr sz="900">
                <a:solidFill>
                  <a:schemeClr val="tx1"/>
                </a:solidFill>
                <a:latin typeface="CorpoS" pitchFamily="2" charset="0"/>
                <a:cs typeface="Arial" charset="0"/>
              </a:defRPr>
            </a:lvl8pPr>
            <a:lvl9pPr marL="2638341" indent="-155196" eaLnBrk="0" fontAlgn="base" hangingPunct="0">
              <a:spcBef>
                <a:spcPct val="50000"/>
              </a:spcBef>
              <a:spcAft>
                <a:spcPct val="0"/>
              </a:spcAft>
              <a:defRPr sz="9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7</a:t>
            </a:fld>
            <a:endParaRPr lang="de-DE" dirty="0"/>
          </a:p>
        </p:txBody>
      </p:sp>
      <p:sp>
        <p:nvSpPr>
          <p:cNvPr id="51204" name="Rectangle 2"/>
          <p:cNvSpPr>
            <a:spLocks noGrp="1" noRot="1" noChangeAspect="1" noChangeArrowheads="1" noTextEdit="1"/>
          </p:cNvSpPr>
          <p:nvPr>
            <p:ph type="sldImg"/>
          </p:nvPr>
        </p:nvSpPr>
        <p:spPr>
          <a:xfrm>
            <a:off x="1166813" y="679450"/>
            <a:ext cx="1763712" cy="2551113"/>
          </a:xfrm>
          <a:ln/>
        </p:spPr>
      </p:sp>
      <p:sp>
        <p:nvSpPr>
          <p:cNvPr id="51205" name="Rectangle 3"/>
          <p:cNvSpPr>
            <a:spLocks noGrp="1" noChangeArrowheads="1"/>
          </p:cNvSpPr>
          <p:nvPr>
            <p:ph type="body" idx="1"/>
          </p:nvPr>
        </p:nvSpPr>
        <p:spPr>
          <a:xfrm>
            <a:off x="401977" y="3398840"/>
            <a:ext cx="3707324"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978650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CorpoS" pitchFamily="2" charset="0"/>
                <a:cs typeface="Arial" charset="0"/>
              </a:defRPr>
            </a:lvl1pPr>
            <a:lvl2pPr marL="504389" indent="-193996" eaLnBrk="0" hangingPunct="0">
              <a:defRPr sz="900">
                <a:solidFill>
                  <a:schemeClr val="tx1"/>
                </a:solidFill>
                <a:latin typeface="CorpoS" pitchFamily="2" charset="0"/>
                <a:cs typeface="Arial" charset="0"/>
              </a:defRPr>
            </a:lvl2pPr>
            <a:lvl3pPr marL="775982" indent="-155196" eaLnBrk="0" hangingPunct="0">
              <a:defRPr sz="900">
                <a:solidFill>
                  <a:schemeClr val="tx1"/>
                </a:solidFill>
                <a:latin typeface="CorpoS" pitchFamily="2" charset="0"/>
                <a:cs typeface="Arial" charset="0"/>
              </a:defRPr>
            </a:lvl3pPr>
            <a:lvl4pPr marL="1086375" indent="-155196" eaLnBrk="0" hangingPunct="0">
              <a:defRPr sz="900">
                <a:solidFill>
                  <a:schemeClr val="tx1"/>
                </a:solidFill>
                <a:latin typeface="CorpoS" pitchFamily="2" charset="0"/>
                <a:cs typeface="Arial" charset="0"/>
              </a:defRPr>
            </a:lvl4pPr>
            <a:lvl5pPr marL="1396769" indent="-155196" eaLnBrk="0" hangingPunct="0">
              <a:defRPr sz="900">
                <a:solidFill>
                  <a:schemeClr val="tx1"/>
                </a:solidFill>
                <a:latin typeface="CorpoS" pitchFamily="2" charset="0"/>
                <a:cs typeface="Arial" charset="0"/>
              </a:defRPr>
            </a:lvl5pPr>
            <a:lvl6pPr marL="1707161" indent="-155196" eaLnBrk="0" fontAlgn="base" hangingPunct="0">
              <a:spcBef>
                <a:spcPct val="50000"/>
              </a:spcBef>
              <a:spcAft>
                <a:spcPct val="0"/>
              </a:spcAft>
              <a:defRPr sz="900">
                <a:solidFill>
                  <a:schemeClr val="tx1"/>
                </a:solidFill>
                <a:latin typeface="CorpoS" pitchFamily="2" charset="0"/>
                <a:cs typeface="Arial" charset="0"/>
              </a:defRPr>
            </a:lvl6pPr>
            <a:lvl7pPr marL="2017555" indent="-155196" eaLnBrk="0" fontAlgn="base" hangingPunct="0">
              <a:spcBef>
                <a:spcPct val="50000"/>
              </a:spcBef>
              <a:spcAft>
                <a:spcPct val="0"/>
              </a:spcAft>
              <a:defRPr sz="900">
                <a:solidFill>
                  <a:schemeClr val="tx1"/>
                </a:solidFill>
                <a:latin typeface="CorpoS" pitchFamily="2" charset="0"/>
                <a:cs typeface="Arial" charset="0"/>
              </a:defRPr>
            </a:lvl7pPr>
            <a:lvl8pPr marL="2327948" indent="-155196" eaLnBrk="0" fontAlgn="base" hangingPunct="0">
              <a:spcBef>
                <a:spcPct val="50000"/>
              </a:spcBef>
              <a:spcAft>
                <a:spcPct val="0"/>
              </a:spcAft>
              <a:defRPr sz="900">
                <a:solidFill>
                  <a:schemeClr val="tx1"/>
                </a:solidFill>
                <a:latin typeface="CorpoS" pitchFamily="2" charset="0"/>
                <a:cs typeface="Arial" charset="0"/>
              </a:defRPr>
            </a:lvl8pPr>
            <a:lvl9pPr marL="2638341" indent="-155196" eaLnBrk="0" fontAlgn="base" hangingPunct="0">
              <a:spcBef>
                <a:spcPct val="50000"/>
              </a:spcBef>
              <a:spcAft>
                <a:spcPct val="0"/>
              </a:spcAft>
              <a:defRPr sz="9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8</a:t>
            </a:fld>
            <a:endParaRPr lang="de-DE" dirty="0"/>
          </a:p>
        </p:txBody>
      </p:sp>
      <p:sp>
        <p:nvSpPr>
          <p:cNvPr id="51204" name="Rectangle 2"/>
          <p:cNvSpPr>
            <a:spLocks noGrp="1" noRot="1" noChangeAspect="1" noChangeArrowheads="1" noTextEdit="1"/>
          </p:cNvSpPr>
          <p:nvPr>
            <p:ph type="sldImg"/>
          </p:nvPr>
        </p:nvSpPr>
        <p:spPr>
          <a:xfrm>
            <a:off x="1166813" y="679450"/>
            <a:ext cx="1763712" cy="2551113"/>
          </a:xfrm>
          <a:ln/>
        </p:spPr>
      </p:sp>
      <p:sp>
        <p:nvSpPr>
          <p:cNvPr id="51205" name="Rectangle 3"/>
          <p:cNvSpPr>
            <a:spLocks noGrp="1" noChangeArrowheads="1"/>
          </p:cNvSpPr>
          <p:nvPr>
            <p:ph type="body" idx="1"/>
          </p:nvPr>
        </p:nvSpPr>
        <p:spPr>
          <a:xfrm>
            <a:off x="401977" y="3398840"/>
            <a:ext cx="3707324"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978650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CorpoS" pitchFamily="2" charset="0"/>
                <a:cs typeface="Arial" charset="0"/>
              </a:defRPr>
            </a:lvl1pPr>
            <a:lvl2pPr marL="504389" indent="-193996" eaLnBrk="0" hangingPunct="0">
              <a:defRPr sz="900">
                <a:solidFill>
                  <a:schemeClr val="tx1"/>
                </a:solidFill>
                <a:latin typeface="CorpoS" pitchFamily="2" charset="0"/>
                <a:cs typeface="Arial" charset="0"/>
              </a:defRPr>
            </a:lvl2pPr>
            <a:lvl3pPr marL="775982" indent="-155196" eaLnBrk="0" hangingPunct="0">
              <a:defRPr sz="900">
                <a:solidFill>
                  <a:schemeClr val="tx1"/>
                </a:solidFill>
                <a:latin typeface="CorpoS" pitchFamily="2" charset="0"/>
                <a:cs typeface="Arial" charset="0"/>
              </a:defRPr>
            </a:lvl3pPr>
            <a:lvl4pPr marL="1086375" indent="-155196" eaLnBrk="0" hangingPunct="0">
              <a:defRPr sz="900">
                <a:solidFill>
                  <a:schemeClr val="tx1"/>
                </a:solidFill>
                <a:latin typeface="CorpoS" pitchFamily="2" charset="0"/>
                <a:cs typeface="Arial" charset="0"/>
              </a:defRPr>
            </a:lvl4pPr>
            <a:lvl5pPr marL="1396769" indent="-155196" eaLnBrk="0" hangingPunct="0">
              <a:defRPr sz="900">
                <a:solidFill>
                  <a:schemeClr val="tx1"/>
                </a:solidFill>
                <a:latin typeface="CorpoS" pitchFamily="2" charset="0"/>
                <a:cs typeface="Arial" charset="0"/>
              </a:defRPr>
            </a:lvl5pPr>
            <a:lvl6pPr marL="1707161" indent="-155196" eaLnBrk="0" fontAlgn="base" hangingPunct="0">
              <a:spcBef>
                <a:spcPct val="50000"/>
              </a:spcBef>
              <a:spcAft>
                <a:spcPct val="0"/>
              </a:spcAft>
              <a:defRPr sz="900">
                <a:solidFill>
                  <a:schemeClr val="tx1"/>
                </a:solidFill>
                <a:latin typeface="CorpoS" pitchFamily="2" charset="0"/>
                <a:cs typeface="Arial" charset="0"/>
              </a:defRPr>
            </a:lvl6pPr>
            <a:lvl7pPr marL="2017555" indent="-155196" eaLnBrk="0" fontAlgn="base" hangingPunct="0">
              <a:spcBef>
                <a:spcPct val="50000"/>
              </a:spcBef>
              <a:spcAft>
                <a:spcPct val="0"/>
              </a:spcAft>
              <a:defRPr sz="900">
                <a:solidFill>
                  <a:schemeClr val="tx1"/>
                </a:solidFill>
                <a:latin typeface="CorpoS" pitchFamily="2" charset="0"/>
                <a:cs typeface="Arial" charset="0"/>
              </a:defRPr>
            </a:lvl7pPr>
            <a:lvl8pPr marL="2327948" indent="-155196" eaLnBrk="0" fontAlgn="base" hangingPunct="0">
              <a:spcBef>
                <a:spcPct val="50000"/>
              </a:spcBef>
              <a:spcAft>
                <a:spcPct val="0"/>
              </a:spcAft>
              <a:defRPr sz="900">
                <a:solidFill>
                  <a:schemeClr val="tx1"/>
                </a:solidFill>
                <a:latin typeface="CorpoS" pitchFamily="2" charset="0"/>
                <a:cs typeface="Arial" charset="0"/>
              </a:defRPr>
            </a:lvl8pPr>
            <a:lvl9pPr marL="2638341" indent="-155196" eaLnBrk="0" fontAlgn="base" hangingPunct="0">
              <a:spcBef>
                <a:spcPct val="50000"/>
              </a:spcBef>
              <a:spcAft>
                <a:spcPct val="0"/>
              </a:spcAft>
              <a:defRPr sz="9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9</a:t>
            </a:fld>
            <a:endParaRPr lang="de-DE" dirty="0"/>
          </a:p>
        </p:txBody>
      </p:sp>
      <p:sp>
        <p:nvSpPr>
          <p:cNvPr id="51204" name="Rectangle 2"/>
          <p:cNvSpPr>
            <a:spLocks noGrp="1" noRot="1" noChangeAspect="1" noChangeArrowheads="1" noTextEdit="1"/>
          </p:cNvSpPr>
          <p:nvPr>
            <p:ph type="sldImg"/>
          </p:nvPr>
        </p:nvSpPr>
        <p:spPr>
          <a:xfrm>
            <a:off x="1166813" y="679450"/>
            <a:ext cx="1763712" cy="2551113"/>
          </a:xfrm>
          <a:ln/>
        </p:spPr>
      </p:sp>
      <p:sp>
        <p:nvSpPr>
          <p:cNvPr id="51205" name="Rectangle 3"/>
          <p:cNvSpPr>
            <a:spLocks noGrp="1" noChangeArrowheads="1"/>
          </p:cNvSpPr>
          <p:nvPr>
            <p:ph type="body" idx="1"/>
          </p:nvPr>
        </p:nvSpPr>
        <p:spPr>
          <a:xfrm>
            <a:off x="401977" y="3398840"/>
            <a:ext cx="3707324" cy="2889066"/>
          </a:xfrm>
          <a:noFill/>
        </p:spPr>
        <p:txBody>
          <a:bodyPr/>
          <a:lstStyle/>
          <a:p>
            <a:pPr eaLnBrk="1" hangingPunct="1"/>
            <a:endParaRPr lang="en-GB" dirty="0" smtClean="0">
              <a:cs typeface="Arial" charset="0"/>
            </a:endParaRPr>
          </a:p>
        </p:txBody>
      </p:sp>
    </p:spTree>
    <p:extLst>
      <p:ext uri="{BB962C8B-B14F-4D97-AF65-F5344CB8AC3E}">
        <p14:creationId xmlns:p14="http://schemas.microsoft.com/office/powerpoint/2010/main" val="464888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CorpoS" pitchFamily="2" charset="0"/>
                <a:cs typeface="Arial" charset="0"/>
              </a:defRPr>
            </a:lvl1pPr>
            <a:lvl2pPr marL="504389" indent="-193996" eaLnBrk="0" hangingPunct="0">
              <a:defRPr sz="900">
                <a:solidFill>
                  <a:schemeClr val="tx1"/>
                </a:solidFill>
                <a:latin typeface="CorpoS" pitchFamily="2" charset="0"/>
                <a:cs typeface="Arial" charset="0"/>
              </a:defRPr>
            </a:lvl2pPr>
            <a:lvl3pPr marL="775982" indent="-155196" eaLnBrk="0" hangingPunct="0">
              <a:defRPr sz="900">
                <a:solidFill>
                  <a:schemeClr val="tx1"/>
                </a:solidFill>
                <a:latin typeface="CorpoS" pitchFamily="2" charset="0"/>
                <a:cs typeface="Arial" charset="0"/>
              </a:defRPr>
            </a:lvl3pPr>
            <a:lvl4pPr marL="1086375" indent="-155196" eaLnBrk="0" hangingPunct="0">
              <a:defRPr sz="900">
                <a:solidFill>
                  <a:schemeClr val="tx1"/>
                </a:solidFill>
                <a:latin typeface="CorpoS" pitchFamily="2" charset="0"/>
                <a:cs typeface="Arial" charset="0"/>
              </a:defRPr>
            </a:lvl4pPr>
            <a:lvl5pPr marL="1396769" indent="-155196" eaLnBrk="0" hangingPunct="0">
              <a:defRPr sz="900">
                <a:solidFill>
                  <a:schemeClr val="tx1"/>
                </a:solidFill>
                <a:latin typeface="CorpoS" pitchFamily="2" charset="0"/>
                <a:cs typeface="Arial" charset="0"/>
              </a:defRPr>
            </a:lvl5pPr>
            <a:lvl6pPr marL="1707161" indent="-155196" eaLnBrk="0" fontAlgn="base" hangingPunct="0">
              <a:spcBef>
                <a:spcPct val="50000"/>
              </a:spcBef>
              <a:spcAft>
                <a:spcPct val="0"/>
              </a:spcAft>
              <a:defRPr sz="900">
                <a:solidFill>
                  <a:schemeClr val="tx1"/>
                </a:solidFill>
                <a:latin typeface="CorpoS" pitchFamily="2" charset="0"/>
                <a:cs typeface="Arial" charset="0"/>
              </a:defRPr>
            </a:lvl6pPr>
            <a:lvl7pPr marL="2017555" indent="-155196" eaLnBrk="0" fontAlgn="base" hangingPunct="0">
              <a:spcBef>
                <a:spcPct val="50000"/>
              </a:spcBef>
              <a:spcAft>
                <a:spcPct val="0"/>
              </a:spcAft>
              <a:defRPr sz="900">
                <a:solidFill>
                  <a:schemeClr val="tx1"/>
                </a:solidFill>
                <a:latin typeface="CorpoS" pitchFamily="2" charset="0"/>
                <a:cs typeface="Arial" charset="0"/>
              </a:defRPr>
            </a:lvl7pPr>
            <a:lvl8pPr marL="2327948" indent="-155196" eaLnBrk="0" fontAlgn="base" hangingPunct="0">
              <a:spcBef>
                <a:spcPct val="50000"/>
              </a:spcBef>
              <a:spcAft>
                <a:spcPct val="0"/>
              </a:spcAft>
              <a:defRPr sz="900">
                <a:solidFill>
                  <a:schemeClr val="tx1"/>
                </a:solidFill>
                <a:latin typeface="CorpoS" pitchFamily="2" charset="0"/>
                <a:cs typeface="Arial" charset="0"/>
              </a:defRPr>
            </a:lvl8pPr>
            <a:lvl9pPr marL="2638341" indent="-155196" eaLnBrk="0" fontAlgn="base" hangingPunct="0">
              <a:spcBef>
                <a:spcPct val="50000"/>
              </a:spcBef>
              <a:spcAft>
                <a:spcPct val="0"/>
              </a:spcAft>
              <a:defRPr sz="9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10</a:t>
            </a:fld>
            <a:endParaRPr lang="de-DE" dirty="0"/>
          </a:p>
        </p:txBody>
      </p:sp>
      <p:sp>
        <p:nvSpPr>
          <p:cNvPr id="51204" name="Rectangle 2"/>
          <p:cNvSpPr>
            <a:spLocks noGrp="1" noRot="1" noChangeAspect="1" noChangeArrowheads="1" noTextEdit="1"/>
          </p:cNvSpPr>
          <p:nvPr>
            <p:ph type="sldImg"/>
          </p:nvPr>
        </p:nvSpPr>
        <p:spPr>
          <a:xfrm>
            <a:off x="1166813" y="679450"/>
            <a:ext cx="1763712" cy="2551113"/>
          </a:xfrm>
          <a:ln/>
        </p:spPr>
      </p:sp>
      <p:sp>
        <p:nvSpPr>
          <p:cNvPr id="51205" name="Rectangle 3"/>
          <p:cNvSpPr>
            <a:spLocks noGrp="1" noChangeArrowheads="1"/>
          </p:cNvSpPr>
          <p:nvPr>
            <p:ph type="body" idx="1"/>
          </p:nvPr>
        </p:nvSpPr>
        <p:spPr>
          <a:xfrm>
            <a:off x="401977" y="3398840"/>
            <a:ext cx="3707324"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val="857312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437631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val="855930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7310341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01.12.2017</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41270137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01.12.2017</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18280500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57250" y="1621191"/>
            <a:ext cx="5143500" cy="3448756"/>
          </a:xfrm>
        </p:spPr>
        <p:txBody>
          <a:bodyPr anchor="b"/>
          <a:lstStyle>
            <a:lvl1pPr algn="ctr">
              <a:defRPr sz="3375"/>
            </a:lvl1pPr>
          </a:lstStyle>
          <a:p>
            <a:r>
              <a:rPr lang="de-DE" smtClean="0"/>
              <a:t>Titelmasterformat durch Klicken bearbeiten</a:t>
            </a:r>
            <a:endParaRPr lang="de-DE"/>
          </a:p>
        </p:txBody>
      </p:sp>
      <p:sp>
        <p:nvSpPr>
          <p:cNvPr id="3" name="Untertitel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00F8E4A-4917-4A1C-8B77-F78B99BC182C}" type="datetimeFigureOut">
              <a:rPr lang="de-DE" smtClean="0"/>
              <a:pPr/>
              <a:t>01.12.2017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75ABBB-0BCC-485A-BEF9-DF20E6C1B377}" type="slidenum">
              <a:rPr lang="de-DE" smtClean="0"/>
              <a:pPr/>
              <a:t>‹Nr.›</a:t>
            </a:fld>
            <a:endParaRPr lang="de-DE"/>
          </a:p>
        </p:txBody>
      </p:sp>
    </p:spTree>
    <p:extLst>
      <p:ext uri="{BB962C8B-B14F-4D97-AF65-F5344CB8AC3E}">
        <p14:creationId xmlns:p14="http://schemas.microsoft.com/office/powerpoint/2010/main" val="376648139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00F8E4A-4917-4A1C-8B77-F78B99BC182C}" type="datetimeFigureOut">
              <a:rPr lang="de-DE" smtClean="0"/>
              <a:pPr/>
              <a:t>01.12.2017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75ABBB-0BCC-485A-BEF9-DF20E6C1B377}" type="slidenum">
              <a:rPr lang="de-DE" smtClean="0"/>
              <a:pPr/>
              <a:t>‹Nr.›</a:t>
            </a:fld>
            <a:endParaRPr lang="de-DE"/>
          </a:p>
        </p:txBody>
      </p:sp>
    </p:spTree>
    <p:extLst>
      <p:ext uri="{BB962C8B-B14F-4D97-AF65-F5344CB8AC3E}">
        <p14:creationId xmlns:p14="http://schemas.microsoft.com/office/powerpoint/2010/main" val="300957469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67916" y="2469622"/>
            <a:ext cx="5915025" cy="4120620"/>
          </a:xfrm>
        </p:spPr>
        <p:txBody>
          <a:bodyPr anchor="b"/>
          <a:lstStyle>
            <a:lvl1pPr>
              <a:defRPr sz="3375"/>
            </a:lvl1pPr>
          </a:lstStyle>
          <a:p>
            <a:r>
              <a:rPr lang="de-DE" smtClean="0"/>
              <a:t>Titelmasterformat durch Klicken bearbeiten</a:t>
            </a:r>
            <a:endParaRPr lang="de-DE"/>
          </a:p>
        </p:txBody>
      </p:sp>
      <p:sp>
        <p:nvSpPr>
          <p:cNvPr id="3" name="Textplatzhalter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00F8E4A-4917-4A1C-8B77-F78B99BC182C}" type="datetimeFigureOut">
              <a:rPr lang="de-DE" smtClean="0"/>
              <a:pPr/>
              <a:t>01.12.2017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75ABBB-0BCC-485A-BEF9-DF20E6C1B377}" type="slidenum">
              <a:rPr lang="de-DE" smtClean="0"/>
              <a:pPr/>
              <a:t>‹Nr.›</a:t>
            </a:fld>
            <a:endParaRPr lang="de-DE"/>
          </a:p>
        </p:txBody>
      </p:sp>
    </p:spTree>
    <p:extLst>
      <p:ext uri="{BB962C8B-B14F-4D97-AF65-F5344CB8AC3E}">
        <p14:creationId xmlns:p14="http://schemas.microsoft.com/office/powerpoint/2010/main" val="86590955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71488"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471863"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00F8E4A-4917-4A1C-8B77-F78B99BC182C}" type="datetimeFigureOut">
              <a:rPr lang="de-DE" smtClean="0"/>
              <a:pPr/>
              <a:t>01.12.2017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75ABBB-0BCC-485A-BEF9-DF20E6C1B377}" type="slidenum">
              <a:rPr lang="de-DE" smtClean="0"/>
              <a:pPr/>
              <a:t>‹Nr.›</a:t>
            </a:fld>
            <a:endParaRPr lang="de-DE"/>
          </a:p>
        </p:txBody>
      </p:sp>
    </p:spTree>
    <p:extLst>
      <p:ext uri="{BB962C8B-B14F-4D97-AF65-F5344CB8AC3E}">
        <p14:creationId xmlns:p14="http://schemas.microsoft.com/office/powerpoint/2010/main" val="422502942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72381" y="527404"/>
            <a:ext cx="5915025" cy="1914702"/>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smtClean="0"/>
              <a:t>Textmasterformat bearbeiten</a:t>
            </a:r>
          </a:p>
        </p:txBody>
      </p:sp>
      <p:sp>
        <p:nvSpPr>
          <p:cNvPr id="4" name="Inhaltsplatzhalter 3"/>
          <p:cNvSpPr>
            <a:spLocks noGrp="1"/>
          </p:cNvSpPr>
          <p:nvPr>
            <p:ph sz="half" idx="2"/>
          </p:nvPr>
        </p:nvSpPr>
        <p:spPr>
          <a:xfrm>
            <a:off x="472381" y="3618442"/>
            <a:ext cx="2901255"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smtClean="0"/>
              <a:t>Textmasterformat bearbeiten</a:t>
            </a:r>
          </a:p>
        </p:txBody>
      </p:sp>
      <p:sp>
        <p:nvSpPr>
          <p:cNvPr id="6" name="Inhaltsplatzhalter 5"/>
          <p:cNvSpPr>
            <a:spLocks noGrp="1"/>
          </p:cNvSpPr>
          <p:nvPr>
            <p:ph sz="quarter" idx="4"/>
          </p:nvPr>
        </p:nvSpPr>
        <p:spPr>
          <a:xfrm>
            <a:off x="3471863" y="3618442"/>
            <a:ext cx="2915543"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00F8E4A-4917-4A1C-8B77-F78B99BC182C}" type="datetimeFigureOut">
              <a:rPr lang="de-DE" smtClean="0"/>
              <a:pPr/>
              <a:t>01.12.2017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175ABBB-0BCC-485A-BEF9-DF20E6C1B377}" type="slidenum">
              <a:rPr lang="de-DE" smtClean="0"/>
              <a:pPr/>
              <a:t>‹Nr.›</a:t>
            </a:fld>
            <a:endParaRPr lang="de-DE"/>
          </a:p>
        </p:txBody>
      </p:sp>
    </p:spTree>
    <p:extLst>
      <p:ext uri="{BB962C8B-B14F-4D97-AF65-F5344CB8AC3E}">
        <p14:creationId xmlns:p14="http://schemas.microsoft.com/office/powerpoint/2010/main" val="355230694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00F8E4A-4917-4A1C-8B77-F78B99BC182C}" type="datetimeFigureOut">
              <a:rPr lang="de-DE" smtClean="0"/>
              <a:pPr/>
              <a:t>01.12.2017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175ABBB-0BCC-485A-BEF9-DF20E6C1B377}" type="slidenum">
              <a:rPr lang="de-DE" smtClean="0"/>
              <a:pPr/>
              <a:t>‹Nr.›</a:t>
            </a:fld>
            <a:endParaRPr lang="de-DE"/>
          </a:p>
        </p:txBody>
      </p:sp>
    </p:spTree>
    <p:extLst>
      <p:ext uri="{BB962C8B-B14F-4D97-AF65-F5344CB8AC3E}">
        <p14:creationId xmlns:p14="http://schemas.microsoft.com/office/powerpoint/2010/main" val="299333861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01.12.2017</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846502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00F8E4A-4917-4A1C-8B77-F78B99BC182C}" type="datetimeFigureOut">
              <a:rPr lang="de-DE" smtClean="0"/>
              <a:pPr/>
              <a:t>01.12.2017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175ABBB-0BCC-485A-BEF9-DF20E6C1B377}" type="slidenum">
              <a:rPr lang="de-DE" smtClean="0"/>
              <a:pPr/>
              <a:t>‹Nr.›</a:t>
            </a:fld>
            <a:endParaRPr lang="de-DE"/>
          </a:p>
        </p:txBody>
      </p:sp>
    </p:spTree>
    <p:extLst>
      <p:ext uri="{BB962C8B-B14F-4D97-AF65-F5344CB8AC3E}">
        <p14:creationId xmlns:p14="http://schemas.microsoft.com/office/powerpoint/2010/main" val="245840953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72381" y="660400"/>
            <a:ext cx="2211883" cy="2311400"/>
          </a:xfrm>
        </p:spPr>
        <p:txBody>
          <a:bodyPr anchor="b"/>
          <a:lstStyle>
            <a:lvl1pPr>
              <a:defRPr sz="1800"/>
            </a:lvl1pPr>
          </a:lstStyle>
          <a:p>
            <a:r>
              <a:rPr lang="de-DE" smtClean="0"/>
              <a:t>Titelmasterformat durch Klicken bearbeiten</a:t>
            </a:r>
            <a:endParaRPr lang="de-DE"/>
          </a:p>
        </p:txBody>
      </p:sp>
      <p:sp>
        <p:nvSpPr>
          <p:cNvPr id="3" name="Inhaltsplatzhalter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smtClean="0"/>
              <a:t>Textmasterformat bearbeiten</a:t>
            </a:r>
          </a:p>
        </p:txBody>
      </p:sp>
      <p:sp>
        <p:nvSpPr>
          <p:cNvPr id="5" name="Datumsplatzhalter 4"/>
          <p:cNvSpPr>
            <a:spLocks noGrp="1"/>
          </p:cNvSpPr>
          <p:nvPr>
            <p:ph type="dt" sz="half" idx="10"/>
          </p:nvPr>
        </p:nvSpPr>
        <p:spPr/>
        <p:txBody>
          <a:bodyPr/>
          <a:lstStyle/>
          <a:p>
            <a:fld id="{900F8E4A-4917-4A1C-8B77-F78B99BC182C}" type="datetimeFigureOut">
              <a:rPr lang="de-DE" smtClean="0"/>
              <a:pPr/>
              <a:t>01.12.2017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75ABBB-0BCC-485A-BEF9-DF20E6C1B377}" type="slidenum">
              <a:rPr lang="de-DE" smtClean="0"/>
              <a:pPr/>
              <a:t>‹Nr.›</a:t>
            </a:fld>
            <a:endParaRPr lang="de-DE"/>
          </a:p>
        </p:txBody>
      </p:sp>
    </p:spTree>
    <p:extLst>
      <p:ext uri="{BB962C8B-B14F-4D97-AF65-F5344CB8AC3E}">
        <p14:creationId xmlns:p14="http://schemas.microsoft.com/office/powerpoint/2010/main" val="203491031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72381" y="660400"/>
            <a:ext cx="2211883" cy="2311400"/>
          </a:xfrm>
        </p:spPr>
        <p:txBody>
          <a:bodyPr anchor="b"/>
          <a:lstStyle>
            <a:lvl1pPr>
              <a:defRPr sz="1800"/>
            </a:lvl1pPr>
          </a:lstStyle>
          <a:p>
            <a:r>
              <a:rPr lang="de-DE" smtClean="0"/>
              <a:t>Titelmasterformat durch Klicken bearbeiten</a:t>
            </a:r>
            <a:endParaRPr lang="de-DE"/>
          </a:p>
        </p:txBody>
      </p:sp>
      <p:sp>
        <p:nvSpPr>
          <p:cNvPr id="3" name="Bildplatzhalter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de-DE"/>
          </a:p>
        </p:txBody>
      </p:sp>
      <p:sp>
        <p:nvSpPr>
          <p:cNvPr id="4" name="Textplatzhalt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smtClean="0"/>
              <a:t>Textmasterformat bearbeiten</a:t>
            </a:r>
          </a:p>
        </p:txBody>
      </p:sp>
      <p:sp>
        <p:nvSpPr>
          <p:cNvPr id="5" name="Datumsplatzhalter 4"/>
          <p:cNvSpPr>
            <a:spLocks noGrp="1"/>
          </p:cNvSpPr>
          <p:nvPr>
            <p:ph type="dt" sz="half" idx="10"/>
          </p:nvPr>
        </p:nvSpPr>
        <p:spPr/>
        <p:txBody>
          <a:bodyPr/>
          <a:lstStyle/>
          <a:p>
            <a:fld id="{900F8E4A-4917-4A1C-8B77-F78B99BC182C}" type="datetimeFigureOut">
              <a:rPr lang="de-DE" smtClean="0"/>
              <a:pPr/>
              <a:t>01.12.2017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175ABBB-0BCC-485A-BEF9-DF20E6C1B377}" type="slidenum">
              <a:rPr lang="de-DE" smtClean="0"/>
              <a:pPr/>
              <a:t>‹Nr.›</a:t>
            </a:fld>
            <a:endParaRPr lang="de-DE"/>
          </a:p>
        </p:txBody>
      </p:sp>
    </p:spTree>
    <p:extLst>
      <p:ext uri="{BB962C8B-B14F-4D97-AF65-F5344CB8AC3E}">
        <p14:creationId xmlns:p14="http://schemas.microsoft.com/office/powerpoint/2010/main" val="217170562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00F8E4A-4917-4A1C-8B77-F78B99BC182C}" type="datetimeFigureOut">
              <a:rPr lang="de-DE" smtClean="0"/>
              <a:pPr/>
              <a:t>01.12.2017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75ABBB-0BCC-485A-BEF9-DF20E6C1B377}" type="slidenum">
              <a:rPr lang="de-DE" smtClean="0"/>
              <a:pPr/>
              <a:t>‹Nr.›</a:t>
            </a:fld>
            <a:endParaRPr lang="de-DE"/>
          </a:p>
        </p:txBody>
      </p:sp>
    </p:spTree>
    <p:extLst>
      <p:ext uri="{BB962C8B-B14F-4D97-AF65-F5344CB8AC3E}">
        <p14:creationId xmlns:p14="http://schemas.microsoft.com/office/powerpoint/2010/main" val="61483421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07756" y="527403"/>
            <a:ext cx="1478756" cy="839487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71487" y="527403"/>
            <a:ext cx="4350544" cy="839487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00F8E4A-4917-4A1C-8B77-F78B99BC182C}" type="datetimeFigureOut">
              <a:rPr lang="de-DE" smtClean="0"/>
              <a:pPr/>
              <a:t>01.12.2017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175ABBB-0BCC-485A-BEF9-DF20E6C1B377}" type="slidenum">
              <a:rPr lang="de-DE" smtClean="0"/>
              <a:pPr/>
              <a:t>‹Nr.›</a:t>
            </a:fld>
            <a:endParaRPr lang="de-DE"/>
          </a:p>
        </p:txBody>
      </p:sp>
    </p:spTree>
    <p:extLst>
      <p:ext uri="{BB962C8B-B14F-4D97-AF65-F5344CB8AC3E}">
        <p14:creationId xmlns:p14="http://schemas.microsoft.com/office/powerpoint/2010/main" val="239122186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01.12.2017</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val="1885865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01.12.2017</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979240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01.12.2017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11769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01.12.2017</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3536994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01.12.2017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104548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01.12.2017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1391736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01.12.2017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755262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01.12.2017</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val="2059017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6"/>
            </p:custDataLst>
            <p:extLst>
              <p:ext uri="{D42A27DB-BD31-4B8C-83A1-F6EECF244321}">
                <p14:modId xmlns:p14="http://schemas.microsoft.com/office/powerpoint/2010/main" val="2878421419"/>
              </p:ext>
            </p:extLst>
          </p:nvPr>
        </p:nvGraphicFramePr>
        <p:xfrm>
          <a:off x="1192" y="2295"/>
          <a:ext cx="1190" cy="2292"/>
        </p:xfrm>
        <a:graphic>
          <a:graphicData uri="http://schemas.openxmlformats.org/presentationml/2006/ole">
            <mc:AlternateContent xmlns:mc="http://schemas.openxmlformats.org/markup-compatibility/2006">
              <mc:Choice xmlns:v="urn:schemas-microsoft-com:vml" Requires="v">
                <p:oleObj spid="_x0000_s61069" name="think-cell Folie" r:id="rId17" imgW="360" imgH="360" progId="">
                  <p:embed/>
                </p:oleObj>
              </mc:Choice>
              <mc:Fallback>
                <p:oleObj name="think-cell Folie" r:id="rId17" imgW="360" imgH="360" progId="">
                  <p:embed/>
                  <p:pic>
                    <p:nvPicPr>
                      <p:cNvPr id="0" name="Picture 65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2" y="2295"/>
                        <a:ext cx="119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858" r:id="rId13"/>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900F8E4A-4917-4A1C-8B77-F78B99BC182C}" type="datetimeFigureOut">
              <a:rPr lang="de-DE" smtClean="0"/>
              <a:pPr/>
              <a:t>01.12.2017</a:t>
            </a:fld>
            <a:endParaRPr lang="de-DE"/>
          </a:p>
        </p:txBody>
      </p:sp>
      <p:sp>
        <p:nvSpPr>
          <p:cNvPr id="5" name="Fußzeilenplatzhalt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5175ABBB-0BCC-485A-BEF9-DF20E6C1B377}" type="slidenum">
              <a:rPr lang="de-DE" smtClean="0"/>
              <a:pPr/>
              <a:t>‹Nr.›</a:t>
            </a:fld>
            <a:endParaRPr lang="de-DE"/>
          </a:p>
        </p:txBody>
      </p:sp>
    </p:spTree>
    <p:extLst>
      <p:ext uri="{BB962C8B-B14F-4D97-AF65-F5344CB8AC3E}">
        <p14:creationId xmlns:p14="http://schemas.microsoft.com/office/powerpoint/2010/main" val="281492896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slideLayout" Target="../slideLayouts/slideLayout25.xml"/><Relationship Id="rId7" Type="http://schemas.openxmlformats.org/officeDocument/2006/relationships/image" Target="../media/image5.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25.xml"/><Relationship Id="rId7" Type="http://schemas.openxmlformats.org/officeDocument/2006/relationships/image" Target="../media/image5.jpeg"/><Relationship Id="rId12" Type="http://schemas.openxmlformats.org/officeDocument/2006/relationships/image" Target="../media/image39.wmf"/><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oleObject" Target="../embeddings/oleObject10.bin"/><Relationship Id="rId10" Type="http://schemas.openxmlformats.org/officeDocument/2006/relationships/image" Target="../media/image38.png"/><Relationship Id="rId4" Type="http://schemas.openxmlformats.org/officeDocument/2006/relationships/notesSlide" Target="../notesSlides/notesSlide9.xml"/><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image" Target="../media/image5.jpe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jpeg"/><Relationship Id="rId11" Type="http://schemas.openxmlformats.org/officeDocument/2006/relationships/image" Target="../media/image41.png"/><Relationship Id="rId5" Type="http://schemas.openxmlformats.org/officeDocument/2006/relationships/oleObject" Target="../embeddings/oleObject11.bin"/><Relationship Id="rId10" Type="http://schemas.openxmlformats.org/officeDocument/2006/relationships/image" Target="../media/image40.png"/><Relationship Id="rId4" Type="http://schemas.openxmlformats.org/officeDocument/2006/relationships/notesSlide" Target="../notesSlides/notesSlide10.xml"/><Relationship Id="rId9" Type="http://schemas.openxmlformats.org/officeDocument/2006/relationships/hyperlink" Target="http://www.mosaikzauber.c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image" Target="../media/image5.jpe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4.jpeg"/><Relationship Id="rId5" Type="http://schemas.openxmlformats.org/officeDocument/2006/relationships/oleObject" Target="../embeddings/oleObject12.bin"/><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slideLayout" Target="../slideLayouts/slideLayout25.xml"/><Relationship Id="rId7" Type="http://schemas.openxmlformats.org/officeDocument/2006/relationships/image" Target="../media/image5.jpeg"/><Relationship Id="rId12" Type="http://schemas.openxmlformats.org/officeDocument/2006/relationships/image" Target="../media/image11.w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jpeg"/><Relationship Id="rId11" Type="http://schemas.openxmlformats.org/officeDocument/2006/relationships/image" Target="../media/image10.wmf"/><Relationship Id="rId5" Type="http://schemas.openxmlformats.org/officeDocument/2006/relationships/oleObject" Target="../embeddings/oleObject3.bin"/><Relationship Id="rId10" Type="http://schemas.openxmlformats.org/officeDocument/2006/relationships/image" Target="../media/image9.wmf"/><Relationship Id="rId4" Type="http://schemas.openxmlformats.org/officeDocument/2006/relationships/notesSlide" Target="../notesSlides/notesSlide2.xml"/><Relationship Id="rId9" Type="http://schemas.openxmlformats.org/officeDocument/2006/relationships/image" Target="../media/image8.wmf"/><Relationship Id="rId14" Type="http://schemas.openxmlformats.org/officeDocument/2006/relationships/image" Target="../media/image6.wmf"/></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image" Target="../media/image5.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7.wmf"/><Relationship Id="rId3" Type="http://schemas.openxmlformats.org/officeDocument/2006/relationships/slideLayout" Target="../slideLayouts/slideLayout25.xml"/><Relationship Id="rId7" Type="http://schemas.openxmlformats.org/officeDocument/2006/relationships/image" Target="../media/image5.jpeg"/><Relationship Id="rId12" Type="http://schemas.openxmlformats.org/officeDocument/2006/relationships/image" Target="../media/image16.w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jpeg"/><Relationship Id="rId11" Type="http://schemas.openxmlformats.org/officeDocument/2006/relationships/image" Target="../media/image15.wmf"/><Relationship Id="rId5" Type="http://schemas.openxmlformats.org/officeDocument/2006/relationships/oleObject" Target="../embeddings/oleObject5.bin"/><Relationship Id="rId10" Type="http://schemas.openxmlformats.org/officeDocument/2006/relationships/image" Target="../media/image14.wmf"/><Relationship Id="rId4" Type="http://schemas.openxmlformats.org/officeDocument/2006/relationships/notesSlide" Target="../notesSlides/notesSlide4.xml"/><Relationship Id="rId9" Type="http://schemas.openxmlformats.org/officeDocument/2006/relationships/image" Target="../media/image13.wmf"/></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22.wmf"/><Relationship Id="rId3" Type="http://schemas.openxmlformats.org/officeDocument/2006/relationships/slideLayout" Target="../slideLayouts/slideLayout25.xml"/><Relationship Id="rId7" Type="http://schemas.openxmlformats.org/officeDocument/2006/relationships/image" Target="../media/image5.jpeg"/><Relationship Id="rId12" Type="http://schemas.openxmlformats.org/officeDocument/2006/relationships/image" Target="../media/image21.w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jpeg"/><Relationship Id="rId11" Type="http://schemas.openxmlformats.org/officeDocument/2006/relationships/image" Target="../media/image20.wmf"/><Relationship Id="rId5" Type="http://schemas.openxmlformats.org/officeDocument/2006/relationships/oleObject" Target="../embeddings/oleObject6.bin"/><Relationship Id="rId10" Type="http://schemas.openxmlformats.org/officeDocument/2006/relationships/image" Target="../media/image19.wmf"/><Relationship Id="rId4" Type="http://schemas.openxmlformats.org/officeDocument/2006/relationships/notesSlide" Target="../notesSlides/notesSlide5.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image" Target="../media/image5.jpeg"/><Relationship Id="rId12" Type="http://schemas.openxmlformats.org/officeDocument/2006/relationships/image" Target="../media/image26.w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jpeg"/><Relationship Id="rId11" Type="http://schemas.openxmlformats.org/officeDocument/2006/relationships/image" Target="../media/image25.wmf"/><Relationship Id="rId5" Type="http://schemas.openxmlformats.org/officeDocument/2006/relationships/oleObject" Target="../embeddings/oleObject7.bin"/><Relationship Id="rId10" Type="http://schemas.openxmlformats.org/officeDocument/2006/relationships/image" Target="../media/image24.png"/><Relationship Id="rId4" Type="http://schemas.openxmlformats.org/officeDocument/2006/relationships/notesSlide" Target="../notesSlides/notesSlide6.xml"/><Relationship Id="rId9" Type="http://schemas.openxmlformats.org/officeDocument/2006/relationships/image" Target="../media/image23.wmf"/></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31.wmf"/><Relationship Id="rId3" Type="http://schemas.openxmlformats.org/officeDocument/2006/relationships/slideLayout" Target="../slideLayouts/slideLayout25.xml"/><Relationship Id="rId7" Type="http://schemas.openxmlformats.org/officeDocument/2006/relationships/image" Target="../media/image5.jpeg"/><Relationship Id="rId12" Type="http://schemas.openxmlformats.org/officeDocument/2006/relationships/image" Target="../media/image30.wmf"/><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4.jpeg"/><Relationship Id="rId11" Type="http://schemas.openxmlformats.org/officeDocument/2006/relationships/image" Target="../media/image29.wmf"/><Relationship Id="rId5" Type="http://schemas.openxmlformats.org/officeDocument/2006/relationships/oleObject" Target="../embeddings/oleObject8.bin"/><Relationship Id="rId10" Type="http://schemas.openxmlformats.org/officeDocument/2006/relationships/image" Target="../media/image28.wmf"/><Relationship Id="rId4" Type="http://schemas.openxmlformats.org/officeDocument/2006/relationships/notesSlide" Target="../notesSlides/notesSlide7.xml"/><Relationship Id="rId9" Type="http://schemas.openxmlformats.org/officeDocument/2006/relationships/image" Target="../media/image27.wmf"/><Relationship Id="rId14" Type="http://schemas.openxmlformats.org/officeDocument/2006/relationships/image" Target="../media/image32.wmf"/></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25.xml"/><Relationship Id="rId7" Type="http://schemas.openxmlformats.org/officeDocument/2006/relationships/image" Target="../media/image5.jpe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4.jpeg"/><Relationship Id="rId11" Type="http://schemas.openxmlformats.org/officeDocument/2006/relationships/image" Target="../media/image35.png"/><Relationship Id="rId5" Type="http://schemas.openxmlformats.org/officeDocument/2006/relationships/oleObject" Target="../embeddings/oleObject9.bin"/><Relationship Id="rId10" Type="http://schemas.openxmlformats.org/officeDocument/2006/relationships/image" Target="../media/image7.jpeg"/><Relationship Id="rId4" Type="http://schemas.openxmlformats.org/officeDocument/2006/relationships/notesSlide" Target="../notesSlides/notesSlide8.xml"/><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367066375"/>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77431" name="think-cell Folie" r:id="rId5" imgW="0" imgH="0" progId="">
                  <p:embed/>
                </p:oleObj>
              </mc:Choice>
              <mc:Fallback>
                <p:oleObj name="think-cell Folie" r:id="rId5" imgW="0" imgH="0" progId="">
                  <p:embed/>
                  <p:pic>
                    <p:nvPicPr>
                      <p:cNvPr id="0" name="AutoShape 63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87" name="Rechteck 86"/>
          <p:cNvSpPr/>
          <p:nvPr/>
        </p:nvSpPr>
        <p:spPr>
          <a:xfrm>
            <a:off x="82812" y="9281120"/>
            <a:ext cx="6728295" cy="624880"/>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a:t>
            </a:r>
            <a:r>
              <a:rPr lang="de-DE" sz="1200" dirty="0" smtClean="0">
                <a:solidFill>
                  <a:schemeClr val="tx1">
                    <a:lumMod val="65000"/>
                    <a:lumOff val="35000"/>
                  </a:schemeClr>
                </a:solidFill>
                <a:latin typeface="Calibri" pitchFamily="34" charset="0"/>
              </a:rPr>
              <a:t>130 </a:t>
            </a:r>
            <a:br>
              <a:rPr lang="de-DE" sz="1200" dirty="0" smtClean="0">
                <a:solidFill>
                  <a:schemeClr val="tx1">
                    <a:lumMod val="65000"/>
                    <a:lumOff val="35000"/>
                  </a:schemeClr>
                </a:solidFill>
                <a:latin typeface="Calibri" pitchFamily="34" charset="0"/>
              </a:rPr>
            </a:br>
            <a:r>
              <a:rPr lang="de-DE" sz="1200" dirty="0" smtClean="0">
                <a:solidFill>
                  <a:schemeClr val="tx1">
                    <a:lumMod val="65000"/>
                    <a:lumOff val="35000"/>
                  </a:schemeClr>
                </a:solidFill>
                <a:latin typeface="Calibri" pitchFamily="34" charset="0"/>
              </a:rPr>
              <a:t>Fax</a:t>
            </a:r>
            <a:r>
              <a:rPr lang="de-DE" sz="1200" dirty="0">
                <a:solidFill>
                  <a:schemeClr val="tx1">
                    <a:lumMod val="65000"/>
                    <a:lumOff val="35000"/>
                  </a:schemeClr>
                </a:solidFill>
                <a:latin typeface="Calibri" pitchFamily="34" charset="0"/>
              </a:rPr>
              <a:t>: 0711 / 216 57 -140 | montessori@stuttgart.de</a:t>
            </a:r>
            <a:r>
              <a:rPr lang="de-DE" sz="1200" dirty="0" smtClean="0">
                <a:solidFill>
                  <a:schemeClr val="tx1">
                    <a:lumMod val="65000"/>
                    <a:lumOff val="35000"/>
                  </a:schemeClr>
                </a:solidFill>
                <a:latin typeface="Calibri" pitchFamily="34" charset="0"/>
              </a:rPr>
              <a:t>| www.mmgh.de</a:t>
            </a:r>
            <a:endParaRPr lang="de-DE" sz="1200" dirty="0">
              <a:solidFill>
                <a:schemeClr val="tx1">
                  <a:lumMod val="65000"/>
                  <a:lumOff val="35000"/>
                </a:schemeClr>
              </a:solidFill>
              <a:latin typeface="Calibri" pitchFamily="34" charset="0"/>
            </a:endParaRPr>
          </a:p>
          <a:p>
            <a:pPr algn="ctr"/>
            <a:r>
              <a:rPr lang="de-DE" sz="1200" dirty="0" smtClean="0">
                <a:solidFill>
                  <a:schemeClr val="tx1">
                    <a:lumMod val="65000"/>
                    <a:lumOff val="35000"/>
                  </a:schemeClr>
                </a:solidFill>
                <a:latin typeface="Calibri" pitchFamily="34" charset="0"/>
              </a:rPr>
              <a:t>© Alle Rechte vorbehalten</a:t>
            </a:r>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grpSp>
        <p:nvGrpSpPr>
          <p:cNvPr id="2" name="Gruppieren 1"/>
          <p:cNvGrpSpPr/>
          <p:nvPr/>
        </p:nvGrpSpPr>
        <p:grpSpPr>
          <a:xfrm>
            <a:off x="153268" y="26282"/>
            <a:ext cx="6275465" cy="1479573"/>
            <a:chOff x="153268" y="26282"/>
            <a:chExt cx="6275465" cy="1479573"/>
          </a:xfrm>
        </p:grpSpPr>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153268" y="26282"/>
              <a:ext cx="4235284" cy="1479573"/>
            </a:xfrm>
            <a:prstGeom prst="rect">
              <a:avLst/>
            </a:prstGeom>
            <a:noFill/>
          </p:spPr>
        </p:pic>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dirty="0">
                <a:solidFill>
                  <a:srgbClr val="7030A0"/>
                </a:solidFill>
                <a:latin typeface="Comic Sans MS" panose="030F0702030302020204" pitchFamily="66" charset="0"/>
              </a:rPr>
              <a:t>F</a:t>
            </a:r>
            <a:r>
              <a:rPr lang="de-DE" sz="5400" b="1" dirty="0" smtClean="0">
                <a:solidFill>
                  <a:srgbClr val="92D050"/>
                </a:solidFill>
                <a:latin typeface="Comic Sans MS" panose="030F0702030302020204" pitchFamily="66" charset="0"/>
              </a:rPr>
              <a:t>E</a:t>
            </a:r>
            <a:r>
              <a:rPr lang="de-DE" sz="5400" b="1" dirty="0" smtClean="0">
                <a:solidFill>
                  <a:srgbClr val="7030A0"/>
                </a:solidFill>
                <a:latin typeface="Comic Sans MS" panose="030F0702030302020204" pitchFamily="66" charset="0"/>
              </a:rPr>
              <a:t>R</a:t>
            </a:r>
            <a:r>
              <a:rPr lang="de-DE" sz="5400" b="1" dirty="0" smtClean="0">
                <a:solidFill>
                  <a:srgbClr val="92D050"/>
                </a:solidFill>
                <a:latin typeface="Comic Sans MS" panose="030F0702030302020204" pitchFamily="66" charset="0"/>
              </a:rPr>
              <a:t>I</a:t>
            </a:r>
            <a:r>
              <a:rPr lang="de-DE" sz="5400" b="1" dirty="0" smtClean="0">
                <a:solidFill>
                  <a:srgbClr val="7030A0"/>
                </a:solidFill>
                <a:latin typeface="Comic Sans MS" panose="030F0702030302020204" pitchFamily="66" charset="0"/>
              </a:rPr>
              <a:t>E</a:t>
            </a:r>
            <a:r>
              <a:rPr lang="de-DE" sz="5400" b="1" dirty="0" smtClean="0">
                <a:solidFill>
                  <a:srgbClr val="92D050"/>
                </a:solidFill>
                <a:latin typeface="Comic Sans MS" panose="030F0702030302020204" pitchFamily="66" charset="0"/>
              </a:rPr>
              <a:t>N</a:t>
            </a:r>
            <a:r>
              <a:rPr lang="de-DE" sz="5400" b="1" dirty="0" smtClean="0">
                <a:solidFill>
                  <a:srgbClr val="7030A0"/>
                </a:solidFill>
                <a:latin typeface="Comic Sans MS" panose="030F0702030302020204" pitchFamily="66" charset="0"/>
              </a:rPr>
              <a:t>A</a:t>
            </a:r>
            <a:r>
              <a:rPr lang="de-DE" sz="5400" b="1" dirty="0" smtClean="0">
                <a:solidFill>
                  <a:srgbClr val="92D050"/>
                </a:solidFill>
                <a:latin typeface="Comic Sans MS" panose="030F0702030302020204" pitchFamily="66" charset="0"/>
              </a:rPr>
              <a:t>N</a:t>
            </a:r>
            <a:r>
              <a:rPr lang="de-DE" sz="5400" b="1" dirty="0" smtClean="0">
                <a:solidFill>
                  <a:srgbClr val="7030A0"/>
                </a:solidFill>
                <a:latin typeface="Comic Sans MS" panose="030F0702030302020204" pitchFamily="66" charset="0"/>
              </a:rPr>
              <a:t>G</a:t>
            </a:r>
            <a:r>
              <a:rPr lang="de-DE" sz="5400" b="1" dirty="0" smtClean="0">
                <a:solidFill>
                  <a:srgbClr val="92D050"/>
                </a:solidFill>
                <a:latin typeface="Comic Sans MS" panose="030F0702030302020204" pitchFamily="66" charset="0"/>
              </a:rPr>
              <a:t>E</a:t>
            </a:r>
            <a:r>
              <a:rPr lang="de-DE" sz="5400" b="1" dirty="0" smtClean="0">
                <a:solidFill>
                  <a:srgbClr val="7030A0"/>
                </a:solidFill>
                <a:latin typeface="Comic Sans MS" panose="030F0702030302020204" pitchFamily="66" charset="0"/>
              </a:rPr>
              <a:t>B</a:t>
            </a:r>
            <a:r>
              <a:rPr lang="de-DE" sz="5400" b="1" dirty="0" smtClean="0">
                <a:solidFill>
                  <a:srgbClr val="92D050"/>
                </a:solidFill>
                <a:latin typeface="Comic Sans MS" panose="030F0702030302020204" pitchFamily="66" charset="0"/>
              </a:rPr>
              <a:t>O</a:t>
            </a:r>
            <a:r>
              <a:rPr lang="de-DE" sz="5400" b="1" dirty="0" smtClean="0">
                <a:solidFill>
                  <a:srgbClr val="7030A0"/>
                </a:solidFill>
                <a:latin typeface="Comic Sans MS" panose="030F0702030302020204" pitchFamily="66" charset="0"/>
              </a:rPr>
              <a:t>T</a:t>
            </a:r>
            <a:r>
              <a:rPr lang="de-DE" sz="2800" dirty="0" smtClean="0">
                <a:solidFill>
                  <a:srgbClr val="CC1021"/>
                </a:solidFill>
              </a:rPr>
              <a:t/>
            </a:r>
            <a:br>
              <a:rPr lang="de-DE" sz="2800" dirty="0" smtClean="0">
                <a:solidFill>
                  <a:srgbClr val="CC1021"/>
                </a:solidFill>
              </a:rPr>
            </a:br>
            <a:r>
              <a:rPr lang="de-DE" sz="2400" dirty="0" smtClean="0">
                <a:solidFill>
                  <a:schemeClr val="tx1">
                    <a:lumMod val="50000"/>
                    <a:lumOff val="50000"/>
                  </a:schemeClr>
                </a:solidFill>
                <a:latin typeface="Comic Sans MS" panose="030F0702030302020204" pitchFamily="66" charset="0"/>
              </a:rPr>
              <a:t>der</a:t>
            </a:r>
            <a:r>
              <a:rPr lang="de-DE" sz="2400" dirty="0">
                <a:solidFill>
                  <a:schemeClr val="tx1">
                    <a:lumMod val="50000"/>
                    <a:lumOff val="50000"/>
                  </a:schemeClr>
                </a:solidFill>
                <a:latin typeface="Comic Sans MS" panose="030F0702030302020204" pitchFamily="66" charset="0"/>
              </a:rPr>
              <a:t> </a:t>
            </a:r>
            <a:r>
              <a:rPr lang="de-DE" sz="2400" dirty="0" smtClean="0">
                <a:solidFill>
                  <a:schemeClr val="tx1">
                    <a:lumMod val="50000"/>
                    <a:lumOff val="50000"/>
                  </a:schemeClr>
                </a:solidFill>
                <a:latin typeface="Comic Sans MS" panose="030F0702030302020204" pitchFamily="66" charset="0"/>
              </a:rPr>
              <a:t>Maria </a:t>
            </a:r>
            <a:r>
              <a:rPr lang="de-DE" sz="2400" dirty="0">
                <a:solidFill>
                  <a:schemeClr val="tx1">
                    <a:lumMod val="50000"/>
                    <a:lumOff val="50000"/>
                  </a:schemeClr>
                </a:solidFill>
                <a:latin typeface="Comic Sans MS" panose="030F0702030302020204" pitchFamily="66" charset="0"/>
              </a:rPr>
              <a:t>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300029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16" name="Textfeld 115"/>
          <p:cNvSpPr txBox="1"/>
          <p:nvPr/>
        </p:nvSpPr>
        <p:spPr>
          <a:xfrm>
            <a:off x="1212856" y="8052889"/>
            <a:ext cx="4432304" cy="553998"/>
          </a:xfrm>
          <a:prstGeom prst="rect">
            <a:avLst/>
          </a:prstGeom>
          <a:noFill/>
        </p:spPr>
        <p:txBody>
          <a:bodyPr wrap="none" lIns="0" tIns="0" rIns="0" bIns="0" rtlCol="0">
            <a:spAutoFit/>
          </a:bodyPr>
          <a:lstStyle/>
          <a:p>
            <a:pPr algn="ctr"/>
            <a:r>
              <a:rPr lang="de-DE" sz="3600" b="1" dirty="0" smtClean="0">
                <a:solidFill>
                  <a:schemeClr val="tx1">
                    <a:lumMod val="65000"/>
                    <a:lumOff val="35000"/>
                  </a:schemeClr>
                </a:solidFill>
                <a:latin typeface="Comic Sans MS" panose="030F0702030302020204" pitchFamily="66" charset="0"/>
              </a:rPr>
              <a:t>Sommerferien 2017</a:t>
            </a:r>
            <a:endParaRPr lang="de-DE" sz="3600" dirty="0">
              <a:solidFill>
                <a:schemeClr val="tx1">
                  <a:lumMod val="65000"/>
                  <a:lumOff val="35000"/>
                </a:schemeClr>
              </a:solidFill>
              <a:latin typeface="Comic Sans MS" panose="030F0702030302020204" pitchFamily="66" charset="0"/>
            </a:endParaRPr>
          </a:p>
        </p:txBody>
      </p:sp>
      <p:sp>
        <p:nvSpPr>
          <p:cNvPr id="27" name="Ellipse 26"/>
          <p:cNvSpPr/>
          <p:nvPr/>
        </p:nvSpPr>
        <p:spPr>
          <a:xfrm>
            <a:off x="1892885" y="4790085"/>
            <a:ext cx="3108147" cy="3108147"/>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5" name="Rechteck 24"/>
          <p:cNvSpPr/>
          <p:nvPr/>
        </p:nvSpPr>
        <p:spPr>
          <a:xfrm>
            <a:off x="5783580" y="3013489"/>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8" name="Textfeld 27"/>
          <p:cNvSpPr txBox="1"/>
          <p:nvPr/>
        </p:nvSpPr>
        <p:spPr>
          <a:xfrm>
            <a:off x="3490799" y="3132302"/>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pic>
        <p:nvPicPr>
          <p:cNvPr id="29" name="Grafik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60979" y="5101389"/>
            <a:ext cx="2027573" cy="2277267"/>
          </a:xfrm>
          <a:prstGeom prst="rect">
            <a:avLst/>
          </a:prstGeom>
        </p:spPr>
      </p:pic>
    </p:spTree>
    <p:extLst>
      <p:ext uri="{BB962C8B-B14F-4D97-AF65-F5344CB8AC3E}">
        <p14:creationId xmlns:p14="http://schemas.microsoft.com/office/powerpoint/2010/main" val="647730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61313325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5594" name="think-cell Folie" r:id="rId5" imgW="0" imgH="0" progId="">
                  <p:embed/>
                </p:oleObj>
              </mc:Choice>
              <mc:Fallback>
                <p:oleObj name="think-cell Folie" r:id="rId5" imgW="0" imgH="0" progId="">
                  <p:embed/>
                  <p:pic>
                    <p:nvPicPr>
                      <p:cNvPr id="0" name="AutoShape 60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Tagesablauf 2/2</a:t>
            </a:r>
          </a:p>
          <a:p>
            <a:pPr>
              <a:spcAft>
                <a:spcPts val="300"/>
              </a:spcAft>
            </a:pPr>
            <a:r>
              <a:rPr lang="de-DE" sz="1300" dirty="0" smtClean="0">
                <a:solidFill>
                  <a:schemeClr val="tx1">
                    <a:lumMod val="75000"/>
                    <a:lumOff val="25000"/>
                  </a:schemeClr>
                </a:solidFill>
                <a:latin typeface="Calibri" panose="020F0502020204030204" pitchFamily="34" charset="0"/>
              </a:rPr>
              <a:t>Und </a:t>
            </a:r>
            <a:r>
              <a:rPr lang="de-DE" sz="1300" dirty="0">
                <a:solidFill>
                  <a:schemeClr val="tx1">
                    <a:lumMod val="75000"/>
                    <a:lumOff val="25000"/>
                  </a:schemeClr>
                </a:solidFill>
                <a:latin typeface="Calibri" panose="020F0502020204030204" pitchFamily="34" charset="0"/>
              </a:rPr>
              <a:t>nun zum </a:t>
            </a:r>
            <a:r>
              <a:rPr lang="de-DE" sz="1300" dirty="0" smtClean="0">
                <a:solidFill>
                  <a:schemeClr val="tx1">
                    <a:lumMod val="75000"/>
                    <a:lumOff val="25000"/>
                  </a:schemeClr>
                </a:solidFill>
                <a:latin typeface="Calibri" panose="020F0502020204030204" pitchFamily="34" charset="0"/>
              </a:rPr>
              <a:t>zweiten Teil des Tagesablaufs mit </a:t>
            </a:r>
            <a:r>
              <a:rPr lang="de-DE" sz="1300" dirty="0">
                <a:solidFill>
                  <a:schemeClr val="tx1">
                    <a:lumMod val="75000"/>
                    <a:lumOff val="25000"/>
                  </a:schemeClr>
                </a:solidFill>
                <a:latin typeface="Calibri" panose="020F0502020204030204" pitchFamily="34" charset="0"/>
              </a:rPr>
              <a:t>den entsprechenden Symbolen. </a:t>
            </a:r>
            <a:br>
              <a:rPr lang="de-DE" sz="1300" dirty="0">
                <a:solidFill>
                  <a:schemeClr val="tx1">
                    <a:lumMod val="75000"/>
                    <a:lumOff val="25000"/>
                  </a:schemeClr>
                </a:solidFill>
                <a:latin typeface="Calibri" panose="020F0502020204030204" pitchFamily="34" charset="0"/>
              </a:rPr>
            </a:br>
            <a:r>
              <a:rPr lang="de-DE" sz="1300" dirty="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r>
              <a:rPr lang="de-DE" sz="1300" dirty="0" smtClean="0">
                <a:latin typeface="Calibri" panose="020F0502020204030204" pitchFamily="34" charset="0"/>
              </a:rPr>
              <a:t>1</a:t>
            </a: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1078679" y="2131617"/>
            <a:ext cx="5441949" cy="7694414"/>
          </a:xfrm>
          <a:prstGeom prst="rect">
            <a:avLst/>
          </a:prstGeom>
        </p:spPr>
        <p:txBody>
          <a:bodyPr wrap="square">
            <a:spAutoFit/>
          </a:bodyPr>
          <a:lstStyle/>
          <a:p>
            <a:pPr>
              <a:buClr>
                <a:srgbClr val="FF3399"/>
              </a:buClr>
            </a:pPr>
            <a:endParaRPr lang="de-DE" sz="1300" b="1" dirty="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Mittagessen - </a:t>
            </a:r>
            <a:r>
              <a:rPr lang="de-DE" sz="1300" b="1" dirty="0">
                <a:solidFill>
                  <a:schemeClr val="tx1">
                    <a:lumMod val="75000"/>
                    <a:lumOff val="25000"/>
                  </a:schemeClr>
                </a:solidFill>
                <a:latin typeface="Calibri" panose="020F0502020204030204" pitchFamily="34" charset="0"/>
              </a:rPr>
              <a:t>12.00- 13.00 Uhr                                         </a:t>
            </a:r>
          </a:p>
          <a:p>
            <a:pPr>
              <a:buClr>
                <a:srgbClr val="FF3399"/>
              </a:buClr>
            </a:pPr>
            <a:r>
              <a:rPr lang="de-DE" sz="1300" dirty="0">
                <a:solidFill>
                  <a:schemeClr val="tx1">
                    <a:lumMod val="75000"/>
                    <a:lumOff val="25000"/>
                  </a:schemeClr>
                </a:solidFill>
                <a:latin typeface="Calibri" panose="020F0502020204030204" pitchFamily="34" charset="0"/>
              </a:rPr>
              <a:t>Wir beziehen unser Essen von den </a:t>
            </a:r>
            <a:r>
              <a:rPr lang="de-DE" sz="1300" dirty="0" smtClean="0">
                <a:solidFill>
                  <a:schemeClr val="tx1">
                    <a:lumMod val="75000"/>
                    <a:lumOff val="25000"/>
                  </a:schemeClr>
                </a:solidFill>
                <a:latin typeface="Calibri" panose="020F0502020204030204" pitchFamily="34" charset="0"/>
              </a:rPr>
              <a:t>Maltesern.</a:t>
            </a:r>
            <a:r>
              <a:rPr lang="de-DE" sz="1300" dirty="0">
                <a:solidFill>
                  <a:schemeClr val="tx1">
                    <a:lumMod val="75000"/>
                    <a:lumOff val="25000"/>
                  </a:schemeClr>
                </a:solidFill>
                <a:latin typeface="Calibri" panose="020F0502020204030204" pitchFamily="34" charset="0"/>
              </a:rPr>
              <a:t> </a:t>
            </a:r>
            <a:r>
              <a:rPr lang="de-DE" sz="1300" dirty="0" smtClean="0">
                <a:solidFill>
                  <a:schemeClr val="tx1">
                    <a:lumMod val="75000"/>
                    <a:lumOff val="25000"/>
                  </a:schemeClr>
                </a:solidFill>
                <a:latin typeface="Calibri" panose="020F0502020204030204" pitchFamily="34" charset="0"/>
              </a:rPr>
              <a:t>Unser Ansprechpartner hier ist Herr Rödl. Die  Kontaktdaten stehen auf der Rückseite.  Wir versuchen gemeinsam mit Herrn Rödl einen </a:t>
            </a:r>
            <a:r>
              <a:rPr lang="de-DE" sz="1300" dirty="0">
                <a:solidFill>
                  <a:schemeClr val="tx1">
                    <a:lumMod val="75000"/>
                    <a:lumOff val="25000"/>
                  </a:schemeClr>
                </a:solidFill>
                <a:latin typeface="Calibri" panose="020F0502020204030204" pitchFamily="34" charset="0"/>
              </a:rPr>
              <a:t>abwechslungsreichen Speiseplan für Ihr Kind/für Dich zusammenzustellen. Wenn es dennoch einmal Grund </a:t>
            </a:r>
            <a:r>
              <a:rPr lang="de-DE" sz="1300" dirty="0" smtClean="0">
                <a:solidFill>
                  <a:schemeClr val="tx1">
                    <a:lumMod val="75000"/>
                    <a:lumOff val="25000"/>
                  </a:schemeClr>
                </a:solidFill>
                <a:latin typeface="Calibri" panose="020F0502020204030204" pitchFamily="34" charset="0"/>
              </a:rPr>
              <a:t>zur Beanstandung gibt wenden Sie sich bitte an eine Pädagogische Fachkraft, bzw. direkt an Herrn Rödl. Den </a:t>
            </a:r>
            <a:r>
              <a:rPr lang="de-DE" sz="1300" dirty="0">
                <a:solidFill>
                  <a:schemeClr val="tx1">
                    <a:lumMod val="75000"/>
                    <a:lumOff val="25000"/>
                  </a:schemeClr>
                </a:solidFill>
                <a:latin typeface="Calibri" panose="020F0502020204030204" pitchFamily="34" charset="0"/>
              </a:rPr>
              <a:t>Speiseplan entnehmen </a:t>
            </a:r>
            <a:r>
              <a:rPr lang="de-DE" sz="1300" dirty="0" smtClean="0">
                <a:solidFill>
                  <a:schemeClr val="tx1">
                    <a:lumMod val="75000"/>
                    <a:lumOff val="25000"/>
                  </a:schemeClr>
                </a:solidFill>
                <a:latin typeface="Calibri" panose="020F0502020204030204" pitchFamily="34" charset="0"/>
              </a:rPr>
              <a:t>Sie/entnimmst </a:t>
            </a:r>
            <a:r>
              <a:rPr lang="de-DE" sz="1300" dirty="0">
                <a:solidFill>
                  <a:schemeClr val="tx1">
                    <a:lumMod val="75000"/>
                    <a:lumOff val="25000"/>
                  </a:schemeClr>
                </a:solidFill>
                <a:latin typeface="Calibri" panose="020F0502020204030204" pitchFamily="34" charset="0"/>
              </a:rPr>
              <a:t>Du bitte unserer Internetseite www.mmgh.de </a:t>
            </a:r>
            <a:r>
              <a:rPr lang="de-DE" sz="1300" dirty="0" smtClean="0">
                <a:solidFill>
                  <a:schemeClr val="tx1">
                    <a:lumMod val="75000"/>
                    <a:lumOff val="25000"/>
                  </a:schemeClr>
                </a:solidFill>
                <a:latin typeface="Calibri" panose="020F0502020204030204" pitchFamily="34" charset="0"/>
              </a:rPr>
              <a:t>unter </a:t>
            </a:r>
            <a:r>
              <a:rPr lang="de-DE" sz="1300" dirty="0">
                <a:solidFill>
                  <a:schemeClr val="tx1">
                    <a:lumMod val="75000"/>
                    <a:lumOff val="25000"/>
                  </a:schemeClr>
                </a:solidFill>
                <a:latin typeface="Calibri" panose="020F0502020204030204" pitchFamily="34" charset="0"/>
              </a:rPr>
              <a:t>der Rubrik </a:t>
            </a:r>
            <a:r>
              <a:rPr lang="de-DE" sz="1300" dirty="0" smtClean="0">
                <a:solidFill>
                  <a:schemeClr val="tx1">
                    <a:lumMod val="75000"/>
                    <a:lumOff val="25000"/>
                  </a:schemeClr>
                </a:solidFill>
                <a:latin typeface="Calibri" panose="020F0502020204030204" pitchFamily="34" charset="0"/>
              </a:rPr>
              <a:t>Ganztagesschule.</a:t>
            </a: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Silentium - 13.00 </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13.30 </a:t>
            </a:r>
            <a:r>
              <a:rPr lang="de-DE" sz="1300" b="1" dirty="0">
                <a:solidFill>
                  <a:schemeClr val="tx1">
                    <a:lumMod val="75000"/>
                    <a:lumOff val="25000"/>
                  </a:schemeClr>
                </a:solidFill>
                <a:latin typeface="Calibri" panose="020F0502020204030204" pitchFamily="34" charset="0"/>
              </a:rPr>
              <a:t>Uhr </a:t>
            </a:r>
          </a:p>
          <a:p>
            <a:pPr>
              <a:buClr>
                <a:srgbClr val="FF3399"/>
              </a:buClr>
            </a:pPr>
            <a:r>
              <a:rPr lang="de-DE" sz="1300" dirty="0">
                <a:solidFill>
                  <a:schemeClr val="tx1">
                    <a:lumMod val="75000"/>
                    <a:lumOff val="25000"/>
                  </a:schemeClr>
                </a:solidFill>
                <a:latin typeface="Calibri" panose="020F0502020204030204" pitchFamily="34" charset="0"/>
              </a:rPr>
              <a:t>Bei allem Trubel im </a:t>
            </a:r>
            <a:r>
              <a:rPr lang="de-DE" sz="1300" dirty="0" smtClean="0">
                <a:solidFill>
                  <a:schemeClr val="tx1">
                    <a:lumMod val="75000"/>
                    <a:lumOff val="25000"/>
                  </a:schemeClr>
                </a:solidFill>
                <a:latin typeface="Calibri" panose="020F0502020204030204" pitchFamily="34" charset="0"/>
              </a:rPr>
              <a:t>Tagesablauf, benötigt Ihr Kind dringend </a:t>
            </a:r>
            <a:r>
              <a:rPr lang="de-DE" sz="1300" dirty="0">
                <a:solidFill>
                  <a:schemeClr val="tx1">
                    <a:lumMod val="75000"/>
                    <a:lumOff val="25000"/>
                  </a:schemeClr>
                </a:solidFill>
                <a:latin typeface="Calibri" panose="020F0502020204030204" pitchFamily="34" charset="0"/>
              </a:rPr>
              <a:t>auch einmal eine Zeit des Innehaltens. </a:t>
            </a: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kann sich </a:t>
            </a:r>
            <a:r>
              <a:rPr lang="de-DE" sz="1300" dirty="0" smtClean="0">
                <a:solidFill>
                  <a:schemeClr val="tx1">
                    <a:lumMod val="75000"/>
                    <a:lumOff val="25000"/>
                  </a:schemeClr>
                </a:solidFill>
                <a:latin typeface="Calibri" panose="020F0502020204030204" pitchFamily="34" charset="0"/>
              </a:rPr>
              <a:t>Ihr </a:t>
            </a:r>
            <a:r>
              <a:rPr lang="de-DE" sz="1300" dirty="0">
                <a:solidFill>
                  <a:schemeClr val="tx1">
                    <a:lumMod val="75000"/>
                    <a:lumOff val="25000"/>
                  </a:schemeClr>
                </a:solidFill>
                <a:latin typeface="Calibri" panose="020F0502020204030204" pitchFamily="34" charset="0"/>
              </a:rPr>
              <a:t>Kind an verschiedene Orte zurückziehen: Zum richtigen Schlafen oder Kassette hören in den </a:t>
            </a:r>
            <a:r>
              <a:rPr lang="de-DE" sz="1300" dirty="0" err="1">
                <a:solidFill>
                  <a:schemeClr val="tx1">
                    <a:lumMod val="75000"/>
                    <a:lumOff val="25000"/>
                  </a:schemeClr>
                </a:solidFill>
                <a:latin typeface="Calibri" panose="020F0502020204030204" pitchFamily="34" charset="0"/>
              </a:rPr>
              <a:t>Stilleraum</a:t>
            </a:r>
            <a:r>
              <a:rPr lang="de-DE" sz="1300" dirty="0">
                <a:solidFill>
                  <a:schemeClr val="tx1">
                    <a:lumMod val="75000"/>
                    <a:lumOff val="25000"/>
                  </a:schemeClr>
                </a:solidFill>
                <a:latin typeface="Calibri" panose="020F0502020204030204" pitchFamily="34" charset="0"/>
              </a:rPr>
              <a:t>, bei Entspannungsübungen in der Turnhalle, zum Lesen in den Lesebereich, zum Lustwandeln in den kleinen Garten hinter der Schule. Dort gibt es in den warmen Jahreszeiten Liegestühle für Kinder und Erwachsene sowie Decken, so dass dort auch gut geruht werden kann.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soll möglichst nicht gesprochen werden und wenn doch, dann nur sehr leise.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err="1">
                <a:latin typeface="Calibri" panose="020F0502020204030204" pitchFamily="34" charset="0"/>
              </a:rPr>
              <a:t>MultiKultiphase</a:t>
            </a:r>
            <a:r>
              <a:rPr lang="de-DE" sz="1300" b="1" dirty="0">
                <a:latin typeface="Calibri" panose="020F0502020204030204" pitchFamily="34" charset="0"/>
              </a:rPr>
              <a:t> 2 - 14.00 – 15.30</a:t>
            </a:r>
          </a:p>
          <a:p>
            <a:pPr>
              <a:buClr>
                <a:srgbClr val="FF3399"/>
              </a:buClr>
            </a:pPr>
            <a:r>
              <a:rPr lang="de-DE" sz="1300" dirty="0">
                <a:latin typeface="Calibri" panose="020F0502020204030204" pitchFamily="34" charset="0"/>
              </a:rPr>
              <a:t>Die Kinder beschäftigen sich wieder mit multikulturellen Angeboten. </a:t>
            </a:r>
          </a:p>
          <a:p>
            <a:pPr>
              <a:buClr>
                <a:srgbClr val="FF3399"/>
              </a:buClr>
            </a:pPr>
            <a:endParaRPr lang="de-DE" sz="1300" dirty="0" smtClean="0">
              <a:latin typeface="Calibri" panose="020F0502020204030204" pitchFamily="34" charset="0"/>
            </a:endParaRPr>
          </a:p>
          <a:p>
            <a:pPr>
              <a:buClr>
                <a:srgbClr val="FF3399"/>
              </a:buClr>
            </a:pPr>
            <a:endParaRPr lang="de-DE" sz="1300" dirty="0">
              <a:latin typeface="Calibri" panose="020F0502020204030204" pitchFamily="34" charset="0"/>
            </a:endParaRPr>
          </a:p>
          <a:p>
            <a:pPr indent="-285750">
              <a:buClr>
                <a:srgbClr val="FF3399"/>
              </a:buClr>
              <a:buFont typeface="Wingdings 3" panose="05040102010807070707" pitchFamily="18" charset="2"/>
              <a:buChar char="u"/>
            </a:pPr>
            <a:r>
              <a:rPr lang="de-DE" sz="1300" b="1" dirty="0">
                <a:latin typeface="Calibri" panose="020F0502020204030204" pitchFamily="34" charset="0"/>
              </a:rPr>
              <a:t>Offenes Ende - 15.30 – 17.00 Uhr</a:t>
            </a:r>
          </a:p>
          <a:p>
            <a:pPr>
              <a:buClr>
                <a:srgbClr val="FF3399"/>
              </a:buClr>
            </a:pPr>
            <a:r>
              <a:rPr lang="de-DE" sz="1300" dirty="0">
                <a:latin typeface="Calibri" panose="020F0502020204030204" pitchFamily="34" charset="0"/>
              </a:rPr>
              <a:t>Hier ist wieder Zeit zum Schwätzen, Spielen oder einfach nur Abhängen. </a:t>
            </a:r>
            <a:br>
              <a:rPr lang="de-DE" sz="1300" dirty="0">
                <a:latin typeface="Calibri" panose="020F0502020204030204" pitchFamily="34" charset="0"/>
              </a:rPr>
            </a:br>
            <a:r>
              <a:rPr lang="de-DE" sz="1300" dirty="0">
                <a:latin typeface="Calibri" panose="020F0502020204030204" pitchFamily="34" charset="0"/>
              </a:rPr>
              <a:t>Denn das muss schließlich auch mal sein. </a:t>
            </a:r>
            <a:br>
              <a:rPr lang="de-DE" sz="1300" dirty="0">
                <a:latin typeface="Calibri" panose="020F0502020204030204" pitchFamily="34" charset="0"/>
              </a:rPr>
            </a:br>
            <a:r>
              <a:rPr lang="de-DE" sz="1300" dirty="0">
                <a:latin typeface="Calibri" panose="020F0502020204030204" pitchFamily="34" charset="0"/>
              </a:rPr>
              <a:t>Und schon ist wieder ein toller Ferientag vorbei! </a:t>
            </a:r>
          </a:p>
          <a:p>
            <a:pPr>
              <a:buClr>
                <a:srgbClr val="FF3399"/>
              </a:buClr>
            </a:pPr>
            <a:endParaRPr lang="de-DE" sz="1300" dirty="0">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123608" y="7332533"/>
            <a:ext cx="914400" cy="914400"/>
            <a:chOff x="285145" y="6524865"/>
            <a:chExt cx="628642" cy="628642"/>
          </a:xfrm>
        </p:grpSpPr>
        <p:sp>
          <p:nvSpPr>
            <p:cNvPr id="24" name="Ellipse 23"/>
            <p:cNvSpPr/>
            <p:nvPr/>
          </p:nvSpPr>
          <p:spPr>
            <a:xfrm>
              <a:off x="285145" y="6524865"/>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8">
              <a:extLst>
                <a:ext uri="{28A0092B-C50C-407E-A947-70E740481C1C}">
                  <a14:useLocalDpi xmlns:a14="http://schemas.microsoft.com/office/drawing/2010/main" val="0"/>
                </a:ext>
              </a:extLst>
            </a:blip>
            <a:srcRect l="12048" r="13919"/>
            <a:stretch/>
          </p:blipFill>
          <p:spPr bwMode="auto">
            <a:xfrm>
              <a:off x="370289" y="6648726"/>
              <a:ext cx="437138" cy="41354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9" name="Gruppieren 8"/>
          <p:cNvGrpSpPr/>
          <p:nvPr/>
        </p:nvGrpSpPr>
        <p:grpSpPr>
          <a:xfrm>
            <a:off x="128296" y="8405853"/>
            <a:ext cx="914400" cy="914400"/>
            <a:chOff x="285145" y="7253690"/>
            <a:chExt cx="628642" cy="628642"/>
          </a:xfrm>
        </p:grpSpPr>
        <p:sp>
          <p:nvSpPr>
            <p:cNvPr id="25" name="Ellipse 24"/>
            <p:cNvSpPr/>
            <p:nvPr/>
          </p:nvSpPr>
          <p:spPr>
            <a:xfrm>
              <a:off x="285145" y="725369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40" name="Foliennummernplatzhalter 2"/>
          <p:cNvSpPr txBox="1">
            <a:spLocks/>
          </p:cNvSpPr>
          <p:nvPr/>
        </p:nvSpPr>
        <p:spPr>
          <a:xfrm>
            <a:off x="284097" y="9601200"/>
            <a:ext cx="186166" cy="3048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a:solidFill>
                  <a:prstClr val="black"/>
                </a:solidFill>
              </a:rPr>
              <a:t>9</a:t>
            </a:r>
          </a:p>
        </p:txBody>
      </p:sp>
      <p:grpSp>
        <p:nvGrpSpPr>
          <p:cNvPr id="3" name="Gruppieren 2"/>
          <p:cNvGrpSpPr/>
          <p:nvPr/>
        </p:nvGrpSpPr>
        <p:grpSpPr>
          <a:xfrm>
            <a:off x="159928" y="2347386"/>
            <a:ext cx="914400" cy="914400"/>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345" y="2610408"/>
              <a:ext cx="427473" cy="4956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pieren 5"/>
          <p:cNvGrpSpPr/>
          <p:nvPr/>
        </p:nvGrpSpPr>
        <p:grpSpPr>
          <a:xfrm>
            <a:off x="187802" y="3968331"/>
            <a:ext cx="914400" cy="914400"/>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10">
              <a:extLst>
                <a:ext uri="{28A0092B-C50C-407E-A947-70E740481C1C}">
                  <a14:useLocalDpi xmlns:a14="http://schemas.microsoft.com/office/drawing/2010/main" val="0"/>
                </a:ext>
              </a:extLst>
            </a:blip>
            <a:srcRect r="5158" b="4114"/>
            <a:stretch/>
          </p:blipFill>
          <p:spPr bwMode="auto">
            <a:xfrm>
              <a:off x="408085" y="4499324"/>
              <a:ext cx="382762" cy="494157"/>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23" descr="https://www.mannheim.de/sites/default/files/media_center_image/69294/kusu_cmy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5" name="Gruppieren 44"/>
          <p:cNvGrpSpPr/>
          <p:nvPr/>
        </p:nvGrpSpPr>
        <p:grpSpPr>
          <a:xfrm>
            <a:off x="2335971" y="1062047"/>
            <a:ext cx="4509837" cy="406906"/>
            <a:chOff x="2348163" y="1055951"/>
            <a:chExt cx="4509837"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7" name="Textfeld 46"/>
            <p:cNvSpPr txBox="1"/>
            <p:nvPr/>
          </p:nvSpPr>
          <p:spPr>
            <a:xfrm>
              <a:off x="2348163"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8" name="Ellipse 47"/>
          <p:cNvSpPr/>
          <p:nvPr/>
        </p:nvSpPr>
        <p:spPr>
          <a:xfrm>
            <a:off x="159928" y="6252711"/>
            <a:ext cx="914400" cy="914400"/>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1" name="Rechteck 10"/>
          <p:cNvSpPr/>
          <p:nvPr/>
        </p:nvSpPr>
        <p:spPr>
          <a:xfrm>
            <a:off x="1085052" y="6500813"/>
            <a:ext cx="5368135" cy="892552"/>
          </a:xfrm>
          <a:prstGeom prst="rect">
            <a:avLst/>
          </a:prstGeom>
        </p:spPr>
        <p:txBody>
          <a:bodyPr wrap="square">
            <a:spAutoFit/>
          </a:bodyPr>
          <a:lstStyle/>
          <a:p>
            <a:pPr indent="-285750">
              <a:buClr>
                <a:srgbClr val="FF3399"/>
              </a:buClr>
              <a:buFont typeface="Wingdings 3" panose="05040102010807070707" pitchFamily="18" charset="2"/>
              <a:buChar char="u"/>
            </a:pPr>
            <a:r>
              <a:rPr lang="de-DE" sz="1300" b="1" dirty="0" smtClean="0">
                <a:latin typeface="Calibri" panose="020F0502020204030204" pitchFamily="34" charset="0"/>
              </a:rPr>
              <a:t>Bewegungspause – 13:30 – 14:00 Uhr </a:t>
            </a:r>
          </a:p>
          <a:p>
            <a:pPr>
              <a:buClr>
                <a:srgbClr val="FF3399"/>
              </a:buClr>
            </a:pPr>
            <a:r>
              <a:rPr lang="de-DE" sz="1300" dirty="0" smtClean="0">
                <a:latin typeface="Calibri" panose="020F0502020204030204" pitchFamily="34" charset="0"/>
              </a:rPr>
              <a:t>In dieser Zeit haben die Kinder Zeit sich zu bewegen, ob auf dem Pausenhof oder in der Turnhalle – Spielen, Bewegung und Freizeit stehen auf dem Programm.</a:t>
            </a:r>
            <a:endParaRPr lang="de-DE" sz="1300" dirty="0">
              <a:latin typeface="Calibri" panose="020F0502020204030204" pitchFamily="34" charset="0"/>
            </a:endParaRPr>
          </a:p>
        </p:txBody>
      </p:sp>
      <p:pic>
        <p:nvPicPr>
          <p:cNvPr id="8" name="Grafik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813" y="6370297"/>
            <a:ext cx="453320" cy="716848"/>
          </a:xfrm>
          <a:prstGeom prst="rect">
            <a:avLst/>
          </a:prstGeom>
        </p:spPr>
      </p:pic>
      <p:sp>
        <p:nvSpPr>
          <p:cNvPr id="44" name="Textfeld 43"/>
          <p:cNvSpPr txBox="1"/>
          <p:nvPr/>
        </p:nvSpPr>
        <p:spPr>
          <a:xfrm>
            <a:off x="3471583"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163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91218" name="think-cell Folie" r:id="rId5" imgW="0" imgH="0" progId="">
                  <p:embed/>
                </p:oleObj>
              </mc:Choice>
              <mc:Fallback>
                <p:oleObj name="think-cell Folie" r:id="rId5" imgW="0" imgH="0" progId="">
                  <p:embed/>
                  <p:pic>
                    <p:nvPicPr>
                      <p:cNvPr id="0" name="AutoShape 8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Foliennummernplatzhalter 2"/>
          <p:cNvSpPr txBox="1">
            <a:spLocks/>
          </p:cNvSpPr>
          <p:nvPr/>
        </p:nvSpPr>
        <p:spPr>
          <a:xfrm>
            <a:off x="6238547" y="9631464"/>
            <a:ext cx="253557" cy="549072"/>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r>
              <a:rPr lang="de-DE" sz="1400" dirty="0" smtClean="0">
                <a:solidFill>
                  <a:prstClr val="black"/>
                </a:solidFill>
              </a:rPr>
              <a:t>10</a:t>
            </a:r>
            <a:endParaRPr lang="de-DE" sz="1400" dirty="0">
              <a:solidFill>
                <a:prstClr val="black"/>
              </a:solidFill>
            </a:endParaRPr>
          </a:p>
        </p:txBody>
      </p:sp>
      <p:pic>
        <p:nvPicPr>
          <p:cNvPr id="41"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3" name="Rechteck 42"/>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5" name="Gruppieren 44"/>
          <p:cNvGrpSpPr/>
          <p:nvPr/>
        </p:nvGrpSpPr>
        <p:grpSpPr>
          <a:xfrm>
            <a:off x="2335971" y="1062047"/>
            <a:ext cx="4509837" cy="406906"/>
            <a:chOff x="2348163" y="1055951"/>
            <a:chExt cx="4509837" cy="406906"/>
          </a:xfrm>
        </p:grpSpPr>
        <p:sp>
          <p:nvSpPr>
            <p:cNvPr id="46" name="Rechteck 45"/>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7" name="Textfeld 46"/>
            <p:cNvSpPr txBox="1"/>
            <p:nvPr/>
          </p:nvSpPr>
          <p:spPr>
            <a:xfrm>
              <a:off x="2348163"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4" name="Textfeld 43"/>
          <p:cNvSpPr txBox="1"/>
          <p:nvPr/>
        </p:nvSpPr>
        <p:spPr>
          <a:xfrm>
            <a:off x="3471583"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
        <p:nvSpPr>
          <p:cNvPr id="12" name="Rechteck 11"/>
          <p:cNvSpPr/>
          <p:nvPr/>
        </p:nvSpPr>
        <p:spPr>
          <a:xfrm>
            <a:off x="61741" y="1743297"/>
            <a:ext cx="4607752" cy="8414996"/>
          </a:xfrm>
          <a:prstGeom prst="rect">
            <a:avLst/>
          </a:prstGeom>
          <a:ln>
            <a:noFill/>
          </a:ln>
          <a:effectLst>
            <a:softEdge rad="0"/>
          </a:effectLst>
        </p:spPr>
        <p:txBody>
          <a:bodyPr wrap="square">
            <a:spAutoFit/>
          </a:bodyPr>
          <a:lstStyle/>
          <a:p>
            <a:pPr>
              <a:lnSpc>
                <a:spcPct val="107000"/>
              </a:lnSpc>
              <a:spcAft>
                <a:spcPts val="800"/>
              </a:spcAft>
            </a:pPr>
            <a:r>
              <a:rPr lang="de-DE" sz="1200" b="1" dirty="0" smtClean="0">
                <a:ea typeface="Calibri" panose="020F0502020204030204" pitchFamily="34" charset="0"/>
                <a:cs typeface="Times New Roman" panose="02020603050405020304" pitchFamily="18" charset="0"/>
              </a:rPr>
              <a:t>Unsere </a:t>
            </a:r>
            <a:r>
              <a:rPr lang="de-DE" sz="1200" b="1" dirty="0">
                <a:ea typeface="Calibri" panose="020F0502020204030204" pitchFamily="34" charset="0"/>
                <a:cs typeface="Times New Roman" panose="02020603050405020304" pitchFamily="18" charset="0"/>
              </a:rPr>
              <a:t>G</a:t>
            </a:r>
            <a:r>
              <a:rPr lang="de-DE" sz="1200" b="1" dirty="0" smtClean="0">
                <a:ea typeface="Calibri" panose="020F0502020204030204" pitchFamily="34" charset="0"/>
                <a:cs typeface="Times New Roman" panose="02020603050405020304" pitchFamily="18" charset="0"/>
              </a:rPr>
              <a:t>äste im Rahmen der Kulturschule sind:</a:t>
            </a:r>
          </a:p>
          <a:p>
            <a:pPr>
              <a:lnSpc>
                <a:spcPct val="107000"/>
              </a:lnSpc>
              <a:spcAft>
                <a:spcPts val="800"/>
              </a:spcAft>
            </a:pPr>
            <a:r>
              <a:rPr lang="de-DE" sz="1200" b="1" dirty="0" smtClean="0">
                <a:ea typeface="Calibri" panose="020F0502020204030204" pitchFamily="34" charset="0"/>
                <a:cs typeface="Times New Roman" panose="02020603050405020304" pitchFamily="18" charset="0"/>
              </a:rPr>
              <a:t>Frauke Löffler, Mosaikkünstlerin</a:t>
            </a:r>
          </a:p>
          <a:p>
            <a:pPr>
              <a:lnSpc>
                <a:spcPct val="107000"/>
              </a:lnSpc>
              <a:spcAft>
                <a:spcPts val="800"/>
              </a:spcAft>
            </a:pPr>
            <a:r>
              <a:rPr lang="de-DE" sz="1200" dirty="0" smtClean="0">
                <a:ea typeface="Times New Roman" panose="02020603050405020304" pitchFamily="18" charset="0"/>
                <a:cs typeface="Times New Roman" panose="02020603050405020304" pitchFamily="18" charset="0"/>
              </a:rPr>
              <a:t>Nach </a:t>
            </a:r>
            <a:r>
              <a:rPr lang="de-DE" sz="1200" dirty="0">
                <a:ea typeface="Times New Roman" panose="02020603050405020304" pitchFamily="18" charset="0"/>
                <a:cs typeface="Times New Roman" panose="02020603050405020304" pitchFamily="18" charset="0"/>
              </a:rPr>
              <a:t>einem Modedesignstudium und einer Berufstätigkeit im Bereich Mode, begann ich bereits in der Familienpause mich künstlerisch weiterzubilden. Seit 2008 habe ich die Mosaikkunst für mich entdeckt. In meinem Atelier in Stuttgart-Giebel arbeite ich gerne mit verschiedenen Materialen und gebe Mosaikkurse für Kinder und Erwachsene. Gerne können Sie mich auf meiner Homepage </a:t>
            </a:r>
            <a:r>
              <a:rPr lang="de-DE" sz="1200" u="sng" dirty="0">
                <a:solidFill>
                  <a:srgbClr val="0000FF"/>
                </a:solidFill>
                <a:ea typeface="Times New Roman" panose="02020603050405020304" pitchFamily="18" charset="0"/>
                <a:cs typeface="Times New Roman" panose="02020603050405020304" pitchFamily="18" charset="0"/>
                <a:hlinkClick r:id="rId9"/>
              </a:rPr>
              <a:t>www.mosaikzauber.com</a:t>
            </a:r>
            <a:r>
              <a:rPr lang="de-DE" sz="1200" dirty="0">
                <a:ea typeface="Times New Roman" panose="02020603050405020304" pitchFamily="18" charset="0"/>
                <a:cs typeface="Times New Roman" panose="02020603050405020304" pitchFamily="18" charset="0"/>
              </a:rPr>
              <a:t> besuchen. In der Mosaik-AG der Montessori-Schule erhalten die Kinder einen Einblick in eine uralte traditionelle Handwerkskunst: Die kreative Zusammenarbeit an einem gemeinschaftlichen Projekt und die Freude am Kennenlernen des Materials stehen hierbei im Vordergrund. Genau wie  in den Sommerferien, und ich freue m ich darauf hier mit einer kleinen Gruppe kreativ zu arbeiten. </a:t>
            </a:r>
            <a:endParaRPr lang="de-DE" sz="1200" dirty="0" smtClean="0">
              <a:ea typeface="Times New Roman" panose="02020603050405020304" pitchFamily="18" charset="0"/>
              <a:cs typeface="Times New Roman" panose="02020603050405020304" pitchFamily="18" charset="0"/>
            </a:endParaRPr>
          </a:p>
          <a:p>
            <a:pPr algn="just">
              <a:lnSpc>
                <a:spcPct val="107000"/>
              </a:lnSpc>
              <a:spcAft>
                <a:spcPts val="800"/>
              </a:spcAft>
            </a:pPr>
            <a:r>
              <a:rPr lang="de-DE" sz="1200" b="1" dirty="0" smtClean="0">
                <a:ea typeface="Calibri" panose="020F0502020204030204" pitchFamily="34" charset="0"/>
                <a:cs typeface="Times New Roman" panose="02020603050405020304" pitchFamily="18" charset="0"/>
              </a:rPr>
              <a:t>Und Susanne </a:t>
            </a:r>
            <a:r>
              <a:rPr lang="de-DE" sz="1200" b="1" dirty="0" err="1" smtClean="0">
                <a:ea typeface="Calibri" panose="020F0502020204030204" pitchFamily="34" charset="0"/>
                <a:cs typeface="Times New Roman" panose="02020603050405020304" pitchFamily="18" charset="0"/>
              </a:rPr>
              <a:t>Wadle</a:t>
            </a:r>
            <a:r>
              <a:rPr lang="de-DE" sz="1200" b="1" dirty="0" smtClean="0">
                <a:ea typeface="Calibri" panose="020F0502020204030204" pitchFamily="34" charset="0"/>
                <a:cs typeface="Times New Roman" panose="02020603050405020304" pitchFamily="18" charset="0"/>
              </a:rPr>
              <a:t>, Bildende Künstlerin</a:t>
            </a:r>
            <a:endParaRPr lang="de-DE" sz="1200" dirty="0">
              <a:ea typeface="Calibri" panose="020F0502020204030204" pitchFamily="34" charset="0"/>
              <a:cs typeface="Times New Roman" panose="02020603050405020304" pitchFamily="18" charset="0"/>
            </a:endParaRPr>
          </a:p>
          <a:p>
            <a:pPr>
              <a:lnSpc>
                <a:spcPct val="107000"/>
              </a:lnSpc>
              <a:spcAft>
                <a:spcPts val="800"/>
              </a:spcAft>
            </a:pPr>
            <a:r>
              <a:rPr lang="de-DE" sz="1200" dirty="0">
                <a:ea typeface="Times New Roman" panose="02020603050405020304" pitchFamily="18" charset="0"/>
                <a:cs typeface="Times New Roman" panose="02020603050405020304" pitchFamily="18" charset="0"/>
              </a:rPr>
              <a:t>Mein Name ist Susanne </a:t>
            </a:r>
            <a:r>
              <a:rPr lang="de-DE" sz="1200" dirty="0" err="1">
                <a:ea typeface="Times New Roman" panose="02020603050405020304" pitchFamily="18" charset="0"/>
                <a:cs typeface="Times New Roman" panose="02020603050405020304" pitchFamily="18" charset="0"/>
              </a:rPr>
              <a:t>Wadle</a:t>
            </a:r>
            <a:r>
              <a:rPr lang="de-DE" sz="1200" dirty="0">
                <a:ea typeface="Times New Roman" panose="02020603050405020304" pitchFamily="18" charset="0"/>
                <a:cs typeface="Times New Roman" panose="02020603050405020304" pitchFamily="18" charset="0"/>
              </a:rPr>
              <a:t>, ich bin 50 Jahr alt und arbeite als Bildende </a:t>
            </a:r>
            <a:r>
              <a:rPr lang="de-DE" sz="1200" dirty="0" smtClean="0">
                <a:ea typeface="Times New Roman" panose="02020603050405020304" pitchFamily="18" charset="0"/>
                <a:cs typeface="Times New Roman" panose="02020603050405020304" pitchFamily="18" charset="0"/>
              </a:rPr>
              <a:t>Künstlerin (Studium </a:t>
            </a:r>
            <a:r>
              <a:rPr lang="de-DE" sz="1200" dirty="0">
                <a:ea typeface="Times New Roman" panose="02020603050405020304" pitchFamily="18" charset="0"/>
                <a:cs typeface="Times New Roman" panose="02020603050405020304" pitchFamily="18" charset="0"/>
              </a:rPr>
              <a:t>in Mainz, Dijon und Karlsruhe) und Kunstpädagogin. Ich lebe mit meiner Familie (3 Kinder) in Landau/ Pfalz. Als Kunstlehrerin war ich bisher von 2002 bis 2016 im </a:t>
            </a:r>
            <a:r>
              <a:rPr lang="de-DE" sz="1200" dirty="0" smtClean="0">
                <a:ea typeface="Times New Roman" panose="02020603050405020304" pitchFamily="18" charset="0"/>
                <a:cs typeface="Times New Roman" panose="02020603050405020304" pitchFamily="18" charset="0"/>
              </a:rPr>
              <a:t>Gymnasium </a:t>
            </a:r>
            <a:r>
              <a:rPr lang="de-DE" sz="1200" dirty="0">
                <a:ea typeface="Times New Roman" panose="02020603050405020304" pitchFamily="18" charset="0"/>
                <a:cs typeface="Times New Roman" panose="02020603050405020304" pitchFamily="18" charset="0"/>
              </a:rPr>
              <a:t>tätig. Ich bin Gründungsmitglied der Kunstwerker e.V. Wiesbaden, und habe viele Jahre bei den Kinderkulturtagen im Schlosspark Freudenberg sowie beim Kindercampus Mainz- Kastell mit kreativen Angeboten mitgewirkt. Für das Jugendamt und das Amt für soziale Arbeit, Wiesbaden führe ich seit 16 Jahren </a:t>
            </a:r>
            <a:r>
              <a:rPr lang="de-DE" sz="1200" dirty="0" smtClean="0">
                <a:ea typeface="Times New Roman" panose="02020603050405020304" pitchFamily="18" charset="0"/>
                <a:cs typeface="Times New Roman" panose="02020603050405020304" pitchFamily="18" charset="0"/>
              </a:rPr>
              <a:t>Workshops </a:t>
            </a:r>
            <a:r>
              <a:rPr lang="de-DE" sz="1200" dirty="0">
                <a:ea typeface="Times New Roman" panose="02020603050405020304" pitchFamily="18" charset="0"/>
                <a:cs typeface="Times New Roman" panose="02020603050405020304" pitchFamily="18" charset="0"/>
              </a:rPr>
              <a:t>im Rahmen der „Sommerwiese</a:t>
            </a:r>
            <a:r>
              <a:rPr lang="de-DE" sz="1200" dirty="0" smtClean="0">
                <a:ea typeface="Times New Roman" panose="02020603050405020304" pitchFamily="18" charset="0"/>
                <a:cs typeface="Times New Roman" panose="02020603050405020304" pitchFamily="18" charset="0"/>
              </a:rPr>
              <a:t>“. </a:t>
            </a:r>
            <a:r>
              <a:rPr lang="de-DE" sz="1200" dirty="0">
                <a:ea typeface="Times New Roman" panose="02020603050405020304" pitchFamily="18" charset="0"/>
                <a:cs typeface="Times New Roman" panose="02020603050405020304" pitchFamily="18" charset="0"/>
              </a:rPr>
              <a:t/>
            </a:r>
            <a:br>
              <a:rPr lang="de-DE" sz="1200" dirty="0">
                <a:ea typeface="Times New Roman" panose="02020603050405020304" pitchFamily="18" charset="0"/>
                <a:cs typeface="Times New Roman" panose="02020603050405020304" pitchFamily="18" charset="0"/>
              </a:rPr>
            </a:br>
            <a:r>
              <a:rPr lang="de-DE" sz="1200" dirty="0">
                <a:ea typeface="Times New Roman" panose="02020603050405020304" pitchFamily="18" charset="0"/>
                <a:cs typeface="Times New Roman" panose="02020603050405020304" pitchFamily="18" charset="0"/>
              </a:rPr>
              <a:t>Mit freien Projekten zum Beispiel Bauen mit Bambus 2015 auf der Landesgartenschau 2015 und zum Jubiläum der Stadtbücherei</a:t>
            </a:r>
            <a:br>
              <a:rPr lang="de-DE" sz="1200" dirty="0">
                <a:ea typeface="Times New Roman" panose="02020603050405020304" pitchFamily="18" charset="0"/>
                <a:cs typeface="Times New Roman" panose="02020603050405020304" pitchFamily="18" charset="0"/>
              </a:rPr>
            </a:br>
            <a:r>
              <a:rPr lang="de-DE" sz="1200" dirty="0">
                <a:ea typeface="Times New Roman" panose="02020603050405020304" pitchFamily="18" charset="0"/>
                <a:cs typeface="Times New Roman" panose="02020603050405020304" pitchFamily="18" charset="0"/>
              </a:rPr>
              <a:t>bin ich auch für den Kunstverein Vila </a:t>
            </a:r>
            <a:r>
              <a:rPr lang="de-DE" sz="1200" dirty="0" err="1">
                <a:ea typeface="Times New Roman" panose="02020603050405020304" pitchFamily="18" charset="0"/>
                <a:cs typeface="Times New Roman" panose="02020603050405020304" pitchFamily="18" charset="0"/>
              </a:rPr>
              <a:t>Streccius</a:t>
            </a:r>
            <a:r>
              <a:rPr lang="de-DE" sz="1200" dirty="0">
                <a:ea typeface="Times New Roman" panose="02020603050405020304" pitchFamily="18" charset="0"/>
                <a:cs typeface="Times New Roman" panose="02020603050405020304" pitchFamily="18" charset="0"/>
              </a:rPr>
              <a:t> e.V. </a:t>
            </a:r>
            <a:r>
              <a:rPr lang="de-DE" sz="1200" dirty="0" smtClean="0">
                <a:ea typeface="Times New Roman" panose="02020603050405020304" pitchFamily="18" charset="0"/>
                <a:cs typeface="Times New Roman" panose="02020603050405020304" pitchFamily="18" charset="0"/>
              </a:rPr>
              <a:t>tätig (u.a</a:t>
            </a:r>
            <a:r>
              <a:rPr lang="de-DE" sz="1200" dirty="0">
                <a:ea typeface="Times New Roman" panose="02020603050405020304" pitchFamily="18" charset="0"/>
                <a:cs typeface="Times New Roman" panose="02020603050405020304" pitchFamily="18" charset="0"/>
              </a:rPr>
              <a:t>. als Kuratorin der Ausstellung `Fabulös´2009).</a:t>
            </a:r>
            <a:br>
              <a:rPr lang="de-DE" sz="1200" dirty="0">
                <a:ea typeface="Times New Roman" panose="02020603050405020304" pitchFamily="18" charset="0"/>
                <a:cs typeface="Times New Roman" panose="02020603050405020304" pitchFamily="18" charset="0"/>
              </a:rPr>
            </a:br>
            <a:r>
              <a:rPr lang="de-DE" sz="1200" dirty="0">
                <a:ea typeface="Times New Roman" panose="02020603050405020304" pitchFamily="18" charset="0"/>
                <a:cs typeface="Times New Roman" panose="02020603050405020304" pitchFamily="18" charset="0"/>
              </a:rPr>
              <a:t>Seit Ende der 90ger Jahre leite ich Workshops an der Landesakademie für Schulkunst Schul- und Amateurtheater Schloss Roten Fels auch im Rahmen der Sommerakademie für Kinder und führe Lehrerfortbildungen durch. Die Kinder der Montessori Schule kennen mich ja schon vom Drachenbau. Und nun komme ich in den Sommerferien wieder und gestaltet mit den Kindern zum Thema Wasser einen Klangbaum. </a:t>
            </a:r>
            <a:endParaRPr lang="de-DE" sz="1200" dirty="0">
              <a:ea typeface="Calibri" panose="020F0502020204030204" pitchFamily="34" charset="0"/>
              <a:cs typeface="Times New Roman" panose="02020603050405020304" pitchFamily="18" charset="0"/>
            </a:endParaRPr>
          </a:p>
          <a:p>
            <a:pPr>
              <a:lnSpc>
                <a:spcPct val="107000"/>
              </a:lnSpc>
              <a:spcAft>
                <a:spcPts val="800"/>
              </a:spcAft>
            </a:pPr>
            <a:endParaRPr lang="de-DE" sz="1200" dirty="0">
              <a:effectLst/>
              <a:ea typeface="Calibri" panose="020F0502020204030204" pitchFamily="34" charset="0"/>
              <a:cs typeface="Times New Roman" panose="02020603050405020304" pitchFamily="18" charset="0"/>
            </a:endParaRPr>
          </a:p>
        </p:txBody>
      </p:sp>
      <p:pic>
        <p:nvPicPr>
          <p:cNvPr id="49" name="Bild 2" descr="bild-frauke"/>
          <p:cNvPicPr/>
          <p:nvPr/>
        </p:nvPicPr>
        <p:blipFill>
          <a:blip r:embed="rId10">
            <a:extLst>
              <a:ext uri="{28A0092B-C50C-407E-A947-70E740481C1C}">
                <a14:useLocalDpi xmlns:a14="http://schemas.microsoft.com/office/drawing/2010/main" val="0"/>
              </a:ext>
            </a:extLst>
          </a:blip>
          <a:srcRect/>
          <a:stretch>
            <a:fillRect/>
          </a:stretch>
        </p:blipFill>
        <p:spPr bwMode="auto">
          <a:xfrm>
            <a:off x="4704185" y="1743297"/>
            <a:ext cx="1604413" cy="1761903"/>
          </a:xfrm>
          <a:prstGeom prst="rect">
            <a:avLst/>
          </a:prstGeom>
          <a:noFill/>
          <a:ln>
            <a:noFill/>
          </a:ln>
        </p:spPr>
      </p:pic>
      <p:pic>
        <p:nvPicPr>
          <p:cNvPr id="2" name="Grafik 1"/>
          <p:cNvPicPr>
            <a:picLocks noChangeAspect="1"/>
          </p:cNvPicPr>
          <p:nvPr/>
        </p:nvPicPr>
        <p:blipFill>
          <a:blip r:embed="rId11"/>
          <a:stretch>
            <a:fillRect/>
          </a:stretch>
        </p:blipFill>
        <p:spPr>
          <a:xfrm>
            <a:off x="4634801" y="5142884"/>
            <a:ext cx="1639105" cy="3071165"/>
          </a:xfrm>
          <a:prstGeom prst="rect">
            <a:avLst/>
          </a:prstGeom>
        </p:spPr>
      </p:pic>
    </p:spTree>
    <p:extLst>
      <p:ext uri="{BB962C8B-B14F-4D97-AF65-F5344CB8AC3E}">
        <p14:creationId xmlns:p14="http://schemas.microsoft.com/office/powerpoint/2010/main" val="1915313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99235304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8649" name="think-cell Folie" r:id="rId5" imgW="0" imgH="0" progId="">
                  <p:embed/>
                </p:oleObj>
              </mc:Choice>
              <mc:Fallback>
                <p:oleObj name="think-cell Folie" r:id="rId5" imgW="0" imgH="0" progId="">
                  <p:embed/>
                  <p:pic>
                    <p:nvPicPr>
                      <p:cNvPr id="0" name="AutoShape 58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dirty="0"/>
          </a:p>
        </p:txBody>
      </p:sp>
      <p:pic>
        <p:nvPicPr>
          <p:cNvPr id="76823"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21" name="Rechteck 20"/>
          <p:cNvSpPr/>
          <p:nvPr/>
        </p:nvSpPr>
        <p:spPr>
          <a:xfrm>
            <a:off x="211324" y="1534892"/>
            <a:ext cx="6444963" cy="292388"/>
          </a:xfrm>
          <a:prstGeom prst="rect">
            <a:avLst/>
          </a:prstGeom>
        </p:spPr>
        <p:txBody>
          <a:bodyPr wrap="square">
            <a:spAutoFit/>
          </a:bodyPr>
          <a:lstStyle/>
          <a:p>
            <a:pPr>
              <a:spcAft>
                <a:spcPts val="300"/>
              </a:spcAft>
            </a:pPr>
            <a:r>
              <a:rPr lang="de-DE" sz="1300" b="1" dirty="0" smtClean="0">
                <a:solidFill>
                  <a:schemeClr val="tx1">
                    <a:lumMod val="75000"/>
                    <a:lumOff val="25000"/>
                  </a:schemeClr>
                </a:solidFill>
                <a:latin typeface="Comic Sans MS" panose="030F0702030302020204" pitchFamily="66" charset="0"/>
              </a:rPr>
              <a:t>Kontaktdaten Pädagogische Fachkräfte</a:t>
            </a:r>
            <a:endParaRPr lang="de-DE" sz="1300" b="1" dirty="0">
              <a:solidFill>
                <a:schemeClr val="tx1">
                  <a:lumMod val="75000"/>
                  <a:lumOff val="25000"/>
                </a:schemeClr>
              </a:solidFill>
              <a:latin typeface="Comic Sans MS" panose="030F0702030302020204" pitchFamily="66" charset="0"/>
            </a:endParaRPr>
          </a:p>
        </p:txBody>
      </p:sp>
      <p:sp>
        <p:nvSpPr>
          <p:cNvPr id="3" name="Rectangle 1"/>
          <p:cNvSpPr>
            <a:spLocks noChangeArrowheads="1"/>
          </p:cNvSpPr>
          <p:nvPr/>
        </p:nvSpPr>
        <p:spPr bwMode="auto">
          <a:xfrm>
            <a:off x="0" y="-32316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smtClean="0">
                <a:ln>
                  <a:noFill/>
                </a:ln>
                <a:solidFill>
                  <a:schemeClr val="tx1"/>
                </a:solidFill>
                <a:effectLst/>
                <a:latin typeface="Arial" charset="0"/>
                <a:cs typeface="Arial" charset="0"/>
              </a:rPr>
              <a:t/>
            </a:r>
            <a:br>
              <a:rPr kumimoji="0" lang="de-DE" altLang="de-DE" sz="1800" b="0" i="0" u="none" strike="noStrike" cap="none" normalizeH="0" baseline="0" dirty="0" smtClean="0">
                <a:ln>
                  <a:noFill/>
                </a:ln>
                <a:solidFill>
                  <a:schemeClr val="tx1"/>
                </a:solidFill>
                <a:effectLst/>
                <a:latin typeface="Arial" charset="0"/>
                <a:cs typeface="Arial" charset="0"/>
              </a:rPr>
            </a:br>
            <a:endParaRPr kumimoji="0" lang="de-DE" altLang="de-DE" sz="1800" b="0" i="0" u="none" strike="noStrike" cap="none" normalizeH="0" baseline="0" dirty="0" smtClean="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2459909437"/>
              </p:ext>
            </p:extLst>
          </p:nvPr>
        </p:nvGraphicFramePr>
        <p:xfrm>
          <a:off x="306252" y="1859565"/>
          <a:ext cx="6265999" cy="4275624"/>
        </p:xfrm>
        <a:graphic>
          <a:graphicData uri="http://schemas.openxmlformats.org/drawingml/2006/table">
            <a:tbl>
              <a:tblPr firstRow="1" bandRow="1">
                <a:tableStyleId>{5FD0F851-EC5A-4D38-B0AD-8093EC10F338}</a:tableStyleId>
              </a:tblPr>
              <a:tblGrid>
                <a:gridCol w="1846398">
                  <a:extLst>
                    <a:ext uri="{9D8B030D-6E8A-4147-A177-3AD203B41FA5}">
                      <a16:colId xmlns:a16="http://schemas.microsoft.com/office/drawing/2014/main" val="20000"/>
                    </a:ext>
                  </a:extLst>
                </a:gridCol>
                <a:gridCol w="1618440">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30219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smtClean="0">
                          <a:solidFill>
                            <a:schemeClr val="bg1"/>
                          </a:solidFill>
                          <a:latin typeface="Calibri" panose="020F0502020204030204" pitchFamily="34" charset="0"/>
                        </a:rPr>
                        <a:t>Telefonnummer</a:t>
                      </a:r>
                      <a:endParaRPr lang="de-DE" sz="14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dirty="0" smtClean="0">
                          <a:solidFill>
                            <a:schemeClr val="bg1"/>
                          </a:solidFill>
                          <a:latin typeface="Calibri" panose="020F0502020204030204" pitchFamily="34" charset="0"/>
                        </a:rPr>
                        <a:t>E-Mail</a:t>
                      </a:r>
                      <a:endParaRPr lang="de-DE" sz="1400" dirty="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0"/>
                  </a:ext>
                </a:extLst>
              </a:tr>
              <a:tr h="302190">
                <a:tc>
                  <a:txBody>
                    <a:bodyPr/>
                    <a:lstStyle/>
                    <a:p>
                      <a:r>
                        <a:rPr lang="de-DE" sz="1400" dirty="0" smtClean="0">
                          <a:solidFill>
                            <a:schemeClr val="tx1">
                              <a:lumMod val="75000"/>
                              <a:lumOff val="25000"/>
                            </a:schemeClr>
                          </a:solidFill>
                          <a:latin typeface="Calibri" panose="020F0502020204030204" pitchFamily="34" charset="0"/>
                          <a:cs typeface="Arial" charset="0"/>
                        </a:rPr>
                        <a:t>Büro</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0711 / 21657097</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1"/>
                  </a:ext>
                </a:extLst>
              </a:tr>
              <a:tr h="404664">
                <a:tc>
                  <a:txBody>
                    <a:bodyPr/>
                    <a:lstStyle/>
                    <a:p>
                      <a:r>
                        <a:rPr lang="de-DE" sz="1400" dirty="0" smtClean="0">
                          <a:solidFill>
                            <a:schemeClr val="tx1">
                              <a:lumMod val="75000"/>
                              <a:lumOff val="25000"/>
                            </a:schemeClr>
                          </a:solidFill>
                          <a:latin typeface="Calibri" panose="020F0502020204030204" pitchFamily="34" charset="0"/>
                        </a:rPr>
                        <a:t>Ausflugshandy</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smtClean="0">
                          <a:solidFill>
                            <a:schemeClr val="tx1">
                              <a:lumMod val="75000"/>
                              <a:lumOff val="25000"/>
                            </a:schemeClr>
                          </a:solidFill>
                          <a:latin typeface="Calibri" panose="020F0502020204030204" pitchFamily="34" charset="0"/>
                          <a:cs typeface="Arial" charset="0"/>
                        </a:rPr>
                        <a:t>0176 /</a:t>
                      </a:r>
                      <a:r>
                        <a:rPr lang="de-DE" altLang="de-DE" sz="1400" baseline="0" dirty="0" smtClean="0">
                          <a:solidFill>
                            <a:schemeClr val="tx1">
                              <a:lumMod val="75000"/>
                              <a:lumOff val="25000"/>
                            </a:schemeClr>
                          </a:solidFill>
                          <a:latin typeface="Calibri" panose="020F0502020204030204" pitchFamily="34" charset="0"/>
                          <a:cs typeface="Arial" charset="0"/>
                        </a:rPr>
                        <a:t> 81892094</a:t>
                      </a: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2"/>
                  </a:ext>
                </a:extLst>
              </a:tr>
              <a:tr h="295806">
                <a:tc>
                  <a:txBody>
                    <a:bodyPr/>
                    <a:lstStyle/>
                    <a:p>
                      <a:r>
                        <a:rPr lang="de-DE" sz="1400" dirty="0" smtClean="0">
                          <a:solidFill>
                            <a:schemeClr val="tx1">
                              <a:lumMod val="75000"/>
                              <a:lumOff val="25000"/>
                            </a:schemeClr>
                          </a:solidFill>
                          <a:latin typeface="Calibri" panose="020F0502020204030204" pitchFamily="34" charset="0"/>
                        </a:rPr>
                        <a:t>Jasmin Grenzbach</a:t>
                      </a:r>
                    </a:p>
                    <a:p>
                      <a:r>
                        <a:rPr lang="de-DE" sz="1400" dirty="0" smtClean="0">
                          <a:solidFill>
                            <a:schemeClr val="tx1">
                              <a:lumMod val="75000"/>
                              <a:lumOff val="25000"/>
                            </a:schemeClr>
                          </a:solidFill>
                          <a:latin typeface="Calibri" panose="020F0502020204030204" pitchFamily="34" charset="0"/>
                        </a:rPr>
                        <a:t>Teamleitung  GTS</a:t>
                      </a:r>
                      <a:endParaRPr lang="de-DE" sz="1400" dirty="0">
                        <a:solidFill>
                          <a:schemeClr val="tx1">
                            <a:lumMod val="75000"/>
                            <a:lumOff val="25000"/>
                          </a:schemeClr>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0176 / 81887846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sz="1400" dirty="0" smtClean="0">
                          <a:solidFill>
                            <a:schemeClr val="tx1">
                              <a:lumMod val="75000"/>
                              <a:lumOff val="25000"/>
                            </a:schemeClr>
                          </a:solidFill>
                          <a:latin typeface="Calibri" panose="020F0502020204030204" pitchFamily="34" charset="0"/>
                        </a:rPr>
                        <a:t>jasmin.grenzbach@mmgh.de</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3"/>
                  </a:ext>
                </a:extLst>
              </a:tr>
              <a:tr h="288000">
                <a:tc>
                  <a:txBody>
                    <a:bodyPr/>
                    <a:lstStyle/>
                    <a:p>
                      <a:r>
                        <a:rPr lang="de-DE" sz="1400" dirty="0" smtClean="0">
                          <a:solidFill>
                            <a:schemeClr val="tx1">
                              <a:lumMod val="75000"/>
                              <a:lumOff val="25000"/>
                            </a:schemeClr>
                          </a:solidFill>
                          <a:latin typeface="Calibri" panose="020F0502020204030204" pitchFamily="34" charset="0"/>
                        </a:rPr>
                        <a:t>Hayri Kurt</a:t>
                      </a:r>
                      <a:endParaRPr lang="de-DE" sz="1400" dirty="0">
                        <a:solidFill>
                          <a:schemeClr val="tx1">
                            <a:lumMod val="75000"/>
                            <a:lumOff val="25000"/>
                          </a:schemeClr>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0176 /</a:t>
                      </a:r>
                      <a:r>
                        <a:rPr lang="de-DE" sz="1400" baseline="0" dirty="0" smtClean="0">
                          <a:solidFill>
                            <a:schemeClr val="tx1">
                              <a:lumMod val="75000"/>
                              <a:lumOff val="25000"/>
                            </a:schemeClr>
                          </a:solidFill>
                          <a:latin typeface="Calibri" panose="020F0502020204030204" pitchFamily="34" charset="0"/>
                        </a:rPr>
                        <a:t> 90976397</a:t>
                      </a: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6D6D6"/>
                    </a:solidFill>
                  </a:tcPr>
                </a:tc>
                <a:tc>
                  <a:txBody>
                    <a:bodyPr/>
                    <a:lstStyle/>
                    <a:p>
                      <a:r>
                        <a:rPr lang="de-DE" sz="1400" dirty="0" smtClean="0">
                          <a:solidFill>
                            <a:schemeClr val="tx1">
                              <a:lumMod val="75000"/>
                              <a:lumOff val="25000"/>
                            </a:schemeClr>
                          </a:solidFill>
                          <a:latin typeface="Calibri" panose="020F0502020204030204" pitchFamily="34" charset="0"/>
                        </a:rPr>
                        <a:t>hayri.kurt@mmgh.de</a:t>
                      </a:r>
                      <a:endParaRPr lang="de-DE" sz="1400" dirty="0">
                        <a:solidFill>
                          <a:schemeClr val="tx1">
                            <a:lumMod val="75000"/>
                            <a:lumOff val="25000"/>
                          </a:schemeClr>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4"/>
                  </a:ext>
                </a:extLst>
              </a:tr>
              <a:tr h="302190">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dirty="0" smtClean="0">
                          <a:solidFill>
                            <a:schemeClr val="tx1">
                              <a:lumMod val="75000"/>
                              <a:lumOff val="25000"/>
                            </a:schemeClr>
                          </a:solidFill>
                          <a:latin typeface="Calibri" panose="020F0502020204030204" pitchFamily="34" charset="0"/>
                          <a:cs typeface="Arial" charset="0"/>
                        </a:rPr>
                        <a:t>Lena</a:t>
                      </a:r>
                      <a:r>
                        <a:rPr lang="de-DE" altLang="de-DE" sz="1400" baseline="0" dirty="0" smtClean="0">
                          <a:solidFill>
                            <a:schemeClr val="tx1">
                              <a:lumMod val="75000"/>
                              <a:lumOff val="25000"/>
                            </a:schemeClr>
                          </a:solidFill>
                          <a:latin typeface="Calibri" panose="020F0502020204030204" pitchFamily="34" charset="0"/>
                          <a:cs typeface="Arial" charset="0"/>
                        </a:rPr>
                        <a:t> Stiehle</a:t>
                      </a:r>
                      <a:r>
                        <a:rPr lang="de-DE" altLang="de-DE" sz="1400" dirty="0" smtClean="0">
                          <a:solidFill>
                            <a:schemeClr val="tx1">
                              <a:lumMod val="75000"/>
                              <a:lumOff val="25000"/>
                            </a:schemeClr>
                          </a:solidFill>
                          <a:latin typeface="Calibri" panose="020F0502020204030204" pitchFamily="34" charset="0"/>
                          <a:cs typeface="Arial" charset="0"/>
                        </a:rPr>
                        <a:t> </a:t>
                      </a:r>
                      <a:endParaRPr lang="de-DE" sz="1400" dirty="0" smtClean="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lena.stiehle@mmgh.de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5"/>
                  </a:ext>
                </a:extLst>
              </a:tr>
              <a:tr h="302190">
                <a:tc>
                  <a:txBody>
                    <a:bodyPr/>
                    <a:lstStyle/>
                    <a:p>
                      <a:r>
                        <a:rPr lang="de-DE" sz="1400" dirty="0" smtClean="0">
                          <a:solidFill>
                            <a:schemeClr val="tx1">
                              <a:lumMod val="75000"/>
                              <a:lumOff val="25000"/>
                            </a:schemeClr>
                          </a:solidFill>
                          <a:latin typeface="Calibri" panose="020F0502020204030204" pitchFamily="34" charset="0"/>
                        </a:rPr>
                        <a:t>Anda Lena </a:t>
                      </a:r>
                      <a:r>
                        <a:rPr lang="de-DE" sz="1400" dirty="0" err="1" smtClean="0">
                          <a:solidFill>
                            <a:schemeClr val="tx1">
                              <a:lumMod val="75000"/>
                              <a:lumOff val="25000"/>
                            </a:schemeClr>
                          </a:solidFill>
                          <a:latin typeface="Calibri" panose="020F0502020204030204" pitchFamily="34" charset="0"/>
                        </a:rPr>
                        <a:t>Kalnins</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85000"/>
                      </a:schemeClr>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andalena.kalnins@mmgh.de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302190">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Anna </a:t>
                      </a:r>
                      <a:r>
                        <a:rPr lang="de-DE" sz="1400" dirty="0" err="1" smtClean="0">
                          <a:solidFill>
                            <a:schemeClr val="tx1">
                              <a:lumMod val="75000"/>
                              <a:lumOff val="25000"/>
                            </a:schemeClr>
                          </a:solidFill>
                          <a:latin typeface="Calibri" panose="020F0502020204030204" pitchFamily="34" charset="0"/>
                        </a:rPr>
                        <a:t>Ornth</a:t>
                      </a:r>
                      <a:endParaRPr lang="de-DE" sz="1400" dirty="0" smtClean="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anna.ornth@mmgh.de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7"/>
                  </a:ext>
                </a:extLst>
              </a:tr>
              <a:tr h="302190">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Rolf Haller</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rolf.haller@mmgh.de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08"/>
                  </a:ext>
                </a:extLst>
              </a:tr>
              <a:tr h="302190">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Nathalia Khan</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nathalia.kahn@mmgh.de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09"/>
                  </a:ext>
                </a:extLst>
              </a:tr>
              <a:tr h="302190">
                <a:tc>
                  <a:txBody>
                    <a:bodyPr/>
                    <a:lstStyle/>
                    <a:p>
                      <a:r>
                        <a:rPr lang="de-DE" sz="1400" dirty="0" smtClean="0">
                          <a:solidFill>
                            <a:schemeClr val="tx1">
                              <a:lumMod val="75000"/>
                              <a:lumOff val="25000"/>
                            </a:schemeClr>
                          </a:solidFill>
                          <a:latin typeface="Calibri" panose="020F0502020204030204" pitchFamily="34" charset="0"/>
                        </a:rPr>
                        <a:t>Aileen </a:t>
                      </a:r>
                      <a:r>
                        <a:rPr lang="de-DE" sz="1400" dirty="0" err="1" smtClean="0">
                          <a:solidFill>
                            <a:schemeClr val="tx1">
                              <a:lumMod val="75000"/>
                              <a:lumOff val="25000"/>
                            </a:schemeClr>
                          </a:solidFill>
                          <a:latin typeface="Calibri" panose="020F0502020204030204" pitchFamily="34" charset="0"/>
                        </a:rPr>
                        <a:t>Gregorowitsch</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aylin.gregorowitsch@mmgh.de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10"/>
                  </a:ext>
                </a:extLst>
              </a:tr>
              <a:tr h="302190">
                <a:tc>
                  <a:txBody>
                    <a:bodyPr/>
                    <a:lstStyle/>
                    <a:p>
                      <a:r>
                        <a:rPr lang="de-DE" sz="1400" dirty="0" smtClean="0">
                          <a:solidFill>
                            <a:schemeClr val="tx1">
                              <a:lumMod val="75000"/>
                              <a:lumOff val="25000"/>
                            </a:schemeClr>
                          </a:solidFill>
                          <a:latin typeface="Calibri" panose="020F0502020204030204" pitchFamily="34" charset="0"/>
                        </a:rPr>
                        <a:t>Antonia </a:t>
                      </a:r>
                      <a:r>
                        <a:rPr lang="de-DE" sz="1400" dirty="0" err="1" smtClean="0">
                          <a:solidFill>
                            <a:schemeClr val="tx1">
                              <a:lumMod val="75000"/>
                              <a:lumOff val="25000"/>
                            </a:schemeClr>
                          </a:solidFill>
                          <a:latin typeface="Calibri" panose="020F0502020204030204" pitchFamily="34" charset="0"/>
                        </a:rPr>
                        <a:t>Zastrau</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antonia.zastrau@mmgh.de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extLst>
                  <a:ext uri="{0D108BD9-81ED-4DB2-BD59-A6C34878D82A}">
                    <a16:rowId xmlns:a16="http://schemas.microsoft.com/office/drawing/2014/main" val="10011"/>
                  </a:ext>
                </a:extLst>
              </a:tr>
              <a:tr h="302190">
                <a:tc>
                  <a:txBody>
                    <a:bodyPr/>
                    <a:lstStyle/>
                    <a:p>
                      <a:r>
                        <a:rPr lang="de-DE" sz="1400" dirty="0" smtClean="0">
                          <a:solidFill>
                            <a:schemeClr val="tx1">
                              <a:lumMod val="75000"/>
                              <a:lumOff val="25000"/>
                            </a:schemeClr>
                          </a:solidFill>
                          <a:latin typeface="Calibri" panose="020F0502020204030204" pitchFamily="34" charset="0"/>
                        </a:rPr>
                        <a:t>Angela Rudolph</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6D6D6"/>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angela.rudolph@mmgh.de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6D6D6"/>
                    </a:solidFill>
                  </a:tcPr>
                </a:tc>
                <a:extLst>
                  <a:ext uri="{0D108BD9-81ED-4DB2-BD59-A6C34878D82A}">
                    <a16:rowId xmlns:a16="http://schemas.microsoft.com/office/drawing/2014/main" val="10012"/>
                  </a:ext>
                </a:extLst>
              </a:tr>
            </a:tbl>
          </a:graphicData>
        </a:graphic>
      </p:graphicFrame>
      <p:sp>
        <p:nvSpPr>
          <p:cNvPr id="31" name="Rechteck 30"/>
          <p:cNvSpPr/>
          <p:nvPr/>
        </p:nvSpPr>
        <p:spPr>
          <a:xfrm>
            <a:off x="249101" y="6348232"/>
            <a:ext cx="6444963" cy="530915"/>
          </a:xfrm>
          <a:prstGeom prst="rect">
            <a:avLst/>
          </a:prstGeom>
        </p:spPr>
        <p:txBody>
          <a:bodyPr wrap="square">
            <a:spAutoFit/>
          </a:bodyPr>
          <a:lstStyle/>
          <a:p>
            <a:pPr>
              <a:spcAft>
                <a:spcPts val="300"/>
              </a:spcAft>
            </a:pPr>
            <a:endParaRPr lang="de-DE" sz="1300" b="1" dirty="0" smtClean="0">
              <a:solidFill>
                <a:schemeClr val="tx1">
                  <a:lumMod val="75000"/>
                  <a:lumOff val="25000"/>
                </a:schemeClr>
              </a:solidFill>
              <a:latin typeface="Comic Sans MS" panose="030F0702030302020204" pitchFamily="66" charset="0"/>
            </a:endParaRPr>
          </a:p>
          <a:p>
            <a:pPr>
              <a:spcAft>
                <a:spcPts val="300"/>
              </a:spcAft>
            </a:pPr>
            <a:r>
              <a:rPr lang="de-DE" sz="1300" b="1" dirty="0" smtClean="0">
                <a:solidFill>
                  <a:schemeClr val="tx1">
                    <a:lumMod val="75000"/>
                    <a:lumOff val="25000"/>
                  </a:schemeClr>
                </a:solidFill>
                <a:latin typeface="Comic Sans MS" panose="030F0702030302020204" pitchFamily="66" charset="0"/>
              </a:rPr>
              <a:t>Kontaktdaten </a:t>
            </a:r>
            <a:r>
              <a:rPr lang="de-DE" sz="1300" b="1" dirty="0">
                <a:solidFill>
                  <a:schemeClr val="tx1">
                    <a:lumMod val="75000"/>
                    <a:lumOff val="25000"/>
                  </a:schemeClr>
                </a:solidFill>
                <a:latin typeface="Comic Sans MS" panose="030F0702030302020204" pitchFamily="66" charset="0"/>
              </a:rPr>
              <a:t>Caterer </a:t>
            </a:r>
            <a:r>
              <a:rPr lang="de-DE" sz="1300" dirty="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p14="http://schemas.microsoft.com/office/powerpoint/2010/main" val="2168421131"/>
              </p:ext>
            </p:extLst>
          </p:nvPr>
        </p:nvGraphicFramePr>
        <p:xfrm>
          <a:off x="306252" y="6925325"/>
          <a:ext cx="6265999" cy="822960"/>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val="20000"/>
                    </a:ext>
                  </a:extLst>
                </a:gridCol>
                <a:gridCol w="1905736">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dirty="0" smtClean="0">
                          <a:solidFill>
                            <a:schemeClr val="bg1"/>
                          </a:solidFill>
                          <a:latin typeface="Calibri" panose="020F0502020204030204" pitchFamily="34" charset="0"/>
                        </a:rPr>
                        <a:t>Telefonnummer</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10000"/>
                  </a:ext>
                </a:extLst>
              </a:tr>
              <a:tr h="401607">
                <a:tc>
                  <a:txBody>
                    <a:bodyPr/>
                    <a:lstStyle/>
                    <a:p>
                      <a:r>
                        <a:rPr lang="de-DE" sz="1400" dirty="0" smtClean="0">
                          <a:solidFill>
                            <a:schemeClr val="tx1">
                              <a:lumMod val="75000"/>
                              <a:lumOff val="25000"/>
                            </a:schemeClr>
                          </a:solidFill>
                          <a:latin typeface="Calibri" panose="020F0502020204030204" pitchFamily="34" charset="0"/>
                        </a:rPr>
                        <a:t>Herr</a:t>
                      </a:r>
                      <a:r>
                        <a:rPr lang="de-DE" sz="1400" baseline="0" dirty="0" smtClean="0">
                          <a:solidFill>
                            <a:schemeClr val="tx1">
                              <a:lumMod val="75000"/>
                              <a:lumOff val="25000"/>
                            </a:schemeClr>
                          </a:solidFill>
                          <a:latin typeface="Calibri" panose="020F0502020204030204" pitchFamily="34" charset="0"/>
                        </a:rPr>
                        <a:t> Rödl</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0711/92582-35</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dirty="0" smtClean="0">
                          <a:solidFill>
                            <a:schemeClr val="tx1">
                              <a:lumMod val="75000"/>
                              <a:lumOff val="25000"/>
                            </a:schemeClr>
                          </a:solidFill>
                          <a:latin typeface="Calibri" panose="020F0502020204030204" pitchFamily="34" charset="0"/>
                        </a:rPr>
                        <a:t>menueservice@malteser-stuttgart.de</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extLst>
                  <a:ext uri="{0D108BD9-81ED-4DB2-BD59-A6C34878D82A}">
                    <a16:rowId xmlns:a16="http://schemas.microsoft.com/office/drawing/2014/main" val="10001"/>
                  </a:ext>
                </a:extLst>
              </a:tr>
            </a:tbl>
          </a:graphicData>
        </a:graphic>
      </p:graphicFrame>
      <p:sp>
        <p:nvSpPr>
          <p:cNvPr id="35" name="Rechteck 34"/>
          <p:cNvSpPr/>
          <p:nvPr/>
        </p:nvSpPr>
        <p:spPr>
          <a:xfrm>
            <a:off x="211324" y="8139330"/>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unseres </a:t>
            </a:r>
            <a:r>
              <a:rPr lang="de-DE" sz="1300" b="1" smtClean="0">
                <a:solidFill>
                  <a:schemeClr val="tx1">
                    <a:lumMod val="75000"/>
                    <a:lumOff val="25000"/>
                  </a:schemeClr>
                </a:solidFill>
                <a:latin typeface="Comic Sans MS" panose="030F0702030302020204" pitchFamily="66" charset="0"/>
              </a:rPr>
              <a:t>Hausmeisters</a:t>
            </a:r>
            <a:endParaRPr lang="de-DE" sz="1300" b="1">
              <a:solidFill>
                <a:schemeClr val="tx1">
                  <a:lumMod val="75000"/>
                  <a:lumOff val="25000"/>
                </a:schemeClr>
              </a:solidFill>
              <a:latin typeface="Comic Sans MS" panose="030F0702030302020204" pitchFamily="66" charset="0"/>
            </a:endParaRPr>
          </a:p>
        </p:txBody>
      </p:sp>
      <p:graphicFrame>
        <p:nvGraphicFramePr>
          <p:cNvPr id="36" name="Tabelle 35"/>
          <p:cNvGraphicFramePr>
            <a:graphicFrameLocks noGrp="1"/>
          </p:cNvGraphicFramePr>
          <p:nvPr>
            <p:extLst>
              <p:ext uri="{D42A27DB-BD31-4B8C-83A1-F6EECF244321}">
                <p14:modId xmlns:p14="http://schemas.microsoft.com/office/powerpoint/2010/main" val="1344455311"/>
              </p:ext>
            </p:extLst>
          </p:nvPr>
        </p:nvGraphicFramePr>
        <p:xfrm>
          <a:off x="306252" y="8485639"/>
          <a:ext cx="6265999" cy="741680"/>
        </p:xfrm>
        <a:graphic>
          <a:graphicData uri="http://schemas.openxmlformats.org/drawingml/2006/table">
            <a:tbl>
              <a:tblPr firstRow="1" bandRow="1">
                <a:tableStyleId>{5FD0F851-EC5A-4D38-B0AD-8093EC10F338}</a:tableStyleId>
              </a:tblPr>
              <a:tblGrid>
                <a:gridCol w="1559102">
                  <a:extLst>
                    <a:ext uri="{9D8B030D-6E8A-4147-A177-3AD203B41FA5}">
                      <a16:colId xmlns:a16="http://schemas.microsoft.com/office/drawing/2014/main" val="20000"/>
                    </a:ext>
                  </a:extLst>
                </a:gridCol>
                <a:gridCol w="1905736">
                  <a:extLst>
                    <a:ext uri="{9D8B030D-6E8A-4147-A177-3AD203B41FA5}">
                      <a16:colId xmlns:a16="http://schemas.microsoft.com/office/drawing/2014/main" val="20001"/>
                    </a:ext>
                  </a:extLst>
                </a:gridCol>
                <a:gridCol w="2801161">
                  <a:extLst>
                    <a:ext uri="{9D8B030D-6E8A-4147-A177-3AD203B41FA5}">
                      <a16:colId xmlns:a16="http://schemas.microsoft.com/office/drawing/2014/main" val="20002"/>
                    </a:ext>
                  </a:extLst>
                </a:gridCol>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extLst>
                  <a:ext uri="{0D108BD9-81ED-4DB2-BD59-A6C34878D82A}">
                    <a16:rowId xmlns:a16="http://schemas.microsoft.com/office/drawing/2014/main" val="10000"/>
                  </a:ext>
                </a:extLst>
              </a:tr>
              <a:tr h="370840">
                <a:tc>
                  <a:txBody>
                    <a:bodyPr/>
                    <a:lstStyle/>
                    <a:p>
                      <a:r>
                        <a:rPr lang="de-DE" sz="1400" smtClean="0">
                          <a:solidFill>
                            <a:schemeClr val="tx1">
                              <a:lumMod val="75000"/>
                              <a:lumOff val="25000"/>
                            </a:schemeClr>
                          </a:solidFill>
                        </a:rPr>
                        <a:t>Werner Blanz</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dirty="0" smtClean="0">
                          <a:solidFill>
                            <a:schemeClr val="tx1">
                              <a:lumMod val="75000"/>
                              <a:lumOff val="25000"/>
                            </a:schemeClr>
                          </a:solidFill>
                          <a:latin typeface="Calibri" panose="020F0502020204030204" pitchFamily="34" charset="0"/>
                        </a:rPr>
                        <a:t>0151 / 194 184 42</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extLst>
                  <a:ext uri="{0D108BD9-81ED-4DB2-BD59-A6C34878D82A}">
                    <a16:rowId xmlns:a16="http://schemas.microsoft.com/office/drawing/2014/main" val="10001"/>
                  </a:ext>
                </a:extLst>
              </a:tr>
            </a:tbl>
          </a:graphicData>
        </a:graphic>
      </p:graphicFrame>
      <p:sp>
        <p:nvSpPr>
          <p:cNvPr id="25" name="Rechteck 24"/>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28" name="Gruppieren 27"/>
          <p:cNvGrpSpPr/>
          <p:nvPr/>
        </p:nvGrpSpPr>
        <p:grpSpPr>
          <a:xfrm>
            <a:off x="2339287" y="1062047"/>
            <a:ext cx="4506521" cy="406906"/>
            <a:chOff x="2351479" y="1055951"/>
            <a:chExt cx="4506521" cy="406906"/>
          </a:xfrm>
        </p:grpSpPr>
        <p:sp>
          <p:nvSpPr>
            <p:cNvPr id="29" name="Rechteck 28"/>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0" name="Textfeld 29"/>
            <p:cNvSpPr txBox="1"/>
            <p:nvPr/>
          </p:nvSpPr>
          <p:spPr>
            <a:xfrm>
              <a:off x="2351479" y="1186190"/>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37" name="Textfeld 36"/>
          <p:cNvSpPr txBox="1"/>
          <p:nvPr/>
        </p:nvSpPr>
        <p:spPr>
          <a:xfrm>
            <a:off x="3471583"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93845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292695" y="9464000"/>
            <a:ext cx="188286" cy="442000"/>
          </a:xfrm>
        </p:spPr>
        <p:txBody>
          <a:bodyPr lIns="20976" tIns="10488" rIns="20976" bIns="10488"/>
          <a:lstStyle/>
          <a:p>
            <a:pPr algn="r"/>
            <a:r>
              <a:rPr lang="de-DE" sz="1400" dirty="0">
                <a:solidFill>
                  <a:prstClr val="black"/>
                </a:solidFill>
              </a:rPr>
              <a:t>1</a:t>
            </a:r>
          </a:p>
        </p:txBody>
      </p:sp>
      <p:sp>
        <p:nvSpPr>
          <p:cNvPr id="4" name="Textfeld 3"/>
          <p:cNvSpPr txBox="1"/>
          <p:nvPr/>
        </p:nvSpPr>
        <p:spPr>
          <a:xfrm>
            <a:off x="404814" y="1497013"/>
            <a:ext cx="6023920" cy="8171468"/>
          </a:xfrm>
          <a:prstGeom prst="rect">
            <a:avLst/>
          </a:prstGeom>
          <a:noFill/>
        </p:spPr>
        <p:txBody>
          <a:bodyPr wrap="square" lIns="0" tIns="0" rIns="0" bIns="0" rtlCol="0">
            <a:spAutoFit/>
          </a:bodyPr>
          <a:lstStyle/>
          <a:p>
            <a:r>
              <a:rPr lang="de-DE" sz="1100" dirty="0"/>
              <a:t>Liebe Kinder, liebe Eltern</a:t>
            </a:r>
            <a:r>
              <a:rPr lang="de-DE" sz="1100" dirty="0" smtClean="0"/>
              <a:t>,</a:t>
            </a:r>
          </a:p>
          <a:p>
            <a:endParaRPr lang="de-DE" sz="1100" dirty="0"/>
          </a:p>
          <a:p>
            <a:r>
              <a:rPr lang="de-DE" sz="1100" dirty="0"/>
              <a:t>die Sommerferien stehen vor der Türe und somit auch unser dreiwöchiges Ferienprogramm zum </a:t>
            </a:r>
            <a:r>
              <a:rPr lang="de-DE" sz="1100" dirty="0" smtClean="0"/>
              <a:t>Thema</a:t>
            </a:r>
          </a:p>
          <a:p>
            <a:r>
              <a:rPr lang="de-DE" sz="1100" dirty="0" smtClean="0"/>
              <a:t>„</a:t>
            </a:r>
            <a:r>
              <a:rPr lang="de-DE" sz="1100" dirty="0"/>
              <a:t>Alles was schwimmt, Experimente mit </a:t>
            </a:r>
            <a:r>
              <a:rPr lang="de-DE" sz="1100" dirty="0" smtClean="0"/>
              <a:t>Wasser“. Die </a:t>
            </a:r>
            <a:r>
              <a:rPr lang="de-DE" sz="1100" dirty="0"/>
              <a:t>Wetterlage verspricht uns hierzu die passenden Sonnenstrahlen und dann heißt es ab Montag, 21. August: „Wasser marsch!“ im Ferienprogramm.</a:t>
            </a:r>
          </a:p>
          <a:p>
            <a:r>
              <a:rPr lang="de-DE" sz="1100" dirty="0"/>
              <a:t>Wir bauen z.B. gemeinsam Boote aus leeren Milchkartons und lassen diese dann selbstverständlich auch am Bachspielplatz schwimmen. Wer lieber malt, gestaltet mit verschiedenen Maltechniken bunte Werke auf Papier. Flüssige Farbe oder bunt eingefärbte Seifenblasen versprechen </a:t>
            </a:r>
            <a:r>
              <a:rPr lang="de-DE" sz="1100" dirty="0" err="1"/>
              <a:t>Malspaß</a:t>
            </a:r>
            <a:r>
              <a:rPr lang="de-DE" sz="1100" dirty="0"/>
              <a:t> mal ganz anders. Natürlich darf beim Thema Wasser eine selbstgebaute Wasserbahn nicht fehlen. Mit Flaschen, Schläuchen und Trichtern bauen wir am Zaun der Schule eine Wasserbahn und bespielen diese. Auch die klassischen Experimente mit Wasser werden wir durchführen. Die Experimente probieren wir  zuerst einmal aus, um </a:t>
            </a:r>
            <a:endParaRPr lang="de-DE" sz="1100" dirty="0" smtClean="0"/>
          </a:p>
          <a:p>
            <a:r>
              <a:rPr lang="de-DE" sz="1100" dirty="0" smtClean="0"/>
              <a:t>sie </a:t>
            </a:r>
            <a:r>
              <a:rPr lang="de-DE" sz="1100" dirty="0"/>
              <a:t>dann den anderen Kindern vorzuführen. </a:t>
            </a:r>
          </a:p>
          <a:p>
            <a:r>
              <a:rPr lang="de-DE" sz="1100" dirty="0"/>
              <a:t>Nicht nur Wasser hat eine erfrischende Wirkung, auch ein leckeres Früchtesorbet kann bei heißen Temperaturen für eine Abkühlung sorgen. Unser beliebtes Kochangebot kümmert sich um diese Abkühlung. </a:t>
            </a:r>
          </a:p>
          <a:p>
            <a:r>
              <a:rPr lang="de-DE" sz="1100" dirty="0"/>
              <a:t>In der Villa Kunterbunt werden wir ebenfalls kreativ tätig sein. Hier entsteht eine Unterwasser-</a:t>
            </a:r>
            <a:r>
              <a:rPr lang="de-DE" sz="1100" dirty="0" err="1"/>
              <a:t>Chill</a:t>
            </a:r>
            <a:r>
              <a:rPr lang="de-DE" sz="1100" dirty="0"/>
              <a:t>-out-Ecke und wir sind gespannt, was sich hier für Wassertiere tummeln werden. Am Vormittag kümmern wir uns natürlich um unsere Tiere. Wenn die Temperaturen sehr heiß sind, brauchen auch die Tiere kühle Rückzugsmöglichkeiten. Ganz wichtig ist hier z.B. das tägliche, frische Wasser für die Tiere. </a:t>
            </a:r>
          </a:p>
          <a:p>
            <a:r>
              <a:rPr lang="de-DE" sz="1100" dirty="0"/>
              <a:t>Frisches, sauberes Wasser ist ein Luxus, den wir täglich nutzen. Oft, ohne uns viele Gedanken darüber zu machen. Aber wie wird dreckiges Wasser eigentlich wieder sauber? Dies werden wir beim Bau eines eigenen Wasserfilters nach dem Vorbild der Natur ausprobieren. </a:t>
            </a:r>
          </a:p>
          <a:p>
            <a:r>
              <a:rPr lang="de-DE" sz="1100" dirty="0"/>
              <a:t>In den Sommerferien unternehmen wir auch wieder verschiedene Ausflüge. Der Wasserspielplatz im </a:t>
            </a:r>
            <a:r>
              <a:rPr lang="de-DE" sz="1100" dirty="0" err="1"/>
              <a:t>Killesbergpark</a:t>
            </a:r>
            <a:r>
              <a:rPr lang="de-DE" sz="1100" dirty="0"/>
              <a:t>, das tolle Gelände rundherum um den Max-</a:t>
            </a:r>
            <a:r>
              <a:rPr lang="de-DE" sz="1100" dirty="0" err="1"/>
              <a:t>Eyth</a:t>
            </a:r>
            <a:r>
              <a:rPr lang="de-DE" sz="1100" dirty="0"/>
              <a:t>-See, und zwei kleine Wanderungen rund um Hausen stehen auf dem Programm. In der letzten Woche geht’s dann für die, die Lust haben zum Maislabyrinth nach Ditzingen. Das Wasser nehmen wir hier mit.</a:t>
            </a:r>
          </a:p>
          <a:p>
            <a:r>
              <a:rPr lang="de-DE" sz="1100" dirty="0"/>
              <a:t>Spiele rundherum zum Thema Wasser – wer eigene Ideen hat, kann diese hier verwirklichen. Natürlich muss man damit rechnen so richtig nass zu werden. </a:t>
            </a:r>
          </a:p>
          <a:p>
            <a:r>
              <a:rPr lang="de-DE" sz="1100" dirty="0"/>
              <a:t>Für alle Ferienkinder, die die Fahrradprüfung bestanden haben, bieten wir an verschiedenen Tagen kleine Fahrradtouren an. Unterwegs suchen wir uns ein schattiges Plätzchen, bevor dann zurück an die Schule geradelt wird.</a:t>
            </a:r>
          </a:p>
          <a:p>
            <a:r>
              <a:rPr lang="de-DE" sz="1100" dirty="0"/>
              <a:t>Und auch die Kulturschule macht Ferien - und zwar bei uns! Frauke  Löffler wird ab der zweiten Woche mit Kindern an der Mosaikschlange arbeiten und Susanne </a:t>
            </a:r>
            <a:r>
              <a:rPr lang="de-DE" sz="1100" dirty="0" err="1"/>
              <a:t>Wadle</a:t>
            </a:r>
            <a:r>
              <a:rPr lang="de-DE" sz="1100" dirty="0"/>
              <a:t>, allen bekannt vom Bau des Weidendrachens und den Hortprojekten in der Tageseinrichtung, nimmt sich in der letzten Ferienwoche Zeit um einen Klangbaum zu gestalten.</a:t>
            </a:r>
          </a:p>
          <a:p>
            <a:r>
              <a:rPr lang="de-DE" sz="1100" dirty="0"/>
              <a:t>Ein rundum buntes Programm, das in den Sommerferien für Abkühlung sorgen wird. Wir freuen uns darauf. </a:t>
            </a:r>
            <a:endParaRPr lang="de-DE" sz="1100" dirty="0" smtClean="0"/>
          </a:p>
          <a:p>
            <a:endParaRPr lang="de-DE" sz="1100" dirty="0"/>
          </a:p>
          <a:p>
            <a:r>
              <a:rPr lang="de-DE" sz="1100" dirty="0" smtClean="0"/>
              <a:t>In </a:t>
            </a:r>
            <a:r>
              <a:rPr lang="de-DE" sz="1100" dirty="0"/>
              <a:t>diesem Sinne wünschen wir Euch, liebe Kinder und Ihnen, liebe Eltern einen guten Start in die ersehnten Sommerferien. Wir sehen uns dann wieder zum Ferienprogrammstart am Montag 21. August 2017.</a:t>
            </a:r>
          </a:p>
          <a:p>
            <a:endParaRPr lang="de-DE" sz="1100" dirty="0" smtClean="0"/>
          </a:p>
          <a:p>
            <a:endParaRPr lang="de-DE" sz="1100" dirty="0"/>
          </a:p>
          <a:p>
            <a:r>
              <a:rPr lang="de-DE" sz="1100" dirty="0" smtClean="0"/>
              <a:t>Mit </a:t>
            </a:r>
            <a:r>
              <a:rPr lang="de-DE" sz="1100" dirty="0"/>
              <a:t>sommerlichen Grüßen</a:t>
            </a:r>
          </a:p>
          <a:p>
            <a:r>
              <a:rPr lang="de-DE" sz="1100" dirty="0"/>
              <a:t> </a:t>
            </a:r>
            <a:endParaRPr lang="de-DE" sz="1100" dirty="0" smtClean="0"/>
          </a:p>
          <a:p>
            <a:r>
              <a:rPr lang="de-DE" sz="1100" dirty="0"/>
              <a:t>	</a:t>
            </a:r>
            <a:r>
              <a:rPr lang="de-DE" sz="1100" dirty="0" smtClean="0"/>
              <a:t>Dr</a:t>
            </a:r>
            <a:r>
              <a:rPr lang="de-DE" sz="1100" dirty="0"/>
              <a:t>. Angelika </a:t>
            </a:r>
            <a:r>
              <a:rPr lang="de-DE" sz="1100" dirty="0" smtClean="0"/>
              <a:t>Müller-Zastrau</a:t>
            </a:r>
            <a:r>
              <a:rPr lang="de-DE" sz="1100" dirty="0"/>
              <a:t> </a:t>
            </a:r>
            <a:r>
              <a:rPr lang="de-DE" sz="1100" dirty="0" smtClean="0"/>
              <a:t>                            Jasmin </a:t>
            </a:r>
            <a:r>
              <a:rPr lang="de-DE" sz="1200" dirty="0"/>
              <a:t>Grenzbach</a:t>
            </a:r>
          </a:p>
          <a:p>
            <a:r>
              <a:rPr lang="de-DE" sz="1200" dirty="0"/>
              <a:t>                                 </a:t>
            </a:r>
            <a:r>
              <a:rPr lang="de-DE" sz="1200" dirty="0" smtClean="0"/>
              <a:t>        </a:t>
            </a:r>
            <a:r>
              <a:rPr lang="de-DE" sz="1200" dirty="0"/>
              <a:t>(</a:t>
            </a:r>
            <a:r>
              <a:rPr lang="de-DE" sz="1200" dirty="0" smtClean="0"/>
              <a:t>Rektor)                                       </a:t>
            </a:r>
            <a:r>
              <a:rPr lang="de-DE" sz="1200" dirty="0"/>
              <a:t>(Teamleitung Ganztag)</a:t>
            </a:r>
          </a:p>
        </p:txBody>
      </p:sp>
      <p:grpSp>
        <p:nvGrpSpPr>
          <p:cNvPr id="5" name="Gruppieren 4"/>
          <p:cNvGrpSpPr/>
          <p:nvPr/>
        </p:nvGrpSpPr>
        <p:grpSpPr>
          <a:xfrm>
            <a:off x="153268" y="26282"/>
            <a:ext cx="6275465" cy="1479573"/>
            <a:chOff x="153268" y="26282"/>
            <a:chExt cx="6275465" cy="1479573"/>
          </a:xfrm>
        </p:grpSpPr>
        <p:pic>
          <p:nvPicPr>
            <p:cNvPr id="6"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2"/>
            <a:srcRect/>
            <a:stretch>
              <a:fillRect/>
            </a:stretch>
          </p:blipFill>
          <p:spPr bwMode="auto">
            <a:xfrm>
              <a:off x="153268" y="26282"/>
              <a:ext cx="4235284" cy="1479573"/>
            </a:xfrm>
            <a:prstGeom prst="rect">
              <a:avLst/>
            </a:prstGeom>
            <a:noFill/>
          </p:spPr>
        </p:pic>
        <p:pic>
          <p:nvPicPr>
            <p:cNvPr id="7" name="Picture 61" descr="G:\Weitere Aufträge\1 Montessori - Müller-Zastrau\Urkunde und Anmeldung Multikulti\logo stj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0281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399239096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126979" name="think-cell Folie" r:id="rId5" imgW="0" imgH="0" progId="">
                  <p:embed/>
                </p:oleObj>
              </mc:Choice>
              <mc:Fallback>
                <p:oleObj name="think-cell Folie" r:id="rId5" imgW="0" imgH="0" progId="">
                  <p:embed/>
                  <p:pic>
                    <p:nvPicPr>
                      <p:cNvPr id="0" name="AutoShap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2" name="Gruppieren 1"/>
          <p:cNvGrpSpPr/>
          <p:nvPr/>
        </p:nvGrpSpPr>
        <p:grpSpPr>
          <a:xfrm>
            <a:off x="4705688" y="1055951"/>
            <a:ext cx="1007003" cy="406906"/>
            <a:chOff x="4705688" y="1055951"/>
            <a:chExt cx="1007003" cy="406906"/>
          </a:xfrm>
        </p:grpSpPr>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a:t>
              </a:r>
              <a:endParaRPr lang="de-DE" sz="600">
                <a:solidFill>
                  <a:schemeClr val="bg1"/>
                </a:solidFill>
                <a:latin typeface="Comic Sans MS" panose="030F0702030302020204" pitchFamily="66" charset="0"/>
              </a:endParaRPr>
            </a:p>
          </p:txBody>
        </p:sp>
      </p:grpSp>
      <p:sp>
        <p:nvSpPr>
          <p:cNvPr id="3" name="Foliennummernplatzhalter 2"/>
          <p:cNvSpPr>
            <a:spLocks noGrp="1"/>
          </p:cNvSpPr>
          <p:nvPr>
            <p:ph type="sldNum" sz="quarter" idx="12"/>
          </p:nvPr>
        </p:nvSpPr>
        <p:spPr>
          <a:xfrm>
            <a:off x="6457818" y="9464000"/>
            <a:ext cx="188286" cy="442000"/>
          </a:xfrm>
        </p:spPr>
        <p:txBody>
          <a:bodyPr/>
          <a:lstStyle/>
          <a:p>
            <a:pPr algn="r"/>
            <a:r>
              <a:rPr lang="de-DE" sz="1400" dirty="0" smtClean="0">
                <a:solidFill>
                  <a:prstClr val="black"/>
                </a:solidFill>
              </a:rPr>
              <a:t>2</a:t>
            </a:r>
            <a:endParaRPr lang="de-DE" sz="1400" dirty="0">
              <a:solidFill>
                <a:prstClr val="black"/>
              </a:solidFill>
            </a:endParaRPr>
          </a:p>
        </p:txBody>
      </p:sp>
      <p:sp>
        <p:nvSpPr>
          <p:cNvPr id="21" name="Rechteck 20"/>
          <p:cNvSpPr/>
          <p:nvPr/>
        </p:nvSpPr>
        <p:spPr>
          <a:xfrm>
            <a:off x="211324" y="1549941"/>
            <a:ext cx="6444963" cy="6835204"/>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Unsere geplanten Ferienthemen für das Schuljahr </a:t>
            </a:r>
            <a:r>
              <a:rPr lang="de-DE" sz="1300" b="1" dirty="0" smtClean="0">
                <a:solidFill>
                  <a:schemeClr val="tx1">
                    <a:lumMod val="75000"/>
                    <a:lumOff val="25000"/>
                  </a:schemeClr>
                </a:solidFill>
                <a:latin typeface="Comic Sans MS" panose="030F0702030302020204" pitchFamily="66" charset="0"/>
              </a:rPr>
              <a:t>2016/17</a:t>
            </a:r>
          </a:p>
          <a:p>
            <a:pPr>
              <a:spcAft>
                <a:spcPts val="300"/>
              </a:spcAft>
            </a:pPr>
            <a:r>
              <a:rPr lang="de-DE" sz="1300" dirty="0" smtClean="0">
                <a:solidFill>
                  <a:schemeClr val="tx1">
                    <a:lumMod val="75000"/>
                    <a:lumOff val="25000"/>
                  </a:schemeClr>
                </a:solidFill>
                <a:latin typeface="Calibri" panose="020F0502020204030204" pitchFamily="34" charset="0"/>
              </a:rPr>
              <a:t>(Änderungen </a:t>
            </a:r>
            <a:r>
              <a:rPr lang="de-DE" sz="1300" dirty="0">
                <a:solidFill>
                  <a:schemeClr val="tx1">
                    <a:lumMod val="75000"/>
                    <a:lumOff val="25000"/>
                  </a:schemeClr>
                </a:solidFill>
                <a:latin typeface="Calibri" panose="020F0502020204030204" pitchFamily="34" charset="0"/>
              </a:rPr>
              <a:t>vorbehalten):</a:t>
            </a:r>
          </a:p>
          <a:p>
            <a:pPr>
              <a:spcBef>
                <a:spcPts val="200"/>
              </a:spcBef>
              <a:spcAft>
                <a:spcPts val="300"/>
              </a:spcAft>
            </a:pPr>
            <a:r>
              <a:rPr lang="de-DE" sz="1300" dirty="0" smtClean="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smtClean="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a:p>
            <a:pPr>
              <a:buClr>
                <a:srgbClr val="00B0F0"/>
              </a:buClr>
            </a:pPr>
            <a:endParaRPr lang="de-DE" sz="1300" dirty="0">
              <a:solidFill>
                <a:schemeClr val="tx1">
                  <a:lumMod val="75000"/>
                  <a:lumOff val="25000"/>
                </a:schemeClr>
              </a:solidFill>
              <a:latin typeface="Calibri" panose="020F0502020204030204" pitchFamily="34" charset="0"/>
            </a:endParaRPr>
          </a:p>
        </p:txBody>
      </p:sp>
      <p:sp>
        <p:nvSpPr>
          <p:cNvPr id="27" name="Rechteck 26"/>
          <p:cNvSpPr/>
          <p:nvPr/>
        </p:nvSpPr>
        <p:spPr>
          <a:xfrm>
            <a:off x="348342" y="9278908"/>
            <a:ext cx="6321008" cy="400110"/>
          </a:xfrm>
          <a:prstGeom prst="rect">
            <a:avLst/>
          </a:prstGeom>
        </p:spPr>
        <p:txBody>
          <a:bodyPr wrap="square" lIns="0" tIns="0" rIns="0" bIns="0">
            <a:spAutoFit/>
          </a:bodyPr>
          <a:lstStyle/>
          <a:p>
            <a:pPr algn="ctr">
              <a:buClr>
                <a:srgbClr val="00B0F0"/>
              </a:buClr>
            </a:pPr>
            <a:r>
              <a:rPr lang="de-DE" sz="1300" i="1">
                <a:solidFill>
                  <a:schemeClr val="tx1">
                    <a:lumMod val="75000"/>
                    <a:lumOff val="25000"/>
                  </a:schemeClr>
                </a:solidFill>
                <a:latin typeface="Calibri" panose="020F0502020204030204" pitchFamily="34" charset="0"/>
              </a:rPr>
              <a:t>Wenn Sie oder Ihr zu einem der Themen etwas Besonderes beitragen könnt, </a:t>
            </a:r>
            <a:r>
              <a:rPr lang="de-DE" sz="1300" i="1" smtClean="0">
                <a:solidFill>
                  <a:schemeClr val="tx1">
                    <a:lumMod val="75000"/>
                    <a:lumOff val="25000"/>
                  </a:schemeClr>
                </a:solidFill>
                <a:latin typeface="Calibri" panose="020F0502020204030204" pitchFamily="34" charset="0"/>
              </a:rPr>
              <a:t/>
            </a:r>
            <a:br>
              <a:rPr lang="de-DE" sz="1300" i="1" smtClean="0">
                <a:solidFill>
                  <a:schemeClr val="tx1">
                    <a:lumMod val="75000"/>
                    <a:lumOff val="25000"/>
                  </a:schemeClr>
                </a:solidFill>
                <a:latin typeface="Calibri" panose="020F0502020204030204" pitchFamily="34" charset="0"/>
              </a:rPr>
            </a:br>
            <a:r>
              <a:rPr lang="de-DE" sz="1300" i="1" smtClean="0">
                <a:solidFill>
                  <a:schemeClr val="tx1">
                    <a:lumMod val="75000"/>
                    <a:lumOff val="25000"/>
                  </a:schemeClr>
                </a:solidFill>
                <a:latin typeface="Calibri" panose="020F0502020204030204" pitchFamily="34" charset="0"/>
              </a:rPr>
              <a:t>lassen </a:t>
            </a:r>
            <a:r>
              <a:rPr lang="de-DE" sz="1300" i="1">
                <a:solidFill>
                  <a:schemeClr val="tx1">
                    <a:lumMod val="75000"/>
                    <a:lumOff val="25000"/>
                  </a:schemeClr>
                </a:solidFill>
                <a:latin typeface="Calibri" panose="020F0502020204030204" pitchFamily="34" charset="0"/>
              </a:rPr>
              <a:t>Sie uns / lasst uns das bitte wissen. Gerne nehmen wir Anregungen auf.</a:t>
            </a:r>
          </a:p>
        </p:txBody>
      </p:sp>
      <p:sp>
        <p:nvSpPr>
          <p:cNvPr id="22" name="Rechteck 21"/>
          <p:cNvSpPr/>
          <p:nvPr/>
        </p:nvSpPr>
        <p:spPr>
          <a:xfrm>
            <a:off x="4439624" y="2542487"/>
            <a:ext cx="2271255" cy="36933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Weihnachtsferien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Faszination Universum</a:t>
            </a:r>
            <a:endParaRPr lang="de-DE" sz="1200" dirty="0" smtClean="0">
              <a:solidFill>
                <a:schemeClr val="tx1">
                  <a:lumMod val="75000"/>
                  <a:lumOff val="25000"/>
                </a:schemeClr>
              </a:solidFill>
              <a:latin typeface="Calibri" panose="020F0502020204030204" pitchFamily="34" charset="0"/>
            </a:endParaRPr>
          </a:p>
        </p:txBody>
      </p:sp>
      <p:sp>
        <p:nvSpPr>
          <p:cNvPr id="23" name="Rechteck 22"/>
          <p:cNvSpPr/>
          <p:nvPr/>
        </p:nvSpPr>
        <p:spPr>
          <a:xfrm>
            <a:off x="1419362" y="4262284"/>
            <a:ext cx="2929841" cy="184666"/>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Faschingsferien </a:t>
            </a: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Rund ums Thema Zirkus</a:t>
            </a:r>
            <a:endParaRPr lang="de-DE" sz="1200" dirty="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3248390" cy="369332"/>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Pfingstferien – Vom Rad zum Raumschiff, </a:t>
            </a:r>
          </a:p>
          <a:p>
            <a:pPr>
              <a:buClr>
                <a:srgbClr val="00B050"/>
              </a:buClr>
            </a:pPr>
            <a:r>
              <a:rPr lang="de-DE" sz="1200" b="1" dirty="0" smtClean="0">
                <a:solidFill>
                  <a:schemeClr val="tx1">
                    <a:lumMod val="75000"/>
                    <a:lumOff val="25000"/>
                  </a:schemeClr>
                </a:solidFill>
                <a:latin typeface="Calibri" panose="020F0502020204030204" pitchFamily="34" charset="0"/>
              </a:rPr>
              <a:t>	Erfindungen, die die Welt bewegen </a:t>
            </a:r>
            <a:endParaRPr lang="de-DE" sz="1200" dirty="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857321" cy="400110"/>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Sommerferien – Alles was schwimmt,</a:t>
            </a:r>
          </a:p>
          <a:p>
            <a:pPr>
              <a:buClr>
                <a:srgbClr val="FFC000"/>
              </a:buClr>
            </a:pPr>
            <a:r>
              <a:rPr lang="de-DE" sz="1300" b="1" dirty="0" smtClean="0">
                <a:solidFill>
                  <a:schemeClr val="tx1">
                    <a:lumMod val="75000"/>
                    <a:lumOff val="25000"/>
                  </a:schemeClr>
                </a:solidFill>
                <a:latin typeface="Calibri" panose="020F0502020204030204" pitchFamily="34" charset="0"/>
              </a:rPr>
              <a:t>	Experimente mit Wasser</a:t>
            </a:r>
            <a:endParaRPr lang="de-DE" sz="1300" dirty="0">
              <a:solidFill>
                <a:schemeClr val="tx1">
                  <a:lumMod val="75000"/>
                  <a:lumOff val="25000"/>
                </a:schemeClr>
              </a:solidFill>
              <a:latin typeface="Calibri" panose="020F0502020204030204" pitchFamily="34" charset="0"/>
            </a:endParaRPr>
          </a:p>
        </p:txBody>
      </p:sp>
      <p:sp>
        <p:nvSpPr>
          <p:cNvPr id="24" name="Rechteck 23"/>
          <p:cNvSpPr/>
          <p:nvPr/>
        </p:nvSpPr>
        <p:spPr>
          <a:xfrm>
            <a:off x="3271535" y="5403543"/>
            <a:ext cx="3093796" cy="369332"/>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dirty="0" smtClean="0">
                <a:solidFill>
                  <a:schemeClr val="tx1">
                    <a:lumMod val="75000"/>
                    <a:lumOff val="25000"/>
                  </a:schemeClr>
                </a:solidFill>
                <a:latin typeface="Calibri" panose="020F0502020204030204" pitchFamily="34" charset="0"/>
              </a:rPr>
              <a:t>Osterferien – Alles was wächst und gedeiht, </a:t>
            </a:r>
          </a:p>
          <a:p>
            <a:pPr>
              <a:buClr>
                <a:srgbClr val="92D050"/>
              </a:buClr>
            </a:pPr>
            <a:r>
              <a:rPr lang="de-DE" sz="1200" b="1" dirty="0">
                <a:solidFill>
                  <a:schemeClr val="tx1">
                    <a:lumMod val="75000"/>
                    <a:lumOff val="25000"/>
                  </a:schemeClr>
                </a:solidFill>
                <a:latin typeface="Calibri" panose="020F0502020204030204" pitchFamily="34" charset="0"/>
              </a:rPr>
              <a:t>	</a:t>
            </a:r>
            <a:r>
              <a:rPr lang="de-DE" sz="1200" b="1" dirty="0" smtClean="0">
                <a:solidFill>
                  <a:schemeClr val="tx1">
                    <a:lumMod val="75000"/>
                    <a:lumOff val="25000"/>
                  </a:schemeClr>
                </a:solidFill>
                <a:latin typeface="Calibri" panose="020F0502020204030204" pitchFamily="34" charset="0"/>
              </a:rPr>
              <a:t>unser Schulgarten wird gepflegt</a:t>
            </a:r>
            <a:endParaRPr lang="de-DE" sz="1200" dirty="0">
              <a:solidFill>
                <a:schemeClr val="tx1">
                  <a:lumMod val="75000"/>
                  <a:lumOff val="25000"/>
                </a:schemeClr>
              </a:solidFill>
              <a:latin typeface="Calibri" panose="020F0502020204030204" pitchFamily="34" charset="0"/>
            </a:endParaRPr>
          </a:p>
        </p:txBody>
      </p:sp>
      <p:sp>
        <p:nvSpPr>
          <p:cNvPr id="50" name="Rechteck 49"/>
          <p:cNvSpPr/>
          <p:nvPr/>
        </p:nvSpPr>
        <p:spPr>
          <a:xfrm>
            <a:off x="1081160" y="2199349"/>
            <a:ext cx="2676353" cy="184666"/>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dirty="0">
                <a:solidFill>
                  <a:schemeClr val="tx1">
                    <a:lumMod val="75000"/>
                    <a:lumOff val="25000"/>
                  </a:schemeClr>
                </a:solidFill>
                <a:latin typeface="Calibri" panose="020F0502020204030204" pitchFamily="34" charset="0"/>
              </a:rPr>
              <a:t>Herbstferien – </a:t>
            </a:r>
            <a:r>
              <a:rPr lang="de-DE" sz="1200" b="1" dirty="0" err="1">
                <a:solidFill>
                  <a:schemeClr val="tx1">
                    <a:lumMod val="75000"/>
                    <a:lumOff val="25000"/>
                  </a:schemeClr>
                </a:solidFill>
                <a:latin typeface="Calibri" panose="020F0502020204030204" pitchFamily="34" charset="0"/>
              </a:rPr>
              <a:t>Upcycling</a:t>
            </a:r>
            <a:endParaRPr lang="de-DE" sz="1200" dirty="0">
              <a:solidFill>
                <a:schemeClr val="tx1">
                  <a:lumMod val="75000"/>
                  <a:lumOff val="25000"/>
                </a:schemeClr>
              </a:solidFill>
              <a:latin typeface="Calibri" panose="020F0502020204030204" pitchFamily="34" charset="0"/>
            </a:endParaRP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Pfingsten</a:t>
            </a:r>
            <a:endParaRPr lang="de-DE" sz="60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Ostern</a:t>
            </a:r>
            <a:endParaRPr lang="de-DE" sz="60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Fasching</a:t>
            </a:r>
            <a:endParaRPr lang="de-DE" sz="600">
              <a:solidFill>
                <a:schemeClr val="bg1"/>
              </a:solidFill>
              <a:latin typeface="Comic Sans MS" panose="030F0702030302020204" pitchFamily="66" charset="0"/>
            </a:endParaRPr>
          </a:p>
        </p:txBody>
      </p:sp>
      <p:grpSp>
        <p:nvGrpSpPr>
          <p:cNvPr id="11" name="Gruppieren 10"/>
          <p:cNvGrpSpPr/>
          <p:nvPr/>
        </p:nvGrpSpPr>
        <p:grpSpPr>
          <a:xfrm>
            <a:off x="5783580" y="1055951"/>
            <a:ext cx="1074420" cy="406906"/>
            <a:chOff x="5783580" y="1055951"/>
            <a:chExt cx="1074420" cy="406906"/>
          </a:xfrm>
        </p:grpSpPr>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55" name="Textfeld 54"/>
            <p:cNvSpPr txBox="1"/>
            <p:nvPr/>
          </p:nvSpPr>
          <p:spPr>
            <a:xfrm>
              <a:off x="5891441" y="1174766"/>
              <a:ext cx="870431"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Weihnachten</a:t>
              </a:r>
              <a:endParaRPr lang="de-DE" sz="600" dirty="0">
                <a:solidFill>
                  <a:schemeClr val="bg1"/>
                </a:solidFill>
                <a:latin typeface="Comic Sans MS" panose="030F0702030302020204" pitchFamily="66" charset="0"/>
              </a:endParaRPr>
            </a:p>
          </p:txBody>
        </p:sp>
      </p:grpSp>
      <p:sp>
        <p:nvSpPr>
          <p:cNvPr id="59" name="Ellipse 58"/>
          <p:cNvSpPr/>
          <p:nvPr/>
        </p:nvSpPr>
        <p:spPr>
          <a:xfrm>
            <a:off x="104394" y="6646857"/>
            <a:ext cx="900000" cy="900000"/>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2" name="Ellipse 61"/>
          <p:cNvSpPr/>
          <p:nvPr/>
        </p:nvSpPr>
        <p:spPr>
          <a:xfrm>
            <a:off x="2571583" y="8109809"/>
            <a:ext cx="900000" cy="900000"/>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65" name="Ellipse 64"/>
          <p:cNvSpPr/>
          <p:nvPr/>
        </p:nvSpPr>
        <p:spPr>
          <a:xfrm>
            <a:off x="2229869" y="5403543"/>
            <a:ext cx="900000" cy="900000"/>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0" name="Ellipse 69"/>
          <p:cNvSpPr/>
          <p:nvPr/>
        </p:nvSpPr>
        <p:spPr>
          <a:xfrm>
            <a:off x="3429707" y="2477568"/>
            <a:ext cx="900000" cy="900000"/>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3" name="Ellipse 72"/>
          <p:cNvSpPr/>
          <p:nvPr/>
        </p:nvSpPr>
        <p:spPr>
          <a:xfrm>
            <a:off x="384329" y="4184772"/>
            <a:ext cx="900000" cy="900000"/>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76" name="Ellipse 75"/>
          <p:cNvSpPr/>
          <p:nvPr/>
        </p:nvSpPr>
        <p:spPr>
          <a:xfrm>
            <a:off x="85382" y="2118376"/>
            <a:ext cx="900000" cy="900000"/>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1115" y="2714566"/>
            <a:ext cx="632650" cy="416641"/>
          </a:xfrm>
          <a:prstGeom prst="rect">
            <a:avLst/>
          </a:prstGeom>
        </p:spPr>
      </p:pic>
      <p:pic>
        <p:nvPicPr>
          <p:cNvPr id="6" name="Grafik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9386" y="5595892"/>
            <a:ext cx="686044" cy="510479"/>
          </a:xfrm>
          <a:prstGeom prst="rect">
            <a:avLst/>
          </a:prstGeom>
        </p:spPr>
      </p:pic>
      <p:pic>
        <p:nvPicPr>
          <p:cNvPr id="7" name="Grafik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572" y="6862872"/>
            <a:ext cx="680277" cy="467971"/>
          </a:xfrm>
          <a:prstGeom prst="rect">
            <a:avLst/>
          </a:prstGeom>
        </p:spPr>
      </p:pic>
      <p:pic>
        <p:nvPicPr>
          <p:cNvPr id="8" name="Grafik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6164" y="4432779"/>
            <a:ext cx="701434" cy="448490"/>
          </a:xfrm>
          <a:prstGeom prst="rect">
            <a:avLst/>
          </a:prstGeom>
        </p:spPr>
      </p:pic>
      <p:pic>
        <p:nvPicPr>
          <p:cNvPr id="4" name="Grafik 3"/>
          <p:cNvPicPr>
            <a:picLocks noChangeAspect="1"/>
          </p:cNvPicPr>
          <p:nvPr/>
        </p:nvPicPr>
        <p:blipFill>
          <a:blip r:embed="rId13"/>
          <a:stretch>
            <a:fillRect/>
          </a:stretch>
        </p:blipFill>
        <p:spPr>
          <a:xfrm>
            <a:off x="279981" y="2272633"/>
            <a:ext cx="525585" cy="641340"/>
          </a:xfrm>
          <a:prstGeom prst="rect">
            <a:avLst/>
          </a:prstGeom>
        </p:spPr>
      </p:pic>
      <p:pic>
        <p:nvPicPr>
          <p:cNvPr id="9" name="Grafik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53823" y="8257078"/>
            <a:ext cx="541311" cy="607973"/>
          </a:xfrm>
          <a:prstGeom prst="rect">
            <a:avLst/>
          </a:prstGeom>
        </p:spPr>
      </p:pic>
    </p:spTree>
    <p:extLst>
      <p:ext uri="{BB962C8B-B14F-4D97-AF65-F5344CB8AC3E}">
        <p14:creationId xmlns:p14="http://schemas.microsoft.com/office/powerpoint/2010/main" val="2579036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20622373"/>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1487" name="think-cell Folie" r:id="rId5" imgW="0" imgH="0" progId="">
                  <p:embed/>
                </p:oleObj>
              </mc:Choice>
              <mc:Fallback>
                <p:oleObj name="think-cell Folie" r:id="rId5" imgW="0" imgH="0" progId="">
                  <p:embed/>
                  <p:pic>
                    <p:nvPicPr>
                      <p:cNvPr id="0" name="AutoShape 59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p:cNvSpPr/>
          <p:nvPr/>
        </p:nvSpPr>
        <p:spPr>
          <a:xfrm>
            <a:off x="211324" y="1549941"/>
            <a:ext cx="6444963" cy="8322791"/>
          </a:xfrm>
          <a:prstGeom prst="rect">
            <a:avLst/>
          </a:prstGeom>
        </p:spPr>
        <p:txBody>
          <a:bodyPr wrap="square">
            <a:spAutoFit/>
          </a:bodyPr>
          <a:lstStyle/>
          <a:p>
            <a:endParaRPr lang="de-DE" sz="1400" b="1" dirty="0" smtClean="0">
              <a:solidFill>
                <a:schemeClr val="tx1">
                  <a:lumMod val="75000"/>
                  <a:lumOff val="25000"/>
                </a:schemeClr>
              </a:solidFill>
              <a:latin typeface="Comic Sans MS" panose="030F0702030302020204" pitchFamily="66" charset="0"/>
            </a:endParaRPr>
          </a:p>
          <a:p>
            <a:r>
              <a:rPr lang="de-DE" sz="1400" b="1" dirty="0" smtClean="0">
                <a:solidFill>
                  <a:schemeClr val="tx1">
                    <a:lumMod val="75000"/>
                    <a:lumOff val="25000"/>
                  </a:schemeClr>
                </a:solidFill>
                <a:latin typeface="Comic Sans MS" panose="030F0702030302020204" pitchFamily="66" charset="0"/>
              </a:rPr>
              <a:t> </a:t>
            </a:r>
            <a:endParaRPr lang="de-DE" sz="1400" b="1" dirty="0">
              <a:solidFill>
                <a:schemeClr val="tx1">
                  <a:lumMod val="75000"/>
                  <a:lumOff val="25000"/>
                </a:schemeClr>
              </a:solidFill>
              <a:latin typeface="Comic Sans MS" panose="030F0702030302020204" pitchFamily="66" charset="0"/>
            </a:endParaRPr>
          </a:p>
          <a:p>
            <a:r>
              <a:rPr lang="de-DE" sz="1400" dirty="0">
                <a:solidFill>
                  <a:schemeClr val="tx1">
                    <a:lumMod val="75000"/>
                    <a:lumOff val="25000"/>
                  </a:schemeClr>
                </a:solidFill>
                <a:latin typeface="Comic Sans MS" panose="030F0702030302020204" pitchFamily="66" charset="0"/>
              </a:rPr>
              <a:t>H</a:t>
            </a:r>
            <a:r>
              <a:rPr lang="de-DE" sz="1400" dirty="0" smtClean="0">
                <a:solidFill>
                  <a:schemeClr val="tx1">
                    <a:lumMod val="75000"/>
                    <a:lumOff val="25000"/>
                  </a:schemeClr>
                </a:solidFill>
                <a:latin typeface="Comic Sans MS" panose="030F0702030302020204" pitchFamily="66" charset="0"/>
              </a:rPr>
              <a:t>ier </a:t>
            </a:r>
            <a:r>
              <a:rPr lang="de-DE" sz="1400" dirty="0">
                <a:solidFill>
                  <a:schemeClr val="tx1">
                    <a:lumMod val="75000"/>
                    <a:lumOff val="25000"/>
                  </a:schemeClr>
                </a:solidFill>
                <a:latin typeface="Comic Sans MS" panose="030F0702030302020204" pitchFamily="66" charset="0"/>
              </a:rPr>
              <a:t>erhalten </a:t>
            </a:r>
            <a:r>
              <a:rPr lang="de-DE" sz="1400" dirty="0" smtClean="0">
                <a:solidFill>
                  <a:schemeClr val="tx1">
                    <a:lumMod val="75000"/>
                    <a:lumOff val="25000"/>
                  </a:schemeClr>
                </a:solidFill>
                <a:latin typeface="Comic Sans MS" panose="030F0702030302020204" pitchFamily="66" charset="0"/>
              </a:rPr>
              <a:t>Sie/Ihr </a:t>
            </a:r>
            <a:r>
              <a:rPr lang="de-DE" sz="1400" dirty="0">
                <a:solidFill>
                  <a:schemeClr val="tx1">
                    <a:lumMod val="75000"/>
                    <a:lumOff val="25000"/>
                  </a:schemeClr>
                </a:solidFill>
                <a:latin typeface="Comic Sans MS" panose="030F0702030302020204" pitchFamily="66" charset="0"/>
              </a:rPr>
              <a:t>nun </a:t>
            </a:r>
            <a:r>
              <a:rPr lang="de-DE" sz="1400" dirty="0" smtClean="0">
                <a:solidFill>
                  <a:schemeClr val="tx1">
                    <a:lumMod val="75000"/>
                    <a:lumOff val="25000"/>
                  </a:schemeClr>
                </a:solidFill>
                <a:latin typeface="Comic Sans MS" panose="030F0702030302020204" pitchFamily="66" charset="0"/>
              </a:rPr>
              <a:t>das	                          für die Sommerferien . Wir </a:t>
            </a:r>
            <a:r>
              <a:rPr lang="de-DE" sz="1400" dirty="0">
                <a:solidFill>
                  <a:schemeClr val="tx1">
                    <a:lumMod val="75000"/>
                    <a:lumOff val="25000"/>
                  </a:schemeClr>
                </a:solidFill>
                <a:latin typeface="Comic Sans MS" panose="030F0702030302020204" pitchFamily="66" charset="0"/>
              </a:rPr>
              <a:t>wollen Ihnen und E</a:t>
            </a:r>
            <a:r>
              <a:rPr lang="de-DE" sz="1400" dirty="0" smtClean="0">
                <a:solidFill>
                  <a:schemeClr val="tx1">
                    <a:lumMod val="75000"/>
                    <a:lumOff val="25000"/>
                  </a:schemeClr>
                </a:solidFill>
                <a:latin typeface="Comic Sans MS" panose="030F0702030302020204" pitchFamily="66" charset="0"/>
              </a:rPr>
              <a:t>uch </a:t>
            </a:r>
            <a:r>
              <a:rPr lang="de-DE" sz="1400" dirty="0">
                <a:solidFill>
                  <a:schemeClr val="tx1">
                    <a:lumMod val="75000"/>
                    <a:lumOff val="25000"/>
                  </a:schemeClr>
                </a:solidFill>
                <a:latin typeface="Comic Sans MS" panose="030F0702030302020204" pitchFamily="66" charset="0"/>
              </a:rPr>
              <a:t>zunächst </a:t>
            </a:r>
            <a:r>
              <a:rPr lang="de-DE" sz="1400" dirty="0" smtClean="0">
                <a:solidFill>
                  <a:schemeClr val="tx1">
                    <a:lumMod val="75000"/>
                    <a:lumOff val="25000"/>
                  </a:schemeClr>
                </a:solidFill>
                <a:latin typeface="Comic Sans MS" panose="030F0702030302020204" pitchFamily="66" charset="0"/>
              </a:rPr>
              <a:t>wieder </a:t>
            </a:r>
            <a:r>
              <a:rPr lang="de-DE" sz="1400" dirty="0">
                <a:solidFill>
                  <a:schemeClr val="tx1">
                    <a:lumMod val="75000"/>
                    <a:lumOff val="25000"/>
                  </a:schemeClr>
                </a:solidFill>
                <a:latin typeface="Comic Sans MS" panose="030F0702030302020204" pitchFamily="66" charset="0"/>
              </a:rPr>
              <a:t>ein paar Grundstrukturen unserer Ferienkonzeption vorstellen, denn die Ferientage haben einen klaren und immer wiederkehrenden Ablauf. </a:t>
            </a:r>
            <a:r>
              <a:rPr lang="de-DE" sz="1400" dirty="0" smtClean="0">
                <a:solidFill>
                  <a:schemeClr val="tx1">
                    <a:lumMod val="75000"/>
                    <a:lumOff val="25000"/>
                  </a:schemeClr>
                </a:solidFill>
                <a:latin typeface="Comic Sans MS" panose="030F0702030302020204" pitchFamily="66" charset="0"/>
              </a:rPr>
              <a:t>Das </a:t>
            </a:r>
            <a:r>
              <a:rPr lang="de-DE" sz="1400" dirty="0">
                <a:solidFill>
                  <a:schemeClr val="tx1">
                    <a:lumMod val="75000"/>
                    <a:lumOff val="25000"/>
                  </a:schemeClr>
                </a:solidFill>
                <a:latin typeface="Comic Sans MS" panose="030F0702030302020204" pitchFamily="66" charset="0"/>
              </a:rPr>
              <a:t>gibt Kindern Orientierung und Sicherheit. </a:t>
            </a:r>
            <a:endParaRPr lang="de-DE" sz="1400" dirty="0" smtClean="0">
              <a:solidFill>
                <a:schemeClr val="tx1">
                  <a:lumMod val="75000"/>
                  <a:lumOff val="25000"/>
                </a:schemeClr>
              </a:solidFill>
              <a:latin typeface="Comic Sans MS" panose="030F0702030302020204" pitchFamily="66" charset="0"/>
            </a:endParaRPr>
          </a:p>
          <a:p>
            <a:pPr>
              <a:spcBef>
                <a:spcPts val="200"/>
              </a:spcBef>
              <a:spcAft>
                <a:spcPts val="300"/>
              </a:spcAft>
            </a:pPr>
            <a:r>
              <a:rPr lang="de-DE" sz="1400" dirty="0" smtClean="0">
                <a:solidFill>
                  <a:schemeClr val="tx1">
                    <a:lumMod val="75000"/>
                    <a:lumOff val="25000"/>
                  </a:schemeClr>
                </a:solidFill>
              </a:rPr>
              <a:t> </a:t>
            </a:r>
          </a:p>
          <a:p>
            <a:pPr marL="285750" indent="-285750">
              <a:spcBef>
                <a:spcPts val="200"/>
              </a:spcBef>
              <a:spcAft>
                <a:spcPts val="400"/>
              </a:spcAft>
              <a:buClr>
                <a:srgbClr val="92D050"/>
              </a:buClr>
              <a:buFont typeface="Wingdings 3" panose="05040102010807070707" pitchFamily="18" charset="2"/>
              <a:buChar char="u"/>
            </a:pPr>
            <a:r>
              <a:rPr lang="de-DE" sz="1400" b="1" dirty="0" smtClean="0">
                <a:solidFill>
                  <a:schemeClr val="tx1">
                    <a:lumMod val="75000"/>
                    <a:lumOff val="25000"/>
                  </a:schemeClr>
                </a:solidFill>
                <a:latin typeface="Calibri" panose="020F0502020204030204" pitchFamily="34" charset="0"/>
              </a:rPr>
              <a:t>Aktive </a:t>
            </a:r>
            <a:r>
              <a:rPr lang="de-DE" sz="1400" b="1" dirty="0">
                <a:solidFill>
                  <a:schemeClr val="tx1">
                    <a:lumMod val="75000"/>
                    <a:lumOff val="25000"/>
                  </a:schemeClr>
                </a:solidFill>
                <a:latin typeface="Calibri" panose="020F0502020204030204" pitchFamily="34" charset="0"/>
              </a:rPr>
              <a:t>Mithilfe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a:t>
            </a:r>
            <a:r>
              <a:rPr lang="de-DE" sz="1300" dirty="0" smtClean="0">
                <a:solidFill>
                  <a:schemeClr val="tx1">
                    <a:lumMod val="75000"/>
                    <a:lumOff val="25000"/>
                  </a:schemeClr>
                </a:solidFill>
                <a:latin typeface="Calibri" panose="020F0502020204030204" pitchFamily="34" charset="0"/>
              </a:rPr>
              <a:t>Tischdecken </a:t>
            </a:r>
            <a:r>
              <a:rPr lang="de-DE" sz="1300" dirty="0">
                <a:solidFill>
                  <a:schemeClr val="tx1">
                    <a:lumMod val="75000"/>
                    <a:lumOff val="25000"/>
                  </a:schemeClr>
                </a:solidFill>
                <a:latin typeface="Calibri" panose="020F0502020204030204" pitchFamily="34" charset="0"/>
              </a:rPr>
              <a:t>und Abräumen,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der </a:t>
            </a:r>
            <a:r>
              <a:rPr lang="de-DE" sz="1300" dirty="0">
                <a:solidFill>
                  <a:schemeClr val="tx1">
                    <a:lumMod val="75000"/>
                    <a:lumOff val="25000"/>
                  </a:schemeClr>
                </a:solidFill>
                <a:latin typeface="Calibri" panose="020F0502020204030204" pitchFamily="34" charset="0"/>
              </a:rPr>
              <a:t>Vorbereitung des Frühstücks, beim Kehren, bei der Versorgung der Tiere,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beim </a:t>
            </a:r>
            <a:r>
              <a:rPr lang="de-DE" sz="1300" dirty="0">
                <a:solidFill>
                  <a:schemeClr val="tx1">
                    <a:lumMod val="75000"/>
                    <a:lumOff val="25000"/>
                  </a:schemeClr>
                </a:solidFill>
                <a:latin typeface="Calibri" panose="020F0502020204030204" pitchFamily="34" charset="0"/>
              </a:rPr>
              <a:t>Wässern der Pflanzen oder dem Bearbeiten der Beete</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Sportangebote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In allen Ferienprogrammen ist Sport ein wichtiger </a:t>
            </a:r>
            <a:r>
              <a:rPr lang="de-DE" sz="1300" dirty="0" smtClean="0">
                <a:solidFill>
                  <a:schemeClr val="tx1">
                    <a:lumMod val="75000"/>
                    <a:lumOff val="25000"/>
                  </a:schemeClr>
                </a:solidFill>
                <a:latin typeface="Calibri" panose="020F0502020204030204" pitchFamily="34" charset="0"/>
              </a:rPr>
              <a:t>Bestandteil. Damit </a:t>
            </a:r>
            <a:r>
              <a:rPr lang="de-DE" sz="1300" dirty="0">
                <a:solidFill>
                  <a:schemeClr val="tx1">
                    <a:lumMod val="75000"/>
                    <a:lumOff val="25000"/>
                  </a:schemeClr>
                </a:solidFill>
                <a:latin typeface="Calibri" panose="020F0502020204030204" pitchFamily="34" charset="0"/>
              </a:rPr>
              <a:t>wollen wir einen Beitrag zur Gesunderhaltung der Kinder leisten.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Außerdem </a:t>
            </a:r>
            <a:r>
              <a:rPr lang="de-DE" sz="1300" dirty="0">
                <a:solidFill>
                  <a:schemeClr val="tx1">
                    <a:lumMod val="75000"/>
                    <a:lumOff val="25000"/>
                  </a:schemeClr>
                </a:solidFill>
                <a:latin typeface="Calibri" panose="020F0502020204030204" pitchFamily="34" charset="0"/>
              </a:rPr>
              <a:t>ist die Maria Montessori Grundschule Hausen zertifizierte Schule mit sport- und bewegungserzieherischem Schwerpunkt. Wir führen diesen Teil des </a:t>
            </a:r>
            <a:r>
              <a:rPr lang="de-DE" sz="1300" dirty="0" smtClean="0">
                <a:solidFill>
                  <a:schemeClr val="tx1">
                    <a:lumMod val="75000"/>
                    <a:lumOff val="25000"/>
                  </a:schemeClr>
                </a:solidFill>
                <a:latin typeface="Calibri" panose="020F0502020204030204" pitchFamily="34" charset="0"/>
              </a:rPr>
              <a:t>Ferienprogramms </a:t>
            </a:r>
            <a:r>
              <a:rPr lang="de-DE" sz="1300" dirty="0">
                <a:solidFill>
                  <a:schemeClr val="tx1">
                    <a:lumMod val="75000"/>
                    <a:lumOff val="25000"/>
                  </a:schemeClr>
                </a:solidFill>
                <a:latin typeface="Calibri" panose="020F0502020204030204" pitchFamily="34" charset="0"/>
              </a:rPr>
              <a:t>nicht mehr extra auf, da er im Grundsatz verankert ist</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Kontaktmöglichkeiten</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Wichtige Telefonnummern </a:t>
            </a:r>
            <a:r>
              <a:rPr lang="de-DE" sz="1300" dirty="0" smtClean="0">
                <a:solidFill>
                  <a:schemeClr val="tx1">
                    <a:lumMod val="75000"/>
                    <a:lumOff val="25000"/>
                  </a:schemeClr>
                </a:solidFill>
                <a:latin typeface="Calibri" panose="020F0502020204030204" pitchFamily="34" charset="0"/>
              </a:rPr>
              <a:t>finden Sie hier (Ausflugshandy 0176/90976397).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Mitarbeiterinnen </a:t>
            </a:r>
            <a:r>
              <a:rPr lang="de-DE" sz="1300" dirty="0">
                <a:solidFill>
                  <a:schemeClr val="tx1">
                    <a:lumMod val="75000"/>
                    <a:lumOff val="25000"/>
                  </a:schemeClr>
                </a:solidFill>
                <a:latin typeface="Calibri" panose="020F0502020204030204" pitchFamily="34" charset="0"/>
              </a:rPr>
              <a:t>und Mitarbeiter, die punktuell, also zeitlich begrenzt im Ferienprogramm helfen, stellen sich Ihnen und </a:t>
            </a:r>
            <a:r>
              <a:rPr lang="de-DE" sz="1300" dirty="0" smtClean="0">
                <a:solidFill>
                  <a:schemeClr val="tx1">
                    <a:lumMod val="75000"/>
                    <a:lumOff val="25000"/>
                  </a:schemeClr>
                </a:solidFill>
                <a:latin typeface="Calibri" panose="020F0502020204030204" pitchFamily="34" charset="0"/>
              </a:rPr>
              <a:t>euch </a:t>
            </a:r>
            <a:r>
              <a:rPr lang="de-DE" sz="1300" dirty="0">
                <a:solidFill>
                  <a:schemeClr val="tx1">
                    <a:lumMod val="75000"/>
                    <a:lumOff val="25000"/>
                  </a:schemeClr>
                </a:solidFill>
                <a:latin typeface="Calibri" panose="020F0502020204030204" pitchFamily="34" charset="0"/>
              </a:rPr>
              <a:t>in einem kleinen Lebenslauf vor.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der Broschüre liegt der herausnehmbare Ferienplan, den </a:t>
            </a:r>
            <a:r>
              <a:rPr lang="de-DE" sz="1300" dirty="0" smtClean="0">
                <a:solidFill>
                  <a:schemeClr val="tx1">
                    <a:lumMod val="75000"/>
                    <a:lumOff val="25000"/>
                  </a:schemeClr>
                </a:solidFill>
                <a:latin typeface="Calibri" panose="020F0502020204030204" pitchFamily="34" charset="0"/>
              </a:rPr>
              <a:t>Sie/Ihr an </a:t>
            </a:r>
            <a:r>
              <a:rPr lang="de-DE" sz="1300" dirty="0">
                <a:solidFill>
                  <a:schemeClr val="tx1">
                    <a:lumMod val="75000"/>
                    <a:lumOff val="25000"/>
                  </a:schemeClr>
                </a:solidFill>
                <a:latin typeface="Calibri" panose="020F0502020204030204" pitchFamily="34" charset="0"/>
              </a:rPr>
              <a:t>markanter Stelle </a:t>
            </a:r>
            <a:r>
              <a:rPr lang="de-DE" sz="1300" dirty="0" smtClean="0">
                <a:solidFill>
                  <a:schemeClr val="tx1">
                    <a:lumMod val="75000"/>
                    <a:lumOff val="25000"/>
                  </a:schemeClr>
                </a:solidFill>
                <a:latin typeface="Calibri" panose="020F0502020204030204" pitchFamily="34" charset="0"/>
              </a:rPr>
              <a:t>aufhängen könnt</a:t>
            </a:r>
            <a:r>
              <a:rPr lang="de-DE" sz="1300" dirty="0">
                <a:solidFill>
                  <a:schemeClr val="tx1">
                    <a:lumMod val="75000"/>
                    <a:lumOff val="25000"/>
                  </a:schemeClr>
                </a:solidFill>
                <a:latin typeface="Calibri" panose="020F0502020204030204" pitchFamily="34" charset="0"/>
              </a:rPr>
              <a:t>, damit alle Eltern mitverfolgen können, </a:t>
            </a:r>
            <a:r>
              <a:rPr lang="de-DE" sz="1300" dirty="0" smtClean="0">
                <a:solidFill>
                  <a:schemeClr val="tx1">
                    <a:lumMod val="75000"/>
                    <a:lumOff val="25000"/>
                  </a:schemeClr>
                </a:solidFill>
                <a:latin typeface="Calibri" panose="020F0502020204030204" pitchFamily="34" charset="0"/>
              </a:rPr>
              <a:t>was  Ihr </a:t>
            </a:r>
            <a:r>
              <a:rPr lang="de-DE" sz="1300" dirty="0">
                <a:solidFill>
                  <a:schemeClr val="tx1">
                    <a:lumMod val="75000"/>
                    <a:lumOff val="25000"/>
                  </a:schemeClr>
                </a:solidFill>
                <a:latin typeface="Calibri" panose="020F0502020204030204" pitchFamily="34" charset="0"/>
              </a:rPr>
              <a:t>Kind wohl gerade so macht.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Rückmeldung</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smtClean="0">
                <a:solidFill>
                  <a:schemeClr val="tx1">
                    <a:lumMod val="75000"/>
                    <a:lumOff val="25000"/>
                  </a:schemeClr>
                </a:solidFill>
                <a:latin typeface="Calibri" panose="020F0502020204030204" pitchFamily="34" charset="0"/>
              </a:rPr>
              <a:t>Neben den Angebotssymbolen im Stundenplan finden Sie/Ihr leere, weiße Kreisformen, in die Ihr positive, negative oder neutrale </a:t>
            </a:r>
            <a:r>
              <a:rPr lang="de-DE" sz="1300" dirty="0" err="1" smtClean="0">
                <a:solidFill>
                  <a:schemeClr val="tx1">
                    <a:lumMod val="75000"/>
                    <a:lumOff val="25000"/>
                  </a:schemeClr>
                </a:solidFill>
                <a:latin typeface="Calibri" panose="020F0502020204030204" pitchFamily="34" charset="0"/>
              </a:rPr>
              <a:t>Smilys</a:t>
            </a:r>
            <a:r>
              <a:rPr lang="de-DE" sz="1300" dirty="0" smtClean="0">
                <a:solidFill>
                  <a:schemeClr val="tx1">
                    <a:lumMod val="75000"/>
                    <a:lumOff val="25000"/>
                  </a:schemeClr>
                </a:solidFill>
                <a:latin typeface="Calibri" panose="020F0502020204030204" pitchFamily="34" charset="0"/>
              </a:rPr>
              <a:t> einzeichnen könnt. Bewertet Ihr das jeweilige Angebot. Den Stundenplan werft Ihr </a:t>
            </a:r>
            <a:r>
              <a:rPr lang="de-DE" sz="1300" dirty="0">
                <a:solidFill>
                  <a:schemeClr val="tx1">
                    <a:lumMod val="75000"/>
                    <a:lumOff val="25000"/>
                  </a:schemeClr>
                </a:solidFill>
                <a:latin typeface="Calibri" panose="020F0502020204030204" pitchFamily="34" charset="0"/>
              </a:rPr>
              <a:t>bitte am Montag in der Folgewoche ausgefüllt in den Briefkasten der </a:t>
            </a:r>
            <a:r>
              <a:rPr lang="de-DE" sz="1300" dirty="0" smtClean="0">
                <a:solidFill>
                  <a:schemeClr val="tx1">
                    <a:lumMod val="75000"/>
                    <a:lumOff val="25000"/>
                  </a:schemeClr>
                </a:solidFill>
                <a:latin typeface="Calibri" panose="020F0502020204030204" pitchFamily="34" charset="0"/>
              </a:rPr>
              <a:t>Schule. Es </a:t>
            </a:r>
            <a:r>
              <a:rPr lang="de-DE" sz="1300" dirty="0">
                <a:solidFill>
                  <a:schemeClr val="tx1">
                    <a:lumMod val="75000"/>
                    <a:lumOff val="25000"/>
                  </a:schemeClr>
                </a:solidFill>
                <a:latin typeface="Calibri" panose="020F0502020204030204" pitchFamily="34" charset="0"/>
              </a:rPr>
              <a:t>ist uns sehr wichtig, wie Ihrem Kind bzw. wie Dir das Programm gefallen hat, wie Du Dich </a:t>
            </a:r>
            <a:r>
              <a:rPr lang="de-DE" sz="1300" dirty="0" smtClean="0">
                <a:solidFill>
                  <a:schemeClr val="tx1">
                    <a:lumMod val="75000"/>
                    <a:lumOff val="25000"/>
                  </a:schemeClr>
                </a:solidFill>
                <a:latin typeface="Calibri" panose="020F0502020204030204" pitchFamily="34" charset="0"/>
              </a:rPr>
              <a:t>betreut </a:t>
            </a:r>
            <a:r>
              <a:rPr lang="de-DE" sz="1300" dirty="0">
                <a:solidFill>
                  <a:schemeClr val="tx1">
                    <a:lumMod val="75000"/>
                    <a:lumOff val="25000"/>
                  </a:schemeClr>
                </a:solidFill>
                <a:latin typeface="Calibri" panose="020F0502020204030204" pitchFamily="34" charset="0"/>
              </a:rPr>
              <a:t>gefühlt hast und ob Dir das Essen geschmeckt hat. Nur so können wir uns gegebenenfalls auch verbessern. Daher ist es ganz wichtig, dass wir möglichst von jedem Kind </a:t>
            </a:r>
            <a:r>
              <a:rPr lang="de-DE" sz="1300" dirty="0" smtClean="0">
                <a:solidFill>
                  <a:schemeClr val="tx1">
                    <a:lumMod val="75000"/>
                    <a:lumOff val="25000"/>
                  </a:schemeClr>
                </a:solidFill>
                <a:latin typeface="Calibri" panose="020F0502020204030204" pitchFamily="34" charset="0"/>
              </a:rPr>
              <a:t>diese Rückmeldung erhalten</a:t>
            </a:r>
            <a:r>
              <a:rPr lang="de-DE" sz="1300" dirty="0">
                <a:solidFill>
                  <a:schemeClr val="tx1">
                    <a:lumMod val="75000"/>
                    <a:lumOff val="25000"/>
                  </a:schemeClr>
                </a:solidFill>
                <a:latin typeface="Calibri" panose="020F0502020204030204" pitchFamily="34" charset="0"/>
              </a:rPr>
              <a:t>. Wichtig ist uns auch, neue Ideen für die Ferienbetreuung direkt von den Kindern zu erhalten. Auch neue Vorschläge sind also auf dem Rückmeldebogen zu unterbreiten. Gerne nehmen wir Anregungen der Kinder in unser </a:t>
            </a:r>
            <a:r>
              <a:rPr lang="de-DE" sz="1300" dirty="0" smtClean="0">
                <a:solidFill>
                  <a:schemeClr val="tx1">
                    <a:lumMod val="75000"/>
                    <a:lumOff val="25000"/>
                  </a:schemeClr>
                </a:solidFill>
                <a:latin typeface="Calibri" panose="020F0502020204030204" pitchFamily="34" charset="0"/>
              </a:rPr>
              <a:t>Ferienprogramm </a:t>
            </a:r>
            <a:r>
              <a:rPr lang="de-DE" sz="1300" dirty="0" smtClean="0">
                <a:solidFill>
                  <a:schemeClr val="tx1">
                    <a:lumMod val="75000"/>
                    <a:lumOff val="25000"/>
                  </a:schemeClr>
                </a:solidFill>
              </a:rPr>
              <a:t>auf.</a:t>
            </a:r>
            <a:endParaRPr lang="de-DE" sz="1300" dirty="0">
              <a:solidFill>
                <a:schemeClr val="tx1">
                  <a:lumMod val="75000"/>
                  <a:lumOff val="25000"/>
                </a:schemeClr>
              </a:solidFill>
            </a:endParaRP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864202" y="2019704"/>
            <a:ext cx="1585370" cy="215444"/>
          </a:xfrm>
          <a:prstGeom prst="rect">
            <a:avLst/>
          </a:prstGeom>
          <a:noFill/>
        </p:spPr>
        <p:txBody>
          <a:bodyPr wrap="none" lIns="0" tIns="0" rIns="0" bIns="0" rtlCol="0">
            <a:spAutoFit/>
          </a:bodyPr>
          <a:lstStyle/>
          <a:p>
            <a:pPr algn="ctr"/>
            <a:r>
              <a:rPr lang="de-DE" sz="1400" b="1" smtClean="0">
                <a:solidFill>
                  <a:srgbClr val="7030A0"/>
                </a:solidFill>
                <a:latin typeface="Comic Sans MS" panose="030F0702030302020204" pitchFamily="66" charset="0"/>
              </a:rPr>
              <a:t>F</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R</a:t>
            </a:r>
            <a:r>
              <a:rPr lang="de-DE" sz="1400" b="1" smtClean="0">
                <a:solidFill>
                  <a:srgbClr val="92D050"/>
                </a:solidFill>
                <a:latin typeface="Comic Sans MS" panose="030F0702030302020204" pitchFamily="66" charset="0"/>
              </a:rPr>
              <a:t>I</a:t>
            </a:r>
            <a:r>
              <a:rPr lang="de-DE" sz="1400" b="1" smtClean="0">
                <a:solidFill>
                  <a:srgbClr val="7030A0"/>
                </a:solidFill>
                <a:latin typeface="Comic Sans MS" panose="030F0702030302020204" pitchFamily="66" charset="0"/>
              </a:rPr>
              <a:t>E</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A</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G</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B</a:t>
            </a:r>
            <a:r>
              <a:rPr lang="de-DE" sz="1400" b="1" smtClean="0">
                <a:solidFill>
                  <a:srgbClr val="92D050"/>
                </a:solidFill>
                <a:latin typeface="Comic Sans MS" panose="030F0702030302020204" pitchFamily="66" charset="0"/>
              </a:rPr>
              <a:t>O</a:t>
            </a:r>
            <a:r>
              <a:rPr lang="de-DE" sz="1400" b="1" smtClean="0">
                <a:solidFill>
                  <a:srgbClr val="7030A0"/>
                </a:solidFill>
                <a:latin typeface="Comic Sans MS" panose="030F0702030302020204" pitchFamily="66" charset="0"/>
              </a:rPr>
              <a:t>T</a:t>
            </a:r>
            <a:endParaRPr lang="de-DE" sz="140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250885" y="9464000"/>
            <a:ext cx="188286" cy="442000"/>
          </a:xfrm>
        </p:spPr>
        <p:txBody>
          <a:bodyPr lIns="20976" tIns="10488" rIns="20976" bIns="10488"/>
          <a:lstStyle/>
          <a:p>
            <a:pPr algn="r"/>
            <a:r>
              <a:rPr lang="de-DE" sz="1400" dirty="0" smtClean="0">
                <a:solidFill>
                  <a:prstClr val="black"/>
                </a:solidFill>
              </a:rPr>
              <a:t>3</a:t>
            </a:r>
            <a:endParaRPr lang="de-DE" sz="1400" dirty="0">
              <a:solidFill>
                <a:prstClr val="black"/>
              </a:solidFill>
            </a:endParaRPr>
          </a:p>
        </p:txBody>
      </p:sp>
      <p:pic>
        <p:nvPicPr>
          <p:cNvPr id="19"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21" name="Rechteck 20"/>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3" name="Rechteck 22"/>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grpSp>
        <p:nvGrpSpPr>
          <p:cNvPr id="24" name="Gruppieren 23"/>
          <p:cNvGrpSpPr/>
          <p:nvPr/>
        </p:nvGrpSpPr>
        <p:grpSpPr>
          <a:xfrm>
            <a:off x="2317249" y="1074239"/>
            <a:ext cx="4540749" cy="406906"/>
            <a:chOff x="2317251" y="1055951"/>
            <a:chExt cx="4540749" cy="406906"/>
          </a:xfrm>
        </p:grpSpPr>
        <p:sp>
          <p:nvSpPr>
            <p:cNvPr id="25" name="Rechteck 2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6" name="Textfeld 25"/>
            <p:cNvSpPr txBox="1"/>
            <p:nvPr/>
          </p:nvSpPr>
          <p:spPr>
            <a:xfrm>
              <a:off x="2317251" y="117476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22" name="Textfeld 21"/>
          <p:cNvSpPr txBox="1"/>
          <p:nvPr/>
        </p:nvSpPr>
        <p:spPr>
          <a:xfrm>
            <a:off x="3471583"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52665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79800107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4599" name="think-cell Folie" r:id="rId5" imgW="0" imgH="0" progId="">
                  <p:embed/>
                </p:oleObj>
              </mc:Choice>
              <mc:Fallback>
                <p:oleObj name="think-cell Folie" r:id="rId5" imgW="0" imgH="0" progId="">
                  <p:embed/>
                  <p:pic>
                    <p:nvPicPr>
                      <p:cNvPr id="0" name="AutoShape 63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Sommer 2017</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val="2812141709"/>
              </p:ext>
            </p:extLst>
          </p:nvPr>
        </p:nvGraphicFramePr>
        <p:xfrm>
          <a:off x="741446" y="1871995"/>
          <a:ext cx="6140617" cy="7809464"/>
        </p:xfrm>
        <a:graphic>
          <a:graphicData uri="http://schemas.openxmlformats.org/drawingml/2006/table">
            <a:tbl>
              <a:tblPr firstRow="1" bandRow="1">
                <a:tableStyleId>{5FD0F851-EC5A-4D38-B0AD-8093EC10F338}</a:tableStyleId>
              </a:tblPr>
              <a:tblGrid>
                <a:gridCol w="2098007">
                  <a:extLst>
                    <a:ext uri="{9D8B030D-6E8A-4147-A177-3AD203B41FA5}">
                      <a16:colId xmlns:a16="http://schemas.microsoft.com/office/drawing/2014/main" val="20000"/>
                    </a:ext>
                  </a:extLst>
                </a:gridCol>
                <a:gridCol w="4042610">
                  <a:extLst>
                    <a:ext uri="{9D8B030D-6E8A-4147-A177-3AD203B41FA5}">
                      <a16:colId xmlns:a16="http://schemas.microsoft.com/office/drawing/2014/main" val="20001"/>
                    </a:ext>
                  </a:extLst>
                </a:gridCol>
              </a:tblGrid>
              <a:tr h="151040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Boote</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Hayri Kurt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Goldene Montessori</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23 </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b="0" kern="1200" baseline="0" dirty="0" smtClean="0">
                          <a:solidFill>
                            <a:schemeClr val="tx1"/>
                          </a:solidFill>
                          <a:effectLst/>
                          <a:latin typeface="Calibri" panose="020F0502020204030204" pitchFamily="34" charset="0"/>
                          <a:ea typeface="+mn-ea"/>
                          <a:cs typeface="+mn-cs"/>
                        </a:rPr>
                        <a:t>Wir bauen gemeinsam Boote aus verschiedenen Materialien wie z.B.  aus leeren Milchkartons und Plastikbechern. Somit bauen wir umweltfreundlich, da wir anfallenden Müll wiederverwerten. Die Boote passen perfekt zu unserem Thema und selbstverständlich probieren  wir die Boote auch am Bachspielplatz aus.</a:t>
                      </a:r>
                      <a:endParaRPr lang="de-DE" sz="1100" b="0" kern="1200" dirty="0" smtClean="0">
                        <a:solidFill>
                          <a:schemeClr val="tx1"/>
                        </a:solidFill>
                        <a:effectLst/>
                        <a:latin typeface="Calibri" panose="020F0502020204030204" pitchFamily="34" charset="0"/>
                        <a:ea typeface="+mn-ea"/>
                        <a:cs typeface="+mn-cs"/>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51040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Wasserbahn</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Lena Stiehle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Schulhof </a:t>
                      </a:r>
                      <a:endParaRPr lang="de-DE" sz="1100" b="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In</a:t>
                      </a:r>
                      <a:r>
                        <a:rPr lang="de-DE" sz="1100" kern="1200" baseline="0" dirty="0" smtClean="0">
                          <a:solidFill>
                            <a:schemeClr val="tx1"/>
                          </a:solidFill>
                          <a:effectLst/>
                          <a:latin typeface="Calibri" panose="020F0502020204030204" pitchFamily="34" charset="0"/>
                          <a:ea typeface="+mn-ea"/>
                          <a:cs typeface="+mn-cs"/>
                        </a:rPr>
                        <a:t> den Sommerferien wird es um das Thema Wasser gehen. Wem es zu heiß wird, kann sich beim Bau einer Wasserbahn abkühlen. Plastikflaschen, Schläuche, Trichter. Wir machen vor nichts halt und der Kreativität sind keine Grenzen gesetzt.</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51040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Wasserkunst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Lena Stiehle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Schulhof </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In</a:t>
                      </a:r>
                      <a:r>
                        <a:rPr lang="de-DE" sz="1100" kern="1200" baseline="0" dirty="0" smtClean="0">
                          <a:solidFill>
                            <a:schemeClr val="tx1"/>
                          </a:solidFill>
                          <a:effectLst/>
                          <a:latin typeface="Calibri" panose="020F0502020204030204" pitchFamily="34" charset="0"/>
                          <a:ea typeface="+mn-ea"/>
                          <a:cs typeface="+mn-cs"/>
                        </a:rPr>
                        <a:t> den Ferien bringe wir bunte Werke zu Papier und dabei wird uns das Wasser helfen. Flüssiger Farbe  läuft über das Papier, bunt gefärbter Seifenblasen zerplatzen oder Farben tropften auf das Papier – wie auch immer, wir lassen bunte Werke entstehen.</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51040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Experimente</a:t>
                      </a:r>
                      <a:r>
                        <a:rPr lang="de-DE" sz="1100" b="0" baseline="0" dirty="0" smtClean="0">
                          <a:solidFill>
                            <a:schemeClr val="bg1"/>
                          </a:solidFill>
                          <a:latin typeface="Calibri" panose="020F0502020204030204" pitchFamily="34" charset="0"/>
                        </a:rPr>
                        <a:t> mit Wasser</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Aileen   </a:t>
                      </a:r>
                      <a:r>
                        <a:rPr lang="de-DE" sz="1100" b="0" baseline="0" dirty="0" err="1" smtClean="0">
                          <a:solidFill>
                            <a:schemeClr val="bg1"/>
                          </a:solidFill>
                          <a:latin typeface="Calibri" panose="020F0502020204030204" pitchFamily="34" charset="0"/>
                        </a:rPr>
                        <a:t>Gregorowitsch</a:t>
                      </a:r>
                      <a:r>
                        <a:rPr lang="de-DE" sz="1100" b="0" baseline="0" dirty="0" smtClean="0">
                          <a:solidFill>
                            <a:schemeClr val="bg1"/>
                          </a:solidFill>
                          <a:latin typeface="Calibri" panose="020F0502020204030204" pitchFamily="34" charset="0"/>
                        </a:rPr>
                        <a: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Goldene Montessori</a:t>
                      </a: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 Zimmer 23</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tx1"/>
                          </a:solidFill>
                          <a:effectLst/>
                          <a:latin typeface="Calibri" panose="020F0502020204030204" pitchFamily="34" charset="0"/>
                          <a:ea typeface="+mn-ea"/>
                          <a:cs typeface="+mn-cs"/>
                        </a:rPr>
                        <a:t>Experimente mit Wasser sind sehr beliebt.  Wir probieren einiges mit Wasser aus und es darf sicherlich gestaunt werden. Blaue Blumen oder bunte Streifen im Wasser  lassen staunen. Die einzelnen Experimente  führen wir der Gruppe vor. </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731522">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Ausflug</a:t>
                      </a:r>
                      <a:r>
                        <a:rPr lang="de-DE" sz="1100" b="0" baseline="0" dirty="0" smtClean="0">
                          <a:solidFill>
                            <a:schemeClr val="bg1"/>
                          </a:solidFill>
                          <a:latin typeface="Calibri" panose="020F0502020204030204" pitchFamily="34" charset="0"/>
                        </a:rPr>
                        <a:t> zum Wasserspielplatz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       Lena </a:t>
                      </a:r>
                      <a:r>
                        <a:rPr lang="de-DE" sz="1100" b="0" baseline="0" dirty="0" err="1" smtClean="0">
                          <a:solidFill>
                            <a:schemeClr val="bg1"/>
                          </a:solidFill>
                          <a:latin typeface="Calibri" panose="020F0502020204030204" pitchFamily="34" charset="0"/>
                        </a:rPr>
                        <a:t>Stiehle</a:t>
                      </a:r>
                      <a:r>
                        <a:rPr lang="de-DE" sz="1100" b="0" baseline="0" dirty="0" smtClean="0">
                          <a:solidFill>
                            <a:schemeClr val="bg1"/>
                          </a:solidFill>
                          <a:latin typeface="Calibri" panose="020F0502020204030204" pitchFamily="34" charset="0"/>
                        </a:rPr>
                        <a:t>, Anna </a:t>
                      </a:r>
                      <a:r>
                        <a:rPr lang="de-DE" sz="1100" b="0" baseline="0" dirty="0" err="1" smtClean="0">
                          <a:solidFill>
                            <a:schemeClr val="bg1"/>
                          </a:solidFill>
                          <a:latin typeface="Calibri" panose="020F0502020204030204" pitchFamily="34" charset="0"/>
                        </a:rPr>
                        <a:t>Ornth</a:t>
                      </a:r>
                      <a:r>
                        <a:rPr lang="de-DE" sz="1100" b="0" baseline="0" dirty="0" smtClean="0">
                          <a:solidFill>
                            <a:schemeClr val="bg1"/>
                          </a:solidFill>
                          <a:latin typeface="Calibri" panose="020F0502020204030204" pitchFamily="34" charset="0"/>
                        </a:rPr>
                        <a:t>,         Aileen </a:t>
                      </a:r>
                      <a:r>
                        <a:rPr lang="de-DE" sz="1100" b="0" baseline="0" dirty="0" err="1" smtClean="0">
                          <a:solidFill>
                            <a:schemeClr val="bg1"/>
                          </a:solidFill>
                          <a:latin typeface="Calibri" panose="020F0502020204030204" pitchFamily="34" charset="0"/>
                        </a:rPr>
                        <a:t>Gregorowitsch</a:t>
                      </a:r>
                      <a:r>
                        <a:rPr lang="de-DE" sz="1100" b="0" baseline="0" dirty="0" smtClean="0">
                          <a:solidFill>
                            <a:schemeClr val="bg1"/>
                          </a:solidFill>
                          <a:latin typeface="Calibri" panose="020F0502020204030204" pitchFamily="34" charset="0"/>
                        </a:rPr>
                        <a: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 </a:t>
                      </a:r>
                      <a:r>
                        <a:rPr lang="de-DE" sz="1100" b="0" baseline="0" dirty="0" err="1" smtClean="0">
                          <a:solidFill>
                            <a:schemeClr val="bg1"/>
                          </a:solidFill>
                          <a:latin typeface="Calibri" panose="020F0502020204030204" pitchFamily="34" charset="0"/>
                        </a:rPr>
                        <a:t>Anad</a:t>
                      </a:r>
                      <a:r>
                        <a:rPr lang="de-DE" sz="1100" b="0" baseline="0" dirty="0" smtClean="0">
                          <a:solidFill>
                            <a:schemeClr val="bg1"/>
                          </a:solidFill>
                          <a:latin typeface="Calibri" panose="020F0502020204030204" pitchFamily="34" charset="0"/>
                        </a:rPr>
                        <a:t>-Lena </a:t>
                      </a:r>
                      <a:r>
                        <a:rPr lang="de-DE" sz="1100" b="0" baseline="0" dirty="0" err="1" smtClean="0">
                          <a:solidFill>
                            <a:schemeClr val="bg1"/>
                          </a:solidFill>
                          <a:latin typeface="Calibri" panose="020F0502020204030204" pitchFamily="34" charset="0"/>
                        </a:rPr>
                        <a:t>Kalnins</a:t>
                      </a:r>
                      <a:r>
                        <a:rPr lang="de-DE" sz="1100" b="0" baseline="0" dirty="0" smtClean="0">
                          <a:solidFill>
                            <a:schemeClr val="bg1"/>
                          </a:solidFill>
                          <a:latin typeface="Calibri" panose="020F0502020204030204" pitchFamily="34" charset="0"/>
                        </a:rPr>
                        <a:t>,                 Rolf  Haller,   Angela Rudolph,                 Jasmin Grenzbach</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a:t>
                      </a:r>
                      <a:r>
                        <a:rPr lang="de-DE" sz="1100" b="0" baseline="0" dirty="0" err="1" smtClean="0">
                          <a:solidFill>
                            <a:schemeClr val="bg1"/>
                          </a:solidFill>
                          <a:latin typeface="Calibri" panose="020F0502020204030204" pitchFamily="34" charset="0"/>
                        </a:rPr>
                        <a:t>Killesberg</a:t>
                      </a:r>
                      <a:r>
                        <a:rPr lang="de-DE" sz="1100" b="0" baseline="0" dirty="0" smtClean="0">
                          <a:solidFill>
                            <a:schemeClr val="bg1"/>
                          </a:solidFill>
                          <a:latin typeface="Calibri" panose="020F0502020204030204" pitchFamily="34" charset="0"/>
                        </a:rPr>
                        <a:t>  </a:t>
                      </a:r>
                      <a:endParaRPr lang="de-DE" sz="1100" b="0" dirty="0" smtClean="0">
                        <a:solidFill>
                          <a:schemeClr val="bg1"/>
                        </a:solidFill>
                        <a:latin typeface="Calibri" panose="020F0502020204030204" pitchFamily="34" charset="0"/>
                      </a:endParaRPr>
                    </a:p>
                    <a:p>
                      <a:pPr marL="0" indent="0" algn="r">
                        <a:buClr>
                          <a:srgbClr val="FF3399"/>
                        </a:buClr>
                        <a:buFont typeface="Wingdings 3" panose="05040102010807070707" pitchFamily="18" charset="2"/>
                        <a:buNone/>
                      </a:pPr>
                      <a:r>
                        <a:rPr lang="de-DE" sz="1100" b="0" baseline="0" dirty="0" smtClean="0">
                          <a:solidFill>
                            <a:schemeClr val="bg1"/>
                          </a:solidFill>
                          <a:latin typeface="Calibri" panose="020F0502020204030204" pitchFamily="34" charset="0"/>
                        </a:rPr>
                        <a:t> </a:t>
                      </a:r>
                      <a:r>
                        <a:rPr lang="de-DE" sz="1100" b="0" dirty="0" smtClean="0">
                          <a:solidFill>
                            <a:schemeClr val="bg1"/>
                          </a:solidFill>
                          <a:latin typeface="Calibri" panose="020F0502020204030204" pitchFamily="34" charset="0"/>
                        </a:rPr>
                        <a:t> </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lvl="0" indent="0" algn="l" defTabSz="957591"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tx1"/>
                          </a:solidFill>
                          <a:effectLst/>
                          <a:latin typeface="Calibri" panose="020F0502020204030204" pitchFamily="34" charset="0"/>
                          <a:ea typeface="+mn-ea"/>
                          <a:cs typeface="+mn-cs"/>
                        </a:rPr>
                        <a:t>Unser Ausflug zum Thema „ Alles was schwimmt, Experimente mit Wasser  geht am  Mittwoch, den 23. August 2017 zum Wasserspielplatz im </a:t>
                      </a:r>
                      <a:r>
                        <a:rPr lang="de-DE" sz="1100" kern="1200" baseline="0" dirty="0" err="1" smtClean="0">
                          <a:solidFill>
                            <a:schemeClr val="tx1"/>
                          </a:solidFill>
                          <a:effectLst/>
                          <a:latin typeface="Calibri" panose="020F0502020204030204" pitchFamily="34" charset="0"/>
                          <a:ea typeface="+mn-ea"/>
                          <a:cs typeface="+mn-cs"/>
                        </a:rPr>
                        <a:t>Killesbergpark</a:t>
                      </a:r>
                      <a:r>
                        <a:rPr lang="de-DE" sz="1100" kern="1200" baseline="0" dirty="0" smtClean="0">
                          <a:solidFill>
                            <a:schemeClr val="tx1"/>
                          </a:solidFill>
                          <a:effectLst/>
                          <a:latin typeface="Calibri" panose="020F0502020204030204" pitchFamily="34" charset="0"/>
                          <a:ea typeface="+mn-ea"/>
                          <a:cs typeface="+mn-cs"/>
                        </a:rPr>
                        <a:t>.  Der Wasserspielplatz  bietet Wasserspaß für alle. Bitte denkt daran Wechselkleidung mitzunehmen.</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1" name="Ellipse 40"/>
          <p:cNvSpPr/>
          <p:nvPr/>
        </p:nvSpPr>
        <p:spPr>
          <a:xfrm>
            <a:off x="63639" y="200692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6" name="Gruppieren 45"/>
          <p:cNvGrpSpPr/>
          <p:nvPr/>
        </p:nvGrpSpPr>
        <p:grpSpPr>
          <a:xfrm>
            <a:off x="4705688" y="1055951"/>
            <a:ext cx="1007003" cy="406906"/>
            <a:chOff x="4705688" y="1055951"/>
            <a:chExt cx="1007003" cy="406906"/>
          </a:xfrm>
        </p:grpSpPr>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8" name="Textfeld 47"/>
            <p:cNvSpPr txBox="1"/>
            <p:nvPr/>
          </p:nvSpPr>
          <p:spPr>
            <a:xfrm>
              <a:off x="5211478" y="1174766"/>
              <a:ext cx="65" cy="92333"/>
            </a:xfrm>
            <a:prstGeom prst="rect">
              <a:avLst/>
            </a:prstGeom>
            <a:noFill/>
          </p:spPr>
          <p:txBody>
            <a:bodyPr wrap="none" lIns="0" tIns="0" rIns="0" bIns="0" rtlCol="0">
              <a:spAutoFit/>
            </a:bodyPr>
            <a:lstStyle/>
            <a:p>
              <a:pPr algn="ctr"/>
              <a:endParaRPr lang="de-DE" sz="600" dirty="0">
                <a:solidFill>
                  <a:schemeClr val="bg1"/>
                </a:solidFill>
                <a:latin typeface="Comic Sans MS" panose="030F0702030302020204" pitchFamily="66" charset="0"/>
              </a:endParaRPr>
            </a:p>
          </p:txBody>
        </p:sp>
      </p:grpSp>
      <p:sp>
        <p:nvSpPr>
          <p:cNvPr id="33" name="Ellipse 32"/>
          <p:cNvSpPr/>
          <p:nvPr/>
        </p:nvSpPr>
        <p:spPr>
          <a:xfrm>
            <a:off x="58370" y="516102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0" name="Ellipse 29"/>
          <p:cNvSpPr/>
          <p:nvPr/>
        </p:nvSpPr>
        <p:spPr>
          <a:xfrm>
            <a:off x="63182" y="672442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6" name="Ellipse 35"/>
          <p:cNvSpPr/>
          <p:nvPr/>
        </p:nvSpPr>
        <p:spPr>
          <a:xfrm>
            <a:off x="63639" y="358397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7" name="Ellipse 26"/>
          <p:cNvSpPr/>
          <p:nvPr/>
        </p:nvSpPr>
        <p:spPr>
          <a:xfrm>
            <a:off x="32367" y="8268056"/>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8" name="Textfeld 7"/>
          <p:cNvSpPr txBox="1"/>
          <p:nvPr/>
        </p:nvSpPr>
        <p:spPr>
          <a:xfrm>
            <a:off x="6369677" y="9673308"/>
            <a:ext cx="214008" cy="232692"/>
          </a:xfrm>
          <a:prstGeom prst="rect">
            <a:avLst/>
          </a:prstGeom>
          <a:noFill/>
        </p:spPr>
        <p:txBody>
          <a:bodyPr wrap="square" lIns="0" tIns="0" rIns="0" bIns="0" rtlCol="0">
            <a:spAutoFit/>
          </a:bodyPr>
          <a:lstStyle/>
          <a:p>
            <a:pPr>
              <a:lnSpc>
                <a:spcPct val="108000"/>
              </a:lnSpc>
              <a:spcAft>
                <a:spcPts val="1008"/>
              </a:spcAft>
            </a:pPr>
            <a:r>
              <a:rPr lang="de-DE" sz="1400" dirty="0" smtClean="0"/>
              <a:t>4</a:t>
            </a:r>
          </a:p>
        </p:txBody>
      </p:sp>
      <p:grpSp>
        <p:nvGrpSpPr>
          <p:cNvPr id="35" name="Gruppieren 34"/>
          <p:cNvGrpSpPr/>
          <p:nvPr/>
        </p:nvGrpSpPr>
        <p:grpSpPr>
          <a:xfrm>
            <a:off x="2317251" y="1061066"/>
            <a:ext cx="4561344" cy="406906"/>
            <a:chOff x="2296656" y="1055951"/>
            <a:chExt cx="4561344" cy="406906"/>
          </a:xfrm>
        </p:grpSpPr>
        <p:sp>
          <p:nvSpPr>
            <p:cNvPr id="37" name="Rechteck 36"/>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Textfeld 39"/>
            <p:cNvSpPr txBox="1"/>
            <p:nvPr/>
          </p:nvSpPr>
          <p:spPr>
            <a:xfrm>
              <a:off x="2296656" y="1195705"/>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44" name="Textfeld 43"/>
          <p:cNvSpPr txBox="1"/>
          <p:nvPr/>
        </p:nvSpPr>
        <p:spPr>
          <a:xfrm>
            <a:off x="3471583"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pic>
        <p:nvPicPr>
          <p:cNvPr id="5" name="Grafik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652" y="2119824"/>
            <a:ext cx="890495" cy="705693"/>
          </a:xfrm>
          <a:prstGeom prst="rect">
            <a:avLst/>
          </a:prstGeom>
        </p:spPr>
      </p:pic>
      <p:pic>
        <p:nvPicPr>
          <p:cNvPr id="7" name="Grafik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691" y="3627861"/>
            <a:ext cx="883023" cy="789584"/>
          </a:xfrm>
          <a:prstGeom prst="rect">
            <a:avLst/>
          </a:prstGeom>
        </p:spPr>
      </p:pic>
      <p:pic>
        <p:nvPicPr>
          <p:cNvPr id="3" name="Grafik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0344" y="5209782"/>
            <a:ext cx="690478" cy="779370"/>
          </a:xfrm>
          <a:prstGeom prst="rect">
            <a:avLst/>
          </a:prstGeom>
        </p:spPr>
      </p:pic>
      <p:pic>
        <p:nvPicPr>
          <p:cNvPr id="6" name="Grafik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573" y="6853220"/>
            <a:ext cx="797141" cy="689074"/>
          </a:xfrm>
          <a:prstGeom prst="rect">
            <a:avLst/>
          </a:prstGeom>
        </p:spPr>
      </p:pic>
      <p:pic>
        <p:nvPicPr>
          <p:cNvPr id="9" name="Grafik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7633" y="8387520"/>
            <a:ext cx="739616" cy="727503"/>
          </a:xfrm>
          <a:prstGeom prst="rect">
            <a:avLst/>
          </a:prstGeom>
        </p:spPr>
      </p:pic>
    </p:spTree>
    <p:extLst>
      <p:ext uri="{BB962C8B-B14F-4D97-AF65-F5344CB8AC3E}">
        <p14:creationId xmlns:p14="http://schemas.microsoft.com/office/powerpoint/2010/main" val="2410843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1798001078"/>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9389" name="think-cell Folie" r:id="rId5" imgW="0" imgH="0" progId="">
                  <p:embed/>
                </p:oleObj>
              </mc:Choice>
              <mc:Fallback>
                <p:oleObj name="think-cell Folie" r:id="rId5" imgW="0" imgH="0" progId="">
                  <p:embed/>
                  <p:pic>
                    <p:nvPicPr>
                      <p:cNvPr id="0" name="AutoShape 30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Sommer 2017</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1" y="1569839"/>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val="4009480911"/>
              </p:ext>
            </p:extLst>
          </p:nvPr>
        </p:nvGraphicFramePr>
        <p:xfrm>
          <a:off x="741446" y="1897081"/>
          <a:ext cx="6140617" cy="7861070"/>
        </p:xfrm>
        <a:graphic>
          <a:graphicData uri="http://schemas.openxmlformats.org/drawingml/2006/table">
            <a:tbl>
              <a:tblPr firstRow="1" bandRow="1">
                <a:tableStyleId>{5FD0F851-EC5A-4D38-B0AD-8093EC10F338}</a:tableStyleId>
              </a:tblPr>
              <a:tblGrid>
                <a:gridCol w="2098007">
                  <a:extLst>
                    <a:ext uri="{9D8B030D-6E8A-4147-A177-3AD203B41FA5}">
                      <a16:colId xmlns:a16="http://schemas.microsoft.com/office/drawing/2014/main" val="20000"/>
                    </a:ext>
                  </a:extLst>
                </a:gridCol>
                <a:gridCol w="4042610">
                  <a:extLst>
                    <a:ext uri="{9D8B030D-6E8A-4147-A177-3AD203B41FA5}">
                      <a16:colId xmlns:a16="http://schemas.microsoft.com/office/drawing/2014/main" val="20001"/>
                    </a:ext>
                  </a:extLst>
                </a:gridCol>
              </a:tblGrid>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Unterwasserwelt </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Angela Rudolph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Villa Kunterbunt/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Zimmer 22 </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
                          <a:srgbClr val="FF3399"/>
                        </a:buClr>
                        <a:buSzTx/>
                        <a:buFontTx/>
                        <a:buNone/>
                        <a:tabLst/>
                        <a:defRPr/>
                      </a:pPr>
                      <a:r>
                        <a:rPr lang="de-DE" sz="1100" b="0" kern="1200" baseline="0" dirty="0" smtClean="0">
                          <a:solidFill>
                            <a:schemeClr val="tx1"/>
                          </a:solidFill>
                          <a:effectLst/>
                          <a:latin typeface="Calibri" panose="020F0502020204030204" pitchFamily="34" charset="0"/>
                          <a:ea typeface="+mn-ea"/>
                          <a:cs typeface="+mn-cs"/>
                        </a:rPr>
                        <a:t>Wir bauen eine eigene Unterwasserwelt – als </a:t>
                      </a:r>
                      <a:r>
                        <a:rPr lang="de-DE" sz="1100" b="0" kern="1200" baseline="0" dirty="0" err="1" smtClean="0">
                          <a:solidFill>
                            <a:schemeClr val="tx1"/>
                          </a:solidFill>
                          <a:effectLst/>
                          <a:latin typeface="Calibri" panose="020F0502020204030204" pitchFamily="34" charset="0"/>
                          <a:ea typeface="+mn-ea"/>
                          <a:cs typeface="+mn-cs"/>
                        </a:rPr>
                        <a:t>Chill</a:t>
                      </a:r>
                      <a:r>
                        <a:rPr lang="de-DE" sz="1100" b="0" kern="1200" baseline="0" dirty="0" smtClean="0">
                          <a:solidFill>
                            <a:schemeClr val="tx1"/>
                          </a:solidFill>
                          <a:effectLst/>
                          <a:latin typeface="Calibri" panose="020F0502020204030204" pitchFamily="34" charset="0"/>
                          <a:ea typeface="+mn-ea"/>
                          <a:cs typeface="+mn-cs"/>
                        </a:rPr>
                        <a:t>-out-Ecke in der</a:t>
                      </a:r>
                    </a:p>
                    <a:p>
                      <a:pPr marL="0" marR="0" indent="0" algn="l" defTabSz="957591" rtl="0" eaLnBrk="1" fontAlgn="auto" latinLnBrk="0" hangingPunct="1">
                        <a:lnSpc>
                          <a:spcPct val="100000"/>
                        </a:lnSpc>
                        <a:spcBef>
                          <a:spcPts val="0"/>
                        </a:spcBef>
                        <a:spcAft>
                          <a:spcPts val="0"/>
                        </a:spcAft>
                        <a:buClr>
                          <a:srgbClr val="FF3399"/>
                        </a:buClr>
                        <a:buSzTx/>
                        <a:buFontTx/>
                        <a:buNone/>
                        <a:tabLst/>
                        <a:defRPr/>
                      </a:pPr>
                      <a:r>
                        <a:rPr lang="de-DE" sz="1100" b="0" kern="1200" baseline="0" dirty="0" smtClean="0">
                          <a:solidFill>
                            <a:schemeClr val="tx1"/>
                          </a:solidFill>
                          <a:effectLst/>
                          <a:latin typeface="Calibri" panose="020F0502020204030204" pitchFamily="34" charset="0"/>
                          <a:ea typeface="+mn-ea"/>
                          <a:cs typeface="+mn-cs"/>
                        </a:rPr>
                        <a:t>Villa Kunterbunt.  Gemeinsam überlegen wir, was wir alles dafür benötigen und setzen unsere Ideen um.  Ein Platz für Rückzug und Entspannung zu gestalten – dies ist das Ziel.</a:t>
                      </a: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572214">
                <a:tc>
                  <a:txBody>
                    <a:bodyPr/>
                    <a:lstStyle/>
                    <a:p>
                      <a:pPr algn="r"/>
                      <a:r>
                        <a:rPr lang="de-DE" sz="1100" dirty="0" smtClean="0">
                          <a:solidFill>
                            <a:schemeClr val="bg1"/>
                          </a:solidFill>
                          <a:latin typeface="Calibri" panose="020F0502020204030204" pitchFamily="34" charset="0"/>
                        </a:rPr>
                        <a:t>Angebot:</a:t>
                      </a:r>
                      <a:r>
                        <a:rPr lang="de-DE" sz="1100" baseline="0" dirty="0" smtClean="0">
                          <a:solidFill>
                            <a:schemeClr val="bg1"/>
                          </a:solidFill>
                          <a:latin typeface="Calibri" panose="020F0502020204030204" pitchFamily="34" charset="0"/>
                        </a:rPr>
                        <a:t> Tiere</a:t>
                      </a:r>
                    </a:p>
                    <a:p>
                      <a:pPr algn="r"/>
                      <a:r>
                        <a:rPr lang="de-DE" sz="1100" baseline="0" dirty="0" smtClean="0">
                          <a:solidFill>
                            <a:schemeClr val="bg1"/>
                          </a:solidFill>
                          <a:latin typeface="Calibri" panose="020F0502020204030204" pitchFamily="34" charset="0"/>
                        </a:rPr>
                        <a:t>Pädagogische Fachkraft:</a:t>
                      </a:r>
                    </a:p>
                    <a:p>
                      <a:pPr algn="r"/>
                      <a:r>
                        <a:rPr lang="de-DE" sz="1100" baseline="0" dirty="0" smtClean="0">
                          <a:solidFill>
                            <a:schemeClr val="bg1"/>
                          </a:solidFill>
                          <a:latin typeface="Calibri" panose="020F0502020204030204" pitchFamily="34" charset="0"/>
                        </a:rPr>
                        <a:t>Antonia </a:t>
                      </a:r>
                      <a:r>
                        <a:rPr lang="de-DE" sz="1100" baseline="0" dirty="0" err="1" smtClean="0">
                          <a:solidFill>
                            <a:schemeClr val="bg1"/>
                          </a:solidFill>
                          <a:latin typeface="Calibri" panose="020F0502020204030204" pitchFamily="34" charset="0"/>
                        </a:rPr>
                        <a:t>Zastrau</a:t>
                      </a:r>
                      <a:r>
                        <a:rPr lang="de-DE" sz="1100" baseline="0" dirty="0" smtClean="0">
                          <a:solidFill>
                            <a:schemeClr val="bg1"/>
                          </a:solidFill>
                          <a:latin typeface="Calibri" panose="020F0502020204030204" pitchFamily="34" charset="0"/>
                        </a:rPr>
                        <a:t>                    Aileen </a:t>
                      </a:r>
                      <a:r>
                        <a:rPr lang="de-DE" sz="1100" baseline="0" dirty="0" err="1" smtClean="0">
                          <a:solidFill>
                            <a:schemeClr val="bg1"/>
                          </a:solidFill>
                          <a:latin typeface="Calibri" panose="020F0502020204030204" pitchFamily="34" charset="0"/>
                        </a:rPr>
                        <a:t>Gregorowitsch</a:t>
                      </a:r>
                      <a:endParaRPr lang="de-DE" sz="1100" baseline="0" dirty="0" smtClean="0">
                        <a:solidFill>
                          <a:schemeClr val="bg1"/>
                        </a:solidFill>
                        <a:latin typeface="Calibri" panose="020F0502020204030204" pitchFamily="34" charset="0"/>
                      </a:endParaRPr>
                    </a:p>
                    <a:p>
                      <a:pPr algn="r"/>
                      <a:r>
                        <a:rPr lang="de-DE" sz="1100" baseline="0" dirty="0" smtClean="0">
                          <a:solidFill>
                            <a:schemeClr val="bg1"/>
                          </a:solidFill>
                          <a:latin typeface="Calibri" panose="020F0502020204030204" pitchFamily="34" charset="0"/>
                        </a:rPr>
                        <a:t>Ort: Tierbereich/</a:t>
                      </a:r>
                    </a:p>
                    <a:p>
                      <a:pPr algn="r"/>
                      <a:r>
                        <a:rPr lang="de-DE" sz="1100" baseline="0" dirty="0" smtClean="0">
                          <a:solidFill>
                            <a:schemeClr val="bg1"/>
                          </a:solidFill>
                          <a:latin typeface="Calibri" panose="020F0502020204030204" pitchFamily="34" charset="0"/>
                        </a:rPr>
                        <a:t>Hauptgebäude/EG/</a:t>
                      </a:r>
                    </a:p>
                    <a:p>
                      <a:pPr algn="r"/>
                      <a:r>
                        <a:rPr lang="de-DE" sz="1100" baseline="0" dirty="0" smtClean="0">
                          <a:solidFill>
                            <a:schemeClr val="bg1"/>
                          </a:solidFill>
                          <a:latin typeface="Calibri" panose="020F0502020204030204" pitchFamily="34" charset="0"/>
                        </a:rPr>
                        <a:t>Zimmer 9</a:t>
                      </a:r>
                      <a:endParaRPr lang="de-DE" dirty="0">
                        <a:solidFill>
                          <a:schemeClr val="bg1"/>
                        </a:solidFill>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Wer gerne mehr Zeit mit unseren Schultieren verbringen möchte,</a:t>
                      </a:r>
                      <a:r>
                        <a:rPr lang="de-DE" sz="1100" kern="1200" baseline="0" dirty="0" smtClean="0">
                          <a:solidFill>
                            <a:schemeClr val="tx1"/>
                          </a:solidFill>
                          <a:effectLst/>
                          <a:latin typeface="Calibri" panose="020F0502020204030204" pitchFamily="34" charset="0"/>
                          <a:ea typeface="+mn-ea"/>
                          <a:cs typeface="+mn-cs"/>
                        </a:rPr>
                        <a:t> ist hier genau richtig. Wir helfen bei der täglichen Pflege und Fütterung mit und kümmern uns bei sehr viel Sonne um ein kühles Plätzchen.  Die vier „Kleinen“ bekommen besonders viel  Aufmerksamkeit.</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572214">
                <a:tc>
                  <a:txBody>
                    <a:bodyPr/>
                    <a:lstStyle/>
                    <a:p>
                      <a:pPr algn="r"/>
                      <a:r>
                        <a:rPr lang="de-DE" sz="1100" dirty="0" smtClean="0">
                          <a:solidFill>
                            <a:schemeClr val="bg1"/>
                          </a:solidFill>
                          <a:latin typeface="Calibri" panose="020F0502020204030204" pitchFamily="34" charset="0"/>
                        </a:rPr>
                        <a:t>Angebot: Sorbets</a:t>
                      </a:r>
                      <a:r>
                        <a:rPr lang="de-DE" sz="1100" baseline="0" dirty="0" smtClean="0">
                          <a:solidFill>
                            <a:schemeClr val="bg1"/>
                          </a:solidFill>
                          <a:latin typeface="Calibri" panose="020F0502020204030204" pitchFamily="34" charset="0"/>
                        </a:rPr>
                        <a:t> </a:t>
                      </a:r>
                      <a:endParaRPr lang="de-DE" sz="1100" dirty="0" smtClean="0">
                        <a:solidFill>
                          <a:schemeClr val="bg1"/>
                        </a:solidFill>
                        <a:latin typeface="Calibri" panose="020F0502020204030204" pitchFamily="34" charset="0"/>
                      </a:endParaRPr>
                    </a:p>
                    <a:p>
                      <a:pPr algn="r"/>
                      <a:r>
                        <a:rPr lang="de-DE" sz="1100" dirty="0" smtClean="0">
                          <a:solidFill>
                            <a:schemeClr val="bg1"/>
                          </a:solidFill>
                          <a:latin typeface="Calibri" panose="020F0502020204030204" pitchFamily="34" charset="0"/>
                        </a:rPr>
                        <a:t>Pädagogische Fachkraft:</a:t>
                      </a:r>
                    </a:p>
                    <a:p>
                      <a:pPr algn="r"/>
                      <a:r>
                        <a:rPr lang="de-DE" sz="1100" dirty="0" smtClean="0">
                          <a:solidFill>
                            <a:schemeClr val="bg1"/>
                          </a:solidFill>
                          <a:latin typeface="Calibri" panose="020F0502020204030204" pitchFamily="34" charset="0"/>
                        </a:rPr>
                        <a:t>Anna </a:t>
                      </a:r>
                      <a:r>
                        <a:rPr lang="de-DE" sz="1100" dirty="0" err="1" smtClean="0">
                          <a:solidFill>
                            <a:schemeClr val="bg1"/>
                          </a:solidFill>
                          <a:latin typeface="Calibri" panose="020F0502020204030204" pitchFamily="34" charset="0"/>
                        </a:rPr>
                        <a:t>Ornth</a:t>
                      </a:r>
                      <a:endParaRPr lang="de-DE" sz="1100" dirty="0" smtClean="0">
                        <a:solidFill>
                          <a:schemeClr val="bg1"/>
                        </a:solidFill>
                        <a:latin typeface="Calibri" panose="020F0502020204030204" pitchFamily="34" charset="0"/>
                      </a:endParaRPr>
                    </a:p>
                    <a:p>
                      <a:pPr algn="r"/>
                      <a:r>
                        <a:rPr lang="de-DE" sz="1100" dirty="0" smtClean="0">
                          <a:solidFill>
                            <a:schemeClr val="bg1"/>
                          </a:solidFill>
                          <a:latin typeface="Calibri" panose="020F0502020204030204" pitchFamily="34" charset="0"/>
                        </a:rPr>
                        <a:t>Ort: Cafeteria  </a:t>
                      </a:r>
                    </a:p>
                    <a:p>
                      <a:pPr algn="r"/>
                      <a:endParaRPr lang="de-DE" sz="110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dirty="0" smtClean="0">
                          <a:latin typeface="Calibri" panose="020F0502020204030204" pitchFamily="34" charset="0"/>
                        </a:rPr>
                        <a:t>Nicht nur Wasser ist eine Erfrischung für den Sommer</a:t>
                      </a:r>
                      <a:r>
                        <a:rPr lang="de-DE" sz="1100" b="0" baseline="0" dirty="0" smtClean="0">
                          <a:latin typeface="Calibri" panose="020F0502020204030204" pitchFamily="34" charset="0"/>
                        </a:rPr>
                        <a:t>, auch erfrischende Sorbets garantieren eine Abkühlung  und die Zubereitung macht gute Laune und bringt Spaß.  Die Zutaten kaufen wir jeden Tag frisch ein. </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Angebot : Ausflug ins Maislabyrinth</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Pädagogische Fachkraft: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Hayri Kurt                             Jasmin Grenzbach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Maislabyrinth Ditzingen</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dirty="0" smtClean="0">
                          <a:latin typeface="Calibri" panose="020F0502020204030204" pitchFamily="34" charset="0"/>
                        </a:rPr>
                        <a:t>Wir werden zusammen am</a:t>
                      </a:r>
                      <a:r>
                        <a:rPr lang="de-DE" sz="1100" baseline="0" dirty="0" smtClean="0">
                          <a:latin typeface="Calibri" panose="020F0502020204030204" pitchFamily="34" charset="0"/>
                        </a:rPr>
                        <a:t> Mittwoch, den 05.09.2017 mit einer kleinen Gruppe ins nahe gelegene  Maislabyrinth gehen. Bitte </a:t>
                      </a:r>
                    </a:p>
                    <a:p>
                      <a:r>
                        <a:rPr lang="de-DE" sz="1100" baseline="0" dirty="0" smtClean="0">
                          <a:latin typeface="Calibri" panose="020F0502020204030204" pitchFamily="34" charset="0"/>
                        </a:rPr>
                        <a:t>zieht euch bequeme Schuhe und wetterfeste Kleidung an.  </a:t>
                      </a:r>
                    </a:p>
                    <a:p>
                      <a:r>
                        <a:rPr lang="de-DE" sz="1100" baseline="0" dirty="0" smtClean="0">
                          <a:latin typeface="Calibri" panose="020F0502020204030204" pitchFamily="34" charset="0"/>
                        </a:rPr>
                        <a:t>Und die gute Laune nicht vergessen.</a:t>
                      </a:r>
                      <a:endParaRPr lang="de-DE" sz="110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572214">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Angebot: Mosaik</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Künstlerin:  Frauke Löffler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Anna </a:t>
                      </a:r>
                      <a:r>
                        <a:rPr lang="de-DE" sz="1100" b="0" baseline="0" dirty="0" err="1" smtClean="0">
                          <a:solidFill>
                            <a:schemeClr val="bg1"/>
                          </a:solidFill>
                          <a:latin typeface="Calibri" panose="020F0502020204030204" pitchFamily="34" charset="0"/>
                        </a:rPr>
                        <a:t>Ornth</a:t>
                      </a:r>
                      <a:endParaRPr lang="de-DE" sz="1100" b="0" baseline="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Schulgarten</a:t>
                      </a:r>
                      <a:endParaRPr lang="de-DE" sz="1100" b="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Mosaiksteinchen für Steinchen wird der Schlangenkopf</a:t>
                      </a:r>
                      <a:r>
                        <a:rPr lang="de-DE" sz="1100" kern="1200" baseline="0" dirty="0" smtClean="0">
                          <a:solidFill>
                            <a:schemeClr val="tx1"/>
                          </a:solidFill>
                          <a:effectLst/>
                          <a:latin typeface="Calibri" panose="020F0502020204030204" pitchFamily="34" charset="0"/>
                          <a:ea typeface="+mn-ea"/>
                          <a:cs typeface="+mn-cs"/>
                        </a:rPr>
                        <a:t> mit Mosaik verziert. Und dafür </a:t>
                      </a:r>
                      <a:r>
                        <a:rPr lang="de-DE" sz="1100" kern="1200" dirty="0" smtClean="0">
                          <a:solidFill>
                            <a:schemeClr val="tx1"/>
                          </a:solidFill>
                          <a:effectLst/>
                          <a:latin typeface="Calibri" panose="020F0502020204030204" pitchFamily="34" charset="0"/>
                          <a:ea typeface="+mn-ea"/>
                          <a:cs typeface="+mn-cs"/>
                        </a:rPr>
                        <a:t>brauchen wir Dich: Um sie schön und gesund zu machen,</a:t>
                      </a:r>
                      <a:r>
                        <a:rPr lang="de-DE" sz="1100" kern="1200" baseline="0" dirty="0" smtClean="0">
                          <a:solidFill>
                            <a:schemeClr val="tx1"/>
                          </a:solidFill>
                          <a:effectLst/>
                          <a:latin typeface="Calibri" panose="020F0502020204030204" pitchFamily="34" charset="0"/>
                          <a:ea typeface="+mn-ea"/>
                          <a:cs typeface="+mn-cs"/>
                        </a:rPr>
                        <a:t> ist deine Geschicklichkeit im Umgang mit Mosaiksteinchen gefragt.</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1" name="Ellipse 40"/>
          <p:cNvSpPr/>
          <p:nvPr/>
        </p:nvSpPr>
        <p:spPr>
          <a:xfrm>
            <a:off x="63639" y="202057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3" name="Textfeld 42"/>
          <p:cNvSpPr txBox="1"/>
          <p:nvPr/>
        </p:nvSpPr>
        <p:spPr>
          <a:xfrm>
            <a:off x="259935" y="9673308"/>
            <a:ext cx="214008" cy="232692"/>
          </a:xfrm>
          <a:prstGeom prst="rect">
            <a:avLst/>
          </a:prstGeom>
          <a:noFill/>
        </p:spPr>
        <p:txBody>
          <a:bodyPr wrap="square" lIns="0" tIns="0" rIns="0" bIns="0" rtlCol="0">
            <a:spAutoFit/>
          </a:bodyPr>
          <a:lstStyle/>
          <a:p>
            <a:pPr>
              <a:lnSpc>
                <a:spcPct val="108000"/>
              </a:lnSpc>
              <a:spcAft>
                <a:spcPts val="1008"/>
              </a:spcAft>
            </a:pPr>
            <a:r>
              <a:rPr lang="de-DE" sz="1400" dirty="0"/>
              <a:t>5</a:t>
            </a:r>
            <a:endParaRPr lang="de-DE" sz="1400" dirty="0" smtClean="0"/>
          </a:p>
        </p:txBody>
      </p:sp>
      <p:grpSp>
        <p:nvGrpSpPr>
          <p:cNvPr id="44" name="Gruppieren 43"/>
          <p:cNvGrpSpPr/>
          <p:nvPr/>
        </p:nvGrpSpPr>
        <p:grpSpPr>
          <a:xfrm>
            <a:off x="2339287" y="1062047"/>
            <a:ext cx="4506521" cy="406906"/>
            <a:chOff x="2351479" y="1055951"/>
            <a:chExt cx="4506521"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9" name="Textfeld 48"/>
            <p:cNvSpPr txBox="1"/>
            <p:nvPr/>
          </p:nvSpPr>
          <p:spPr>
            <a:xfrm>
              <a:off x="2351479" y="1181328"/>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26" name="Ellipse 25"/>
          <p:cNvSpPr/>
          <p:nvPr/>
        </p:nvSpPr>
        <p:spPr>
          <a:xfrm>
            <a:off x="35278" y="375718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5" name="Grafik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0114" y="3832994"/>
            <a:ext cx="653481" cy="814814"/>
          </a:xfrm>
          <a:prstGeom prst="rect">
            <a:avLst/>
          </a:prstGeom>
        </p:spPr>
      </p:pic>
      <p:sp>
        <p:nvSpPr>
          <p:cNvPr id="27" name="Ellipse 26"/>
          <p:cNvSpPr/>
          <p:nvPr/>
        </p:nvSpPr>
        <p:spPr>
          <a:xfrm>
            <a:off x="35277" y="527937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9" name="Ellipse 28"/>
          <p:cNvSpPr/>
          <p:nvPr/>
        </p:nvSpPr>
        <p:spPr>
          <a:xfrm>
            <a:off x="35277" y="6936981"/>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1" name="Textfeld 30"/>
          <p:cNvSpPr txBox="1"/>
          <p:nvPr/>
        </p:nvSpPr>
        <p:spPr>
          <a:xfrm>
            <a:off x="3471583"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pic>
        <p:nvPicPr>
          <p:cNvPr id="6" name="Grafik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9217" y="2051395"/>
            <a:ext cx="634378" cy="935612"/>
          </a:xfrm>
          <a:prstGeom prst="rect">
            <a:avLst/>
          </a:prstGeom>
        </p:spPr>
      </p:pic>
      <p:pic>
        <p:nvPicPr>
          <p:cNvPr id="3" name="Grafik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837" y="5365685"/>
            <a:ext cx="904662" cy="765665"/>
          </a:xfrm>
          <a:prstGeom prst="rect">
            <a:avLst/>
          </a:prstGeom>
        </p:spPr>
      </p:pic>
      <p:sp>
        <p:nvSpPr>
          <p:cNvPr id="32" name="Ellipse 31"/>
          <p:cNvSpPr/>
          <p:nvPr/>
        </p:nvSpPr>
        <p:spPr>
          <a:xfrm>
            <a:off x="35276" y="847667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5" name="Grafik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1324" y="7056485"/>
            <a:ext cx="679589" cy="702042"/>
          </a:xfrm>
          <a:prstGeom prst="rect">
            <a:avLst/>
          </a:prstGeom>
        </p:spPr>
      </p:pic>
      <p:pic>
        <p:nvPicPr>
          <p:cNvPr id="7" name="Grafik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6752" y="8494175"/>
            <a:ext cx="651696" cy="909682"/>
          </a:xfrm>
          <a:prstGeom prst="rect">
            <a:avLst/>
          </a:prstGeom>
        </p:spPr>
      </p:pic>
    </p:spTree>
    <p:extLst>
      <p:ext uri="{BB962C8B-B14F-4D97-AF65-F5344CB8AC3E}">
        <p14:creationId xmlns:p14="http://schemas.microsoft.com/office/powerpoint/2010/main" val="2152502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90200" name="think-cell Folie" r:id="rId5" imgW="0" imgH="0" progId="">
                  <p:embed/>
                </p:oleObj>
              </mc:Choice>
              <mc:Fallback>
                <p:oleObj name="think-cell Folie" r:id="rId5" imgW="0" imgH="0" progId="">
                  <p:embed/>
                  <p:pic>
                    <p:nvPicPr>
                      <p:cNvPr id="0" name="AutoShape 8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Sommer 2017</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1" y="1569839"/>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val="3441957348"/>
              </p:ext>
            </p:extLst>
          </p:nvPr>
        </p:nvGraphicFramePr>
        <p:xfrm>
          <a:off x="741446" y="1897079"/>
          <a:ext cx="6140617" cy="7837887"/>
        </p:xfrm>
        <a:graphic>
          <a:graphicData uri="http://schemas.openxmlformats.org/drawingml/2006/table">
            <a:tbl>
              <a:tblPr firstRow="1" bandRow="1">
                <a:tableStyleId>{5FD0F851-EC5A-4D38-B0AD-8093EC10F338}</a:tableStyleId>
              </a:tblPr>
              <a:tblGrid>
                <a:gridCol w="2098007">
                  <a:extLst>
                    <a:ext uri="{9D8B030D-6E8A-4147-A177-3AD203B41FA5}">
                      <a16:colId xmlns:a16="http://schemas.microsoft.com/office/drawing/2014/main" val="20000"/>
                    </a:ext>
                  </a:extLst>
                </a:gridCol>
                <a:gridCol w="4042610">
                  <a:extLst>
                    <a:ext uri="{9D8B030D-6E8A-4147-A177-3AD203B41FA5}">
                      <a16:colId xmlns:a16="http://schemas.microsoft.com/office/drawing/2014/main" val="20001"/>
                    </a:ext>
                  </a:extLst>
                </a:gridCol>
              </a:tblGrid>
              <a:tr h="1599239">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 Wasserfilter </a:t>
                      </a:r>
                      <a:r>
                        <a:rPr lang="de-DE" sz="1100" b="0" baseline="0" dirty="0" smtClean="0">
                          <a:solidFill>
                            <a:schemeClr val="bg1"/>
                          </a:solidFill>
                          <a:latin typeface="Calibri" panose="020F0502020204030204" pitchFamily="34" charset="0"/>
                        </a:rPr>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Pädagogische Fachkraft: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Rolf Haller  </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Pavillon/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Werkstatt/                             O.G./ Zimmer 15 </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
                          <a:srgbClr val="FF3399"/>
                        </a:buClr>
                        <a:buSzTx/>
                        <a:buFontTx/>
                        <a:buNone/>
                        <a:tabLst/>
                        <a:defRPr/>
                      </a:pPr>
                      <a:r>
                        <a:rPr lang="de-DE" sz="1100" b="0" kern="1200" baseline="0" dirty="0" smtClean="0">
                          <a:solidFill>
                            <a:schemeClr val="tx1"/>
                          </a:solidFill>
                          <a:effectLst/>
                          <a:latin typeface="Calibri" panose="020F0502020204030204" pitchFamily="34" charset="0"/>
                          <a:ea typeface="+mn-ea"/>
                          <a:cs typeface="+mn-cs"/>
                        </a:rPr>
                        <a:t>Verschmutztes Wasser ist weder gesund noch schön, aber wie wird es wieder sauber?  Wir bauen aus verschiedene Materialien unseren eigenen Wasserfilter nach dem Vorbild der Natur.</a:t>
                      </a: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599239">
                <a:tc>
                  <a:txBody>
                    <a:bodyPr/>
                    <a:lstStyle/>
                    <a:p>
                      <a:pPr algn="r"/>
                      <a:r>
                        <a:rPr lang="de-DE" sz="1100" dirty="0" smtClean="0">
                          <a:solidFill>
                            <a:schemeClr val="bg1"/>
                          </a:solidFill>
                          <a:latin typeface="Calibri" panose="020F0502020204030204" pitchFamily="34" charset="0"/>
                        </a:rPr>
                        <a:t>Angebot:</a:t>
                      </a:r>
                      <a:r>
                        <a:rPr lang="de-DE" sz="1100" baseline="0" dirty="0" smtClean="0">
                          <a:solidFill>
                            <a:schemeClr val="bg1"/>
                          </a:solidFill>
                          <a:latin typeface="Calibri" panose="020F0502020204030204" pitchFamily="34" charset="0"/>
                        </a:rPr>
                        <a:t> Fahrradtour</a:t>
                      </a:r>
                    </a:p>
                    <a:p>
                      <a:pPr algn="r"/>
                      <a:r>
                        <a:rPr lang="de-DE" sz="1100" baseline="0" dirty="0" smtClean="0">
                          <a:solidFill>
                            <a:schemeClr val="bg1"/>
                          </a:solidFill>
                          <a:latin typeface="Calibri" panose="020F0502020204030204" pitchFamily="34" charset="0"/>
                        </a:rPr>
                        <a:t>Pädagogische Fachkraft:       Anda -Lena </a:t>
                      </a:r>
                      <a:r>
                        <a:rPr lang="de-DE" sz="1100" baseline="0" dirty="0" err="1" smtClean="0">
                          <a:solidFill>
                            <a:schemeClr val="bg1"/>
                          </a:solidFill>
                          <a:latin typeface="Calibri" panose="020F0502020204030204" pitchFamily="34" charset="0"/>
                        </a:rPr>
                        <a:t>Kalnins</a:t>
                      </a:r>
                      <a:r>
                        <a:rPr lang="de-DE" sz="1100" baseline="0" dirty="0" smtClean="0">
                          <a:solidFill>
                            <a:schemeClr val="bg1"/>
                          </a:solidFill>
                          <a:latin typeface="Calibri" panose="020F0502020204030204" pitchFamily="34" charset="0"/>
                        </a:rPr>
                        <a:t>                </a:t>
                      </a:r>
                    </a:p>
                    <a:p>
                      <a:pPr algn="r"/>
                      <a:r>
                        <a:rPr lang="de-DE" sz="1100" baseline="0" dirty="0" smtClean="0">
                          <a:solidFill>
                            <a:schemeClr val="bg1"/>
                          </a:solidFill>
                          <a:latin typeface="Calibri" panose="020F0502020204030204" pitchFamily="34" charset="0"/>
                        </a:rPr>
                        <a:t>Jasmin Grenzbach                     Ort: Weilimdorf  und Umgebung</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000" kern="1200" dirty="0" smtClean="0">
                          <a:solidFill>
                            <a:schemeClr val="tx1"/>
                          </a:solidFill>
                          <a:effectLst/>
                          <a:latin typeface="+mn-lt"/>
                          <a:ea typeface="+mn-ea"/>
                          <a:cs typeface="+mn-cs"/>
                        </a:rPr>
                        <a:t>Dienstag, den  22.08.2017</a:t>
                      </a:r>
                    </a:p>
                    <a:p>
                      <a:r>
                        <a:rPr lang="de-DE" sz="1000" kern="1200" dirty="0" smtClean="0">
                          <a:solidFill>
                            <a:schemeClr val="tx1"/>
                          </a:solidFill>
                          <a:effectLst/>
                          <a:latin typeface="+mn-lt"/>
                          <a:ea typeface="+mn-ea"/>
                          <a:cs typeface="+mn-cs"/>
                        </a:rPr>
                        <a:t>Dienstag ,</a:t>
                      </a:r>
                      <a:r>
                        <a:rPr lang="de-DE" sz="1000" kern="1200" baseline="0" dirty="0" smtClean="0">
                          <a:solidFill>
                            <a:schemeClr val="tx1"/>
                          </a:solidFill>
                          <a:effectLst/>
                          <a:latin typeface="+mn-lt"/>
                          <a:ea typeface="+mn-ea"/>
                          <a:cs typeface="+mn-cs"/>
                        </a:rPr>
                        <a:t> den </a:t>
                      </a:r>
                      <a:r>
                        <a:rPr lang="de-DE" sz="1000" kern="1200" dirty="0" smtClean="0">
                          <a:solidFill>
                            <a:schemeClr val="tx1"/>
                          </a:solidFill>
                          <a:effectLst/>
                          <a:latin typeface="+mn-lt"/>
                          <a:ea typeface="+mn-ea"/>
                          <a:cs typeface="+mn-cs"/>
                        </a:rPr>
                        <a:t>29.08.2017 </a:t>
                      </a:r>
                    </a:p>
                    <a:p>
                      <a:r>
                        <a:rPr lang="de-DE" sz="1000" kern="1200" dirty="0" smtClean="0">
                          <a:solidFill>
                            <a:schemeClr val="tx1"/>
                          </a:solidFill>
                          <a:effectLst/>
                          <a:latin typeface="+mn-lt"/>
                          <a:ea typeface="+mn-ea"/>
                          <a:cs typeface="+mn-cs"/>
                        </a:rPr>
                        <a:t>Dienstag ,</a:t>
                      </a:r>
                      <a:r>
                        <a:rPr lang="de-DE" sz="1000" kern="1200" baseline="0" dirty="0" smtClean="0">
                          <a:solidFill>
                            <a:schemeClr val="tx1"/>
                          </a:solidFill>
                          <a:effectLst/>
                          <a:latin typeface="+mn-lt"/>
                          <a:ea typeface="+mn-ea"/>
                          <a:cs typeface="+mn-cs"/>
                        </a:rPr>
                        <a:t> den 05</a:t>
                      </a:r>
                      <a:r>
                        <a:rPr lang="de-DE" sz="1000" kern="1200" dirty="0" smtClean="0">
                          <a:solidFill>
                            <a:schemeClr val="tx1"/>
                          </a:solidFill>
                          <a:effectLst/>
                          <a:latin typeface="+mn-lt"/>
                          <a:ea typeface="+mn-ea"/>
                          <a:cs typeface="+mn-cs"/>
                        </a:rPr>
                        <a:t>.09.2017</a:t>
                      </a:r>
                    </a:p>
                    <a:p>
                      <a:r>
                        <a:rPr lang="de-DE" sz="1000" kern="1200" dirty="0" smtClean="0">
                          <a:solidFill>
                            <a:schemeClr val="tx1"/>
                          </a:solidFill>
                          <a:effectLst/>
                          <a:latin typeface="+mn-lt"/>
                          <a:ea typeface="+mn-ea"/>
                          <a:cs typeface="+mn-cs"/>
                        </a:rPr>
                        <a:t> </a:t>
                      </a:r>
                    </a:p>
                    <a:p>
                      <a:r>
                        <a:rPr lang="de-DE" sz="1100" kern="1200" dirty="0" smtClean="0">
                          <a:solidFill>
                            <a:schemeClr val="tx1"/>
                          </a:solidFill>
                          <a:effectLst/>
                          <a:latin typeface="Calibri" panose="020F0502020204030204" pitchFamily="34" charset="0"/>
                          <a:ea typeface="+mn-ea"/>
                          <a:cs typeface="+mn-cs"/>
                        </a:rPr>
                        <a:t>Mit</a:t>
                      </a:r>
                      <a:r>
                        <a:rPr lang="de-DE" sz="1100" kern="1200" baseline="0" dirty="0" smtClean="0">
                          <a:solidFill>
                            <a:schemeClr val="tx1"/>
                          </a:solidFill>
                          <a:effectLst/>
                          <a:latin typeface="Calibri" panose="020F0502020204030204" pitchFamily="34" charset="0"/>
                          <a:ea typeface="+mn-ea"/>
                          <a:cs typeface="+mn-cs"/>
                        </a:rPr>
                        <a:t> dem Fahrrad wollen wir die nähere Umgebung  </a:t>
                      </a:r>
                      <a:r>
                        <a:rPr lang="de-DE" sz="1100" kern="1200" dirty="0" smtClean="0">
                          <a:solidFill>
                            <a:schemeClr val="tx1"/>
                          </a:solidFill>
                          <a:effectLst/>
                          <a:latin typeface="Calibri" panose="020F0502020204030204" pitchFamily="34" charset="0"/>
                          <a:ea typeface="+mn-ea"/>
                          <a:cs typeface="+mn-cs"/>
                        </a:rPr>
                        <a:t>Stuttgart-Hausens auf einer </a:t>
                      </a:r>
                      <a:r>
                        <a:rPr lang="de-DE" sz="1100" kern="1200" smtClean="0">
                          <a:solidFill>
                            <a:schemeClr val="tx1"/>
                          </a:solidFill>
                          <a:effectLst/>
                          <a:latin typeface="Calibri" panose="020F0502020204030204" pitchFamily="34" charset="0"/>
                          <a:ea typeface="+mn-ea"/>
                          <a:cs typeface="+mn-cs"/>
                        </a:rPr>
                        <a:t>Radtour </a:t>
                      </a:r>
                      <a:r>
                        <a:rPr lang="de-DE" sz="1100" kern="1200" baseline="0" smtClean="0">
                          <a:solidFill>
                            <a:schemeClr val="tx1"/>
                          </a:solidFill>
                          <a:effectLst/>
                          <a:latin typeface="Calibri" panose="020F0502020204030204" pitchFamily="34" charset="0"/>
                          <a:ea typeface="+mn-ea"/>
                          <a:cs typeface="+mn-cs"/>
                        </a:rPr>
                        <a:t> </a:t>
                      </a:r>
                      <a:r>
                        <a:rPr lang="de-DE" sz="1100" kern="1200" smtClean="0">
                          <a:solidFill>
                            <a:schemeClr val="tx1"/>
                          </a:solidFill>
                          <a:effectLst/>
                          <a:latin typeface="Calibri" panose="020F0502020204030204" pitchFamily="34" charset="0"/>
                          <a:ea typeface="+mn-ea"/>
                          <a:cs typeface="+mn-cs"/>
                        </a:rPr>
                        <a:t>erkunden</a:t>
                      </a:r>
                      <a:r>
                        <a:rPr lang="de-DE" sz="1100" kern="1200" dirty="0" smtClean="0">
                          <a:solidFill>
                            <a:schemeClr val="tx1"/>
                          </a:solidFill>
                          <a:effectLst/>
                          <a:latin typeface="Calibri" panose="020F0502020204030204" pitchFamily="34" charset="0"/>
                          <a:ea typeface="+mn-ea"/>
                          <a:cs typeface="+mn-cs"/>
                        </a:rPr>
                        <a:t>. Wir starten an der Schule, fahren über die Felder und weiter an der Rems entlang. Natürlich gibt es unterwegs auch ein kleines Picknick zur Stärkung</a:t>
                      </a:r>
                      <a:r>
                        <a:rPr lang="de-DE" sz="1100" kern="1200" baseline="0" dirty="0" smtClean="0">
                          <a:solidFill>
                            <a:schemeClr val="tx1"/>
                          </a:solidFill>
                          <a:effectLst/>
                          <a:latin typeface="Calibri" panose="020F0502020204030204" pitchFamily="34" charset="0"/>
                          <a:ea typeface="+mn-ea"/>
                          <a:cs typeface="+mn-cs"/>
                        </a:rPr>
                        <a:t> und Wasser zu trinken.</a:t>
                      </a:r>
                      <a:endParaRPr lang="de-DE" sz="1100" kern="1200" dirty="0" smtClean="0">
                        <a:solidFill>
                          <a:schemeClr val="tx1"/>
                        </a:solidFill>
                        <a:effectLst/>
                        <a:latin typeface="Calibri" panose="020F0502020204030204" pitchFamily="34" charset="0"/>
                        <a:ea typeface="+mn-ea"/>
                        <a:cs typeface="+mn-cs"/>
                      </a:endParaRPr>
                    </a:p>
                    <a:p>
                      <a:pPr marL="0" marR="0" indent="0" algn="l" defTabSz="957591" rtl="0" eaLnBrk="1" fontAlgn="auto" latinLnBrk="0" hangingPunct="1">
                        <a:lnSpc>
                          <a:spcPct val="100000"/>
                        </a:lnSpc>
                        <a:spcBef>
                          <a:spcPts val="0"/>
                        </a:spcBef>
                        <a:spcAft>
                          <a:spcPts val="0"/>
                        </a:spcAft>
                        <a:buClrTx/>
                        <a:buSzTx/>
                        <a:buFontTx/>
                        <a:buNone/>
                        <a:tabLst/>
                        <a:defRPr/>
                      </a:pP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599239">
                <a:tc>
                  <a:txBody>
                    <a:bodyPr/>
                    <a:lstStyle/>
                    <a:p>
                      <a:pPr algn="r"/>
                      <a:r>
                        <a:rPr lang="de-DE" sz="1100" dirty="0" smtClean="0">
                          <a:solidFill>
                            <a:schemeClr val="bg1"/>
                          </a:solidFill>
                          <a:latin typeface="Calibri" panose="020F0502020204030204" pitchFamily="34" charset="0"/>
                        </a:rPr>
                        <a:t>Angebot: Sportspiel</a:t>
                      </a:r>
                      <a:r>
                        <a:rPr lang="de-DE" sz="1100" baseline="0" dirty="0" smtClean="0">
                          <a:solidFill>
                            <a:schemeClr val="bg1"/>
                          </a:solidFill>
                          <a:latin typeface="Calibri" panose="020F0502020204030204" pitchFamily="34" charset="0"/>
                        </a:rPr>
                        <a:t>e               mit Wasser </a:t>
                      </a:r>
                      <a:endParaRPr lang="de-DE" sz="1100" dirty="0" smtClean="0">
                        <a:solidFill>
                          <a:schemeClr val="bg1"/>
                        </a:solidFill>
                        <a:latin typeface="Calibri" panose="020F0502020204030204" pitchFamily="34" charset="0"/>
                      </a:endParaRPr>
                    </a:p>
                    <a:p>
                      <a:pPr algn="r"/>
                      <a:r>
                        <a:rPr lang="de-DE" sz="1100" dirty="0" smtClean="0">
                          <a:solidFill>
                            <a:schemeClr val="bg1"/>
                          </a:solidFill>
                          <a:latin typeface="Calibri" panose="020F0502020204030204" pitchFamily="34" charset="0"/>
                        </a:rPr>
                        <a:t>Pädagogische Fachkraft:</a:t>
                      </a:r>
                    </a:p>
                    <a:p>
                      <a:pPr algn="r"/>
                      <a:r>
                        <a:rPr lang="de-DE" sz="1100" dirty="0" smtClean="0">
                          <a:solidFill>
                            <a:schemeClr val="bg1"/>
                          </a:solidFill>
                          <a:latin typeface="Calibri" panose="020F0502020204030204" pitchFamily="34" charset="0"/>
                        </a:rPr>
                        <a:t>Anda-Lena</a:t>
                      </a:r>
                      <a:r>
                        <a:rPr lang="de-DE" sz="1100" baseline="0" dirty="0" smtClean="0">
                          <a:solidFill>
                            <a:schemeClr val="bg1"/>
                          </a:solidFill>
                          <a:latin typeface="Calibri" panose="020F0502020204030204" pitchFamily="34" charset="0"/>
                        </a:rPr>
                        <a:t> </a:t>
                      </a:r>
                      <a:r>
                        <a:rPr lang="de-DE" sz="1100" baseline="0" dirty="0" err="1" smtClean="0">
                          <a:solidFill>
                            <a:schemeClr val="bg1"/>
                          </a:solidFill>
                          <a:latin typeface="Calibri" panose="020F0502020204030204" pitchFamily="34" charset="0"/>
                        </a:rPr>
                        <a:t>Kalnins</a:t>
                      </a:r>
                      <a:endParaRPr lang="de-DE" sz="1100" dirty="0" smtClean="0">
                        <a:solidFill>
                          <a:schemeClr val="bg1"/>
                        </a:solidFill>
                        <a:latin typeface="Calibri" panose="020F0502020204030204" pitchFamily="34" charset="0"/>
                      </a:endParaRPr>
                    </a:p>
                    <a:p>
                      <a:pPr algn="r"/>
                      <a:r>
                        <a:rPr lang="de-DE" sz="1100" dirty="0" smtClean="0">
                          <a:solidFill>
                            <a:schemeClr val="bg1"/>
                          </a:solidFill>
                          <a:latin typeface="Calibri" panose="020F0502020204030204" pitchFamily="34" charset="0"/>
                        </a:rPr>
                        <a:t>Ort: Schulhof  </a:t>
                      </a:r>
                    </a:p>
                    <a:p>
                      <a:pPr algn="r"/>
                      <a:endParaRPr lang="de-DE" sz="110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Wir spielen gemeinsam tolle Sportspiele , passend zum Sommer,</a:t>
                      </a:r>
                      <a:r>
                        <a:rPr lang="de-DE" sz="1100" kern="1200" baseline="0" dirty="0" smtClean="0">
                          <a:solidFill>
                            <a:schemeClr val="tx1"/>
                          </a:solidFill>
                          <a:effectLst/>
                          <a:latin typeface="Calibri" panose="020F0502020204030204" pitchFamily="34" charset="0"/>
                          <a:ea typeface="+mn-ea"/>
                          <a:cs typeface="+mn-cs"/>
                        </a:rPr>
                        <a:t> und natürlich brauchen wir für alle Spiele auch Wasser, und Wasser macht nass. Bitt bringt  Badesachen, Handtuch und Wechselkleidung mit.</a:t>
                      </a:r>
                      <a:endParaRPr lang="de-DE" sz="1100" kern="1200" dirty="0" smtClean="0">
                        <a:solidFill>
                          <a:schemeClr val="tx1"/>
                        </a:solidFill>
                        <a:effectLst/>
                        <a:latin typeface="Calibri" panose="020F0502020204030204" pitchFamily="34" charset="0"/>
                        <a:ea typeface="+mn-ea"/>
                        <a:cs typeface="+mn-cs"/>
                      </a:endParaRPr>
                    </a:p>
                    <a:p>
                      <a:endParaRPr lang="de-DE" sz="1100" b="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27706">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Angebot: Klangbäume</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Künstlerin:</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Susanne </a:t>
                      </a:r>
                      <a:r>
                        <a:rPr lang="de-DE" sz="1100" b="0" baseline="0" dirty="0" err="1" smtClean="0">
                          <a:solidFill>
                            <a:schemeClr val="bg1"/>
                          </a:solidFill>
                          <a:latin typeface="Calibri" panose="020F0502020204030204" pitchFamily="34" charset="0"/>
                        </a:rPr>
                        <a:t>Wadle</a:t>
                      </a:r>
                      <a:r>
                        <a:rPr lang="de-DE" sz="1100" b="0" baseline="0" dirty="0" smtClean="0">
                          <a:solidFill>
                            <a:schemeClr val="bg1"/>
                          </a:solidFill>
                          <a:latin typeface="Calibri" panose="020F0502020204030204" pitchFamily="34" charset="0"/>
                        </a:rPr>
                        <a:t>                        Pädagogische Fachkraft:        Rolf Haller</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Ort:  Schulgebäude/</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Werkstatt/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0" baseline="0" dirty="0" smtClean="0">
                          <a:solidFill>
                            <a:schemeClr val="bg1"/>
                          </a:solidFill>
                          <a:latin typeface="Calibri" panose="020F0502020204030204" pitchFamily="34" charset="0"/>
                        </a:rPr>
                        <a:t>O.G. /Zimmer 15 </a:t>
                      </a:r>
                    </a:p>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dirty="0" smtClean="0">
                          <a:latin typeface="Calibri" panose="020F0502020204030204" pitchFamily="34" charset="0"/>
                        </a:rPr>
                        <a:t>In der</a:t>
                      </a:r>
                      <a:r>
                        <a:rPr lang="de-DE" sz="1100" baseline="0" dirty="0" smtClean="0">
                          <a:latin typeface="Calibri" panose="020F0502020204030204" pitchFamily="34" charset="0"/>
                        </a:rPr>
                        <a:t> letzten Ferienwoche baut Susanne </a:t>
                      </a:r>
                      <a:r>
                        <a:rPr lang="de-DE" sz="1100" baseline="0" dirty="0" err="1" smtClean="0">
                          <a:latin typeface="Calibri" panose="020F0502020204030204" pitchFamily="34" charset="0"/>
                        </a:rPr>
                        <a:t>Wadle</a:t>
                      </a:r>
                      <a:r>
                        <a:rPr lang="de-DE" sz="1100" baseline="0" dirty="0" smtClean="0">
                          <a:latin typeface="Calibri" panose="020F0502020204030204" pitchFamily="34" charset="0"/>
                        </a:rPr>
                        <a:t>, zusammen mit den Kindern Klangbäume.  Mit Wasser gefüllte Gefäße  erzeugen die Klänge. Wir sind gespannt, was wir zu hören bekommen.</a:t>
                      </a:r>
                      <a:endParaRPr lang="de-DE" sz="110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304823">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endParaRPr lang="de-DE" sz="1100" b="0" baseline="0" dirty="0" smtClean="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1" name="Ellipse 40"/>
          <p:cNvSpPr/>
          <p:nvPr/>
        </p:nvSpPr>
        <p:spPr>
          <a:xfrm>
            <a:off x="63639" y="202057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3" name="Textfeld 42"/>
          <p:cNvSpPr txBox="1"/>
          <p:nvPr/>
        </p:nvSpPr>
        <p:spPr>
          <a:xfrm>
            <a:off x="6446696" y="9684080"/>
            <a:ext cx="214008" cy="221920"/>
          </a:xfrm>
          <a:prstGeom prst="rect">
            <a:avLst/>
          </a:prstGeom>
          <a:noFill/>
        </p:spPr>
        <p:txBody>
          <a:bodyPr wrap="square" lIns="0" tIns="0" rIns="0" bIns="0" rtlCol="0">
            <a:spAutoFit/>
          </a:bodyPr>
          <a:lstStyle/>
          <a:p>
            <a:pPr>
              <a:lnSpc>
                <a:spcPct val="108000"/>
              </a:lnSpc>
              <a:spcAft>
                <a:spcPts val="1008"/>
              </a:spcAft>
            </a:pPr>
            <a:r>
              <a:rPr lang="de-DE" sz="1400" dirty="0"/>
              <a:t>6</a:t>
            </a:r>
            <a:endParaRPr lang="de-DE" sz="1400" dirty="0" smtClean="0"/>
          </a:p>
        </p:txBody>
      </p:sp>
      <p:grpSp>
        <p:nvGrpSpPr>
          <p:cNvPr id="44" name="Gruppieren 43"/>
          <p:cNvGrpSpPr/>
          <p:nvPr/>
        </p:nvGrpSpPr>
        <p:grpSpPr>
          <a:xfrm>
            <a:off x="2339287" y="1062047"/>
            <a:ext cx="4506521" cy="406906"/>
            <a:chOff x="2351479" y="1055951"/>
            <a:chExt cx="4506521"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9" name="Textfeld 48"/>
            <p:cNvSpPr txBox="1"/>
            <p:nvPr/>
          </p:nvSpPr>
          <p:spPr>
            <a:xfrm>
              <a:off x="2351479" y="1181328"/>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26" name="Ellipse 25"/>
          <p:cNvSpPr/>
          <p:nvPr/>
        </p:nvSpPr>
        <p:spPr>
          <a:xfrm>
            <a:off x="35278" y="375718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7" name="Ellipse 26"/>
          <p:cNvSpPr/>
          <p:nvPr/>
        </p:nvSpPr>
        <p:spPr>
          <a:xfrm>
            <a:off x="35277" y="527937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1" name="Textfeld 30"/>
          <p:cNvSpPr txBox="1"/>
          <p:nvPr/>
        </p:nvSpPr>
        <p:spPr>
          <a:xfrm>
            <a:off x="3471583"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pic>
        <p:nvPicPr>
          <p:cNvPr id="8" name="Grafik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2763" y="2087428"/>
            <a:ext cx="571727" cy="832722"/>
          </a:xfrm>
          <a:prstGeom prst="rect">
            <a:avLst/>
          </a:prstGeom>
        </p:spPr>
      </p:pic>
      <p:pic>
        <p:nvPicPr>
          <p:cNvPr id="3" name="Grafik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3624" y="3862719"/>
            <a:ext cx="580650" cy="659291"/>
          </a:xfrm>
          <a:prstGeom prst="rect">
            <a:avLst/>
          </a:prstGeom>
        </p:spPr>
      </p:pic>
      <p:pic>
        <p:nvPicPr>
          <p:cNvPr id="5" name="Grafik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326" y="5493797"/>
            <a:ext cx="903570" cy="520788"/>
          </a:xfrm>
          <a:prstGeom prst="rect">
            <a:avLst/>
          </a:prstGeom>
        </p:spPr>
      </p:pic>
      <p:sp>
        <p:nvSpPr>
          <p:cNvPr id="32" name="Ellipse 31"/>
          <p:cNvSpPr/>
          <p:nvPr/>
        </p:nvSpPr>
        <p:spPr>
          <a:xfrm>
            <a:off x="10463" y="6839524"/>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 name="Grafik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639" y="6891365"/>
            <a:ext cx="940880" cy="734020"/>
          </a:xfrm>
          <a:prstGeom prst="rect">
            <a:avLst/>
          </a:prstGeom>
        </p:spPr>
      </p:pic>
    </p:spTree>
    <p:extLst>
      <p:ext uri="{BB962C8B-B14F-4D97-AF65-F5344CB8AC3E}">
        <p14:creationId xmlns:p14="http://schemas.microsoft.com/office/powerpoint/2010/main" val="2283086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92193" name="think-cell Folie" r:id="rId5" imgW="0" imgH="0" progId="">
                  <p:embed/>
                </p:oleObj>
              </mc:Choice>
              <mc:Fallback>
                <p:oleObj name="think-cell Folie" r:id="rId5" imgW="0" imgH="0" progId="">
                  <p:embed/>
                  <p:pic>
                    <p:nvPicPr>
                      <p:cNvPr id="0" name="AutoShape 3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21" name="Rechteck 20"/>
          <p:cNvSpPr/>
          <p:nvPr/>
        </p:nvSpPr>
        <p:spPr>
          <a:xfrm>
            <a:off x="211324" y="1549941"/>
            <a:ext cx="6444963" cy="6609502"/>
          </a:xfrm>
          <a:prstGeom prst="rect">
            <a:avLst/>
          </a:prstGeom>
        </p:spPr>
        <p:txBody>
          <a:bodyPr wrap="square">
            <a:spAutoFit/>
          </a:bodyPr>
          <a:lstStyle/>
          <a:p>
            <a:pPr>
              <a:spcAft>
                <a:spcPts val="300"/>
              </a:spcAft>
            </a:pPr>
            <a:endParaRPr lang="de-DE" sz="1300" b="1" dirty="0" smtClean="0">
              <a:solidFill>
                <a:schemeClr val="tx1">
                  <a:lumMod val="75000"/>
                  <a:lumOff val="25000"/>
                </a:schemeClr>
              </a:solidFill>
              <a:latin typeface="Comic Sans MS" panose="030F0702030302020204" pitchFamily="66" charset="0"/>
            </a:endParaRPr>
          </a:p>
          <a:p>
            <a:pPr>
              <a:spcAft>
                <a:spcPts val="300"/>
              </a:spcAft>
            </a:pPr>
            <a:r>
              <a:rPr lang="de-DE" sz="1300" b="1" dirty="0" smtClean="0">
                <a:solidFill>
                  <a:schemeClr val="tx1">
                    <a:lumMod val="75000"/>
                    <a:lumOff val="25000"/>
                  </a:schemeClr>
                </a:solidFill>
                <a:latin typeface="Comic Sans MS" panose="030F0702030302020204" pitchFamily="66" charset="0"/>
              </a:rPr>
              <a:t>Ferienbetreuung Schuljahr 17/18 Ausblick und Termine:</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1" y="1569839"/>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val="4284626587"/>
              </p:ext>
            </p:extLst>
          </p:nvPr>
        </p:nvGraphicFramePr>
        <p:xfrm>
          <a:off x="670561" y="2238377"/>
          <a:ext cx="6034366" cy="6767894"/>
        </p:xfrm>
        <a:graphic>
          <a:graphicData uri="http://schemas.openxmlformats.org/drawingml/2006/table">
            <a:tbl>
              <a:tblPr firstRow="1" bandRow="1">
                <a:tableStyleId>{5FD0F851-EC5A-4D38-B0AD-8093EC10F338}</a:tableStyleId>
              </a:tblPr>
              <a:tblGrid>
                <a:gridCol w="2120264">
                  <a:extLst>
                    <a:ext uri="{9D8B030D-6E8A-4147-A177-3AD203B41FA5}">
                      <a16:colId xmlns:a16="http://schemas.microsoft.com/office/drawing/2014/main" val="20000"/>
                    </a:ext>
                  </a:extLst>
                </a:gridCol>
                <a:gridCol w="3914102">
                  <a:extLst>
                    <a:ext uri="{9D8B030D-6E8A-4147-A177-3AD203B41FA5}">
                      <a16:colId xmlns:a16="http://schemas.microsoft.com/office/drawing/2014/main" val="20001"/>
                    </a:ext>
                  </a:extLst>
                </a:gridCol>
              </a:tblGrid>
              <a:tr h="1163509">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1" dirty="0" smtClean="0">
                          <a:solidFill>
                            <a:schemeClr val="bg1"/>
                          </a:solidFill>
                          <a:latin typeface="Calibri" panose="020F0502020204030204" pitchFamily="34" charset="0"/>
                        </a:rPr>
                        <a:t>Rund</a:t>
                      </a:r>
                      <a:r>
                        <a:rPr lang="de-DE" sz="1100" b="1" baseline="0" dirty="0" smtClean="0">
                          <a:solidFill>
                            <a:schemeClr val="bg1"/>
                          </a:solidFill>
                          <a:latin typeface="Calibri" panose="020F0502020204030204" pitchFamily="34" charset="0"/>
                        </a:rPr>
                        <a:t> um das Thema Ritter</a:t>
                      </a:r>
                      <a:endParaRPr lang="de-DE" sz="1100" b="1" dirty="0" smtClean="0">
                        <a:solidFill>
                          <a:schemeClr val="bg1"/>
                        </a:solidFill>
                        <a:latin typeface="Calibri" panose="020F0502020204030204" pitchFamily="34" charset="0"/>
                      </a:endParaRPr>
                    </a:p>
                    <a:p>
                      <a:pPr marL="0" marR="0" indent="0" algn="r" defTabSz="957591" rtl="0" eaLnBrk="1" fontAlgn="auto" latinLnBrk="0" hangingPunct="1">
                        <a:lnSpc>
                          <a:spcPct val="100000"/>
                        </a:lnSpc>
                        <a:spcBef>
                          <a:spcPts val="0"/>
                        </a:spcBef>
                        <a:spcAft>
                          <a:spcPts val="0"/>
                        </a:spcAft>
                        <a:buClrTx/>
                        <a:buSzTx/>
                        <a:buFontTx/>
                        <a:buNone/>
                        <a:tabLst/>
                        <a:defRPr/>
                      </a:pPr>
                      <a:r>
                        <a:rPr lang="de-DE" sz="1100" b="1" dirty="0" smtClean="0">
                          <a:solidFill>
                            <a:schemeClr val="bg1"/>
                          </a:solidFill>
                          <a:latin typeface="Calibri" panose="020F0502020204030204" pitchFamily="34" charset="0"/>
                        </a:rPr>
                        <a:t>Herbstferien                                          3 Tage</a:t>
                      </a: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
                          <a:srgbClr val="FF3399"/>
                        </a:buClr>
                        <a:buSzTx/>
                        <a:buFontTx/>
                        <a:buNone/>
                        <a:tabLst/>
                        <a:defRPr/>
                      </a:pPr>
                      <a:r>
                        <a:rPr lang="de-DE" sz="1100" b="0" kern="1200" baseline="0" dirty="0" smtClean="0">
                          <a:solidFill>
                            <a:schemeClr val="tx1"/>
                          </a:solidFill>
                          <a:effectLst/>
                          <a:latin typeface="Calibri" panose="020F0502020204030204" pitchFamily="34" charset="0"/>
                          <a:ea typeface="+mn-ea"/>
                          <a:cs typeface="+mn-cs"/>
                        </a:rPr>
                        <a:t>Montag  30.10. / Donnerstag  02.11. und Freitag  03.11.2017</a:t>
                      </a: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63509">
                <a:tc>
                  <a:txBody>
                    <a:bodyPr/>
                    <a:lstStyle/>
                    <a:p>
                      <a:pPr algn="r"/>
                      <a:endParaRPr lang="de-DE" sz="1100" b="1" baseline="0" dirty="0" smtClean="0">
                        <a:solidFill>
                          <a:schemeClr val="bg1"/>
                        </a:solidFill>
                        <a:latin typeface="Calibri" panose="020F0502020204030204" pitchFamily="34" charset="0"/>
                      </a:endParaRPr>
                    </a:p>
                    <a:p>
                      <a:pPr algn="r"/>
                      <a:r>
                        <a:rPr lang="de-DE" sz="1100" b="1" baseline="0" dirty="0" smtClean="0">
                          <a:solidFill>
                            <a:schemeClr val="bg1"/>
                          </a:solidFill>
                          <a:latin typeface="Calibri" panose="020F0502020204030204" pitchFamily="34" charset="0"/>
                        </a:rPr>
                        <a:t>„Rund um das Thema Körper“                   und Geist                    Winterferien                                 5 Tage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Freitag </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22. 12.2017</a:t>
                      </a:r>
                      <a:r>
                        <a:rPr lang="de-DE" sz="1100" kern="1200" baseline="0" dirty="0" smtClean="0">
                          <a:solidFill>
                            <a:schemeClr val="tx1"/>
                          </a:solidFill>
                          <a:effectLst/>
                          <a:latin typeface="Calibri" panose="020F0502020204030204" pitchFamily="34" charset="0"/>
                          <a:ea typeface="+mn-ea"/>
                          <a:cs typeface="+mn-cs"/>
                        </a:rPr>
                        <a:t>, </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baseline="0" dirty="0" smtClean="0">
                          <a:solidFill>
                            <a:schemeClr val="tx1"/>
                          </a:solidFill>
                          <a:effectLst/>
                          <a:latin typeface="Calibri" panose="020F0502020204030204" pitchFamily="34" charset="0"/>
                          <a:ea typeface="+mn-ea"/>
                          <a:cs typeface="+mn-cs"/>
                        </a:rPr>
                        <a:t>Dienstag 02.01. – einschl. Freitag  05.01.2018            </a:t>
                      </a:r>
                      <a:endParaRPr lang="de-DE" sz="1100" kern="1200" dirty="0" smtClean="0">
                        <a:solidFill>
                          <a:schemeClr val="tx1"/>
                        </a:solidFill>
                        <a:effectLst/>
                        <a:latin typeface="Calibri" panose="020F0502020204030204" pitchFamily="34" charset="0"/>
                        <a:ea typeface="+mn-ea"/>
                        <a:cs typeface="+mn-cs"/>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40055">
                <a:tc>
                  <a:txBody>
                    <a:bodyPr/>
                    <a:lstStyle/>
                    <a:p>
                      <a:pPr algn="r"/>
                      <a:endParaRPr lang="de-DE" sz="1100" dirty="0" smtClean="0">
                        <a:solidFill>
                          <a:schemeClr val="bg1"/>
                        </a:solidFill>
                        <a:latin typeface="Calibri" panose="020F0502020204030204" pitchFamily="34" charset="0"/>
                      </a:endParaRPr>
                    </a:p>
                    <a:p>
                      <a:pPr algn="r"/>
                      <a:r>
                        <a:rPr lang="de-DE" sz="1100" b="1" dirty="0" smtClean="0">
                          <a:solidFill>
                            <a:schemeClr val="bg1"/>
                          </a:solidFill>
                          <a:latin typeface="Calibri" panose="020F0502020204030204" pitchFamily="34" charset="0"/>
                        </a:rPr>
                        <a:t>„Rund um das Thema Mode“</a:t>
                      </a:r>
                    </a:p>
                    <a:p>
                      <a:pPr algn="r"/>
                      <a:r>
                        <a:rPr lang="de-DE" sz="1100" b="1" dirty="0" smtClean="0">
                          <a:solidFill>
                            <a:schemeClr val="bg1"/>
                          </a:solidFill>
                          <a:latin typeface="Calibri" panose="020F0502020204030204" pitchFamily="34" charset="0"/>
                        </a:rPr>
                        <a:t>Faschingsferien                                  5 Tage  </a:t>
                      </a:r>
                    </a:p>
                    <a:p>
                      <a:pPr algn="r"/>
                      <a:endParaRPr lang="de-DE" sz="110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dirty="0" smtClean="0">
                          <a:latin typeface="Calibri" panose="020F0502020204030204" pitchFamily="34" charset="0"/>
                        </a:rPr>
                        <a:t>Montag </a:t>
                      </a:r>
                      <a:r>
                        <a:rPr lang="de-DE" sz="1100" b="0" baseline="0" dirty="0" smtClean="0">
                          <a:latin typeface="Calibri" panose="020F0502020204030204" pitchFamily="34" charset="0"/>
                        </a:rPr>
                        <a:t> </a:t>
                      </a:r>
                      <a:r>
                        <a:rPr lang="de-DE" sz="1100" b="0" dirty="0" smtClean="0">
                          <a:latin typeface="Calibri" panose="020F0502020204030204" pitchFamily="34" charset="0"/>
                        </a:rPr>
                        <a:t>12.2. – einschl. Freitag</a:t>
                      </a:r>
                      <a:r>
                        <a:rPr lang="de-DE" sz="1100" b="0" baseline="0" dirty="0" smtClean="0">
                          <a:latin typeface="Calibri" panose="020F0502020204030204" pitchFamily="34" charset="0"/>
                        </a:rPr>
                        <a:t>     16.2.2018               </a:t>
                      </a:r>
                      <a:endParaRPr lang="de-DE" sz="1100" b="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163509">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1" baseline="0" dirty="0" smtClean="0">
                          <a:solidFill>
                            <a:schemeClr val="bg1"/>
                          </a:solidFill>
                          <a:latin typeface="Calibri" panose="020F0502020204030204" pitchFamily="34" charset="0"/>
                        </a:rPr>
                        <a:t>„Rund ums Thema Theater“</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1" baseline="0" dirty="0" smtClean="0">
                          <a:solidFill>
                            <a:schemeClr val="bg1"/>
                          </a:solidFill>
                          <a:latin typeface="Calibri" panose="020F0502020204030204" pitchFamily="34" charset="0"/>
                        </a:rPr>
                        <a:t>Osterferien                                    8 Tage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de-DE" sz="1100" dirty="0" smtClean="0">
                        <a:latin typeface="Calibri" panose="020F0502020204030204" pitchFamily="34" charset="0"/>
                      </a:endParaRPr>
                    </a:p>
                    <a:p>
                      <a:r>
                        <a:rPr lang="de-DE" sz="1100" dirty="0" smtClean="0">
                          <a:latin typeface="Calibri" panose="020F0502020204030204" pitchFamily="34" charset="0"/>
                        </a:rPr>
                        <a:t>Montag</a:t>
                      </a:r>
                      <a:r>
                        <a:rPr lang="de-DE" sz="1100" baseline="0" dirty="0" smtClean="0">
                          <a:latin typeface="Calibri" panose="020F0502020204030204" pitchFamily="34" charset="0"/>
                        </a:rPr>
                        <a:t> </a:t>
                      </a:r>
                      <a:r>
                        <a:rPr lang="de-DE" sz="1100" dirty="0" smtClean="0">
                          <a:latin typeface="Calibri" panose="020F0502020204030204" pitchFamily="34" charset="0"/>
                        </a:rPr>
                        <a:t>26.03. – einschl.</a:t>
                      </a:r>
                      <a:r>
                        <a:rPr lang="de-DE" sz="1100" baseline="0" dirty="0" smtClean="0">
                          <a:latin typeface="Calibri" panose="020F0502020204030204" pitchFamily="34" charset="0"/>
                        </a:rPr>
                        <a:t> Donnerstag  29. 04. 2018   </a:t>
                      </a:r>
                    </a:p>
                    <a:p>
                      <a:r>
                        <a:rPr lang="de-DE" sz="1100" baseline="0" dirty="0" smtClean="0">
                          <a:latin typeface="Calibri" panose="020F0502020204030204" pitchFamily="34" charset="0"/>
                        </a:rPr>
                        <a:t>Dienstag  03.04. – einschl. Freitag        06.04. 2018             </a:t>
                      </a:r>
                      <a:endParaRPr lang="de-DE" sz="110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163509">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1" baseline="0" dirty="0" smtClean="0">
                          <a:solidFill>
                            <a:schemeClr val="bg1"/>
                          </a:solidFill>
                          <a:latin typeface="Calibri" panose="020F0502020204030204" pitchFamily="34" charset="0"/>
                        </a:rPr>
                        <a:t>„Alles was rollt“</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1" baseline="0" dirty="0" smtClean="0">
                          <a:solidFill>
                            <a:schemeClr val="bg1"/>
                          </a:solidFill>
                          <a:latin typeface="Calibri" panose="020F0502020204030204" pitchFamily="34" charset="0"/>
                        </a:rPr>
                        <a:t>Pfingstferien                                   8 Tage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de-DE" sz="1100" dirty="0" smtClean="0">
                        <a:latin typeface="Calibri" panose="020F0502020204030204" pitchFamily="34" charset="0"/>
                      </a:endParaRPr>
                    </a:p>
                    <a:p>
                      <a:r>
                        <a:rPr lang="de-DE" sz="1100" dirty="0" smtClean="0">
                          <a:latin typeface="Calibri" panose="020F0502020204030204" pitchFamily="34" charset="0"/>
                        </a:rPr>
                        <a:t>Dienstag</a:t>
                      </a:r>
                      <a:r>
                        <a:rPr lang="de-DE" sz="1100" baseline="0" dirty="0" smtClean="0">
                          <a:latin typeface="Calibri" panose="020F0502020204030204" pitchFamily="34" charset="0"/>
                        </a:rPr>
                        <a:t>  </a:t>
                      </a:r>
                      <a:r>
                        <a:rPr lang="de-DE" sz="1100" dirty="0" smtClean="0">
                          <a:latin typeface="Calibri" panose="020F0502020204030204" pitchFamily="34" charset="0"/>
                        </a:rPr>
                        <a:t>22. 5.</a:t>
                      </a:r>
                      <a:r>
                        <a:rPr lang="de-DE" sz="1100" baseline="0" dirty="0" smtClean="0">
                          <a:latin typeface="Calibri" panose="020F0502020204030204" pitchFamily="34" charset="0"/>
                        </a:rPr>
                        <a:t>  – einschl. Freitag     25. 05. 2018      </a:t>
                      </a:r>
                    </a:p>
                    <a:p>
                      <a:r>
                        <a:rPr lang="de-DE" sz="1100" dirty="0" smtClean="0">
                          <a:latin typeface="Calibri" panose="020F0502020204030204" pitchFamily="34" charset="0"/>
                        </a:rPr>
                        <a:t>Montag </a:t>
                      </a:r>
                      <a:r>
                        <a:rPr lang="de-DE" sz="1100" baseline="0" dirty="0" smtClean="0">
                          <a:latin typeface="Calibri" panose="020F0502020204030204" pitchFamily="34" charset="0"/>
                        </a:rPr>
                        <a:t> </a:t>
                      </a:r>
                      <a:r>
                        <a:rPr lang="de-DE" sz="1100" dirty="0" smtClean="0">
                          <a:latin typeface="Calibri" panose="020F0502020204030204" pitchFamily="34" charset="0"/>
                        </a:rPr>
                        <a:t>28.5. – einschl.</a:t>
                      </a:r>
                      <a:r>
                        <a:rPr lang="de-DE" sz="1100" baseline="0" dirty="0" smtClean="0">
                          <a:latin typeface="Calibri" panose="020F0502020204030204" pitchFamily="34" charset="0"/>
                        </a:rPr>
                        <a:t> Freitag         01.06. 2018        </a:t>
                      </a:r>
                      <a:endParaRPr lang="de-DE" sz="1100" dirty="0">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173803">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1" baseline="0" dirty="0" smtClean="0">
                          <a:solidFill>
                            <a:schemeClr val="bg1"/>
                          </a:solidFill>
                          <a:latin typeface="Calibri" panose="020F0502020204030204" pitchFamily="34" charset="0"/>
                        </a:rPr>
                        <a:t>„Eine Weltreise für Abenteurer“</a:t>
                      </a:r>
                    </a:p>
                    <a:p>
                      <a:pPr marL="0" marR="0" indent="0" algn="r" defTabSz="957591" rtl="0" eaLnBrk="1" fontAlgn="auto" latinLnBrk="0" hangingPunct="1">
                        <a:lnSpc>
                          <a:spcPct val="100000"/>
                        </a:lnSpc>
                        <a:spcBef>
                          <a:spcPts val="0"/>
                        </a:spcBef>
                        <a:spcAft>
                          <a:spcPts val="0"/>
                        </a:spcAft>
                        <a:buClrTx/>
                        <a:buSzTx/>
                        <a:buFontTx/>
                        <a:buNone/>
                        <a:tabLst/>
                        <a:defRPr/>
                      </a:pPr>
                      <a:r>
                        <a:rPr lang="de-DE" sz="1100" b="1" baseline="0" dirty="0" smtClean="0">
                          <a:solidFill>
                            <a:schemeClr val="bg1"/>
                          </a:solidFill>
                          <a:latin typeface="Calibri" panose="020F0502020204030204" pitchFamily="34" charset="0"/>
                        </a:rPr>
                        <a:t>Sommerferien                            15 Tage</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100" kern="1200" dirty="0" smtClean="0">
                        <a:solidFill>
                          <a:schemeClr val="tx1"/>
                        </a:solidFill>
                        <a:effectLst/>
                        <a:latin typeface="Calibri" panose="020F0502020204030204" pitchFamily="34" charset="0"/>
                        <a:ea typeface="+mn-ea"/>
                        <a:cs typeface="+mn-cs"/>
                      </a:endParaRP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Montag </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30. 07. – einschl. Freitag        03.08.2018              </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Montag  </a:t>
                      </a:r>
                      <a:r>
                        <a:rPr lang="de-DE" sz="1100" kern="1200" baseline="0" dirty="0" smtClean="0">
                          <a:solidFill>
                            <a:schemeClr val="tx1"/>
                          </a:solidFill>
                          <a:effectLst/>
                          <a:latin typeface="Calibri" panose="020F0502020204030204" pitchFamily="34" charset="0"/>
                          <a:ea typeface="+mn-ea"/>
                          <a:cs typeface="+mn-cs"/>
                        </a:rPr>
                        <a:t> </a:t>
                      </a:r>
                      <a:r>
                        <a:rPr lang="de-DE" sz="1100" kern="1200" dirty="0" smtClean="0">
                          <a:solidFill>
                            <a:schemeClr val="tx1"/>
                          </a:solidFill>
                          <a:effectLst/>
                          <a:latin typeface="Calibri" panose="020F0502020204030204" pitchFamily="34" charset="0"/>
                          <a:ea typeface="+mn-ea"/>
                          <a:cs typeface="+mn-cs"/>
                        </a:rPr>
                        <a:t>06.08. – einschl. Freitag        10.08. 2018              </a:t>
                      </a:r>
                    </a:p>
                    <a:p>
                      <a:pPr marL="0" marR="0" indent="0" algn="l" defTabSz="957591" rtl="0" eaLnBrk="1" fontAlgn="auto" latinLnBrk="0" hangingPunct="1">
                        <a:lnSpc>
                          <a:spcPct val="100000"/>
                        </a:lnSpc>
                        <a:spcBef>
                          <a:spcPts val="0"/>
                        </a:spcBef>
                        <a:spcAft>
                          <a:spcPts val="0"/>
                        </a:spcAft>
                        <a:buClrTx/>
                        <a:buSzTx/>
                        <a:buFontTx/>
                        <a:buNone/>
                        <a:tabLst/>
                        <a:defRPr/>
                      </a:pPr>
                      <a:r>
                        <a:rPr lang="de-DE" sz="1100" kern="1200" dirty="0" smtClean="0">
                          <a:solidFill>
                            <a:schemeClr val="tx1"/>
                          </a:solidFill>
                          <a:effectLst/>
                          <a:latin typeface="Calibri" panose="020F0502020204030204" pitchFamily="34" charset="0"/>
                          <a:ea typeface="+mn-ea"/>
                          <a:cs typeface="+mn-cs"/>
                        </a:rPr>
                        <a:t>Montag   03.09. – einschl. Freitag        07.90.2018</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42" name="Picture 23" descr="https://www.mannheim.de/sites/default/files/media_center_image/69294/kusu_cmy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7" name="Rechteck 46"/>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3" name="Textfeld 42"/>
          <p:cNvSpPr txBox="1"/>
          <p:nvPr/>
        </p:nvSpPr>
        <p:spPr>
          <a:xfrm>
            <a:off x="294465" y="9684080"/>
            <a:ext cx="214008" cy="221920"/>
          </a:xfrm>
          <a:prstGeom prst="rect">
            <a:avLst/>
          </a:prstGeom>
          <a:noFill/>
        </p:spPr>
        <p:txBody>
          <a:bodyPr wrap="square" lIns="0" tIns="0" rIns="0" bIns="0" rtlCol="0">
            <a:spAutoFit/>
          </a:bodyPr>
          <a:lstStyle/>
          <a:p>
            <a:pPr>
              <a:lnSpc>
                <a:spcPct val="108000"/>
              </a:lnSpc>
              <a:spcAft>
                <a:spcPts val="1008"/>
              </a:spcAft>
            </a:pPr>
            <a:r>
              <a:rPr lang="de-DE" sz="1400" dirty="0" smtClean="0"/>
              <a:t>7</a:t>
            </a:r>
          </a:p>
        </p:txBody>
      </p:sp>
      <p:grpSp>
        <p:nvGrpSpPr>
          <p:cNvPr id="44" name="Gruppieren 43"/>
          <p:cNvGrpSpPr/>
          <p:nvPr/>
        </p:nvGrpSpPr>
        <p:grpSpPr>
          <a:xfrm>
            <a:off x="2339287" y="1062047"/>
            <a:ext cx="4506521" cy="406906"/>
            <a:chOff x="2351479" y="1055951"/>
            <a:chExt cx="4506521"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9" name="Textfeld 48"/>
            <p:cNvSpPr txBox="1"/>
            <p:nvPr/>
          </p:nvSpPr>
          <p:spPr>
            <a:xfrm>
              <a:off x="2351479" y="1181328"/>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sp>
        <p:nvSpPr>
          <p:cNvPr id="31" name="Textfeld 30"/>
          <p:cNvSpPr txBox="1"/>
          <p:nvPr/>
        </p:nvSpPr>
        <p:spPr>
          <a:xfrm>
            <a:off x="3471583"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
        <p:nvSpPr>
          <p:cNvPr id="34" name="Ellipse 33"/>
          <p:cNvSpPr/>
          <p:nvPr/>
        </p:nvSpPr>
        <p:spPr>
          <a:xfrm>
            <a:off x="69837" y="4557337"/>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5" name="Ellipse 34"/>
          <p:cNvSpPr/>
          <p:nvPr/>
        </p:nvSpPr>
        <p:spPr>
          <a:xfrm>
            <a:off x="64154" y="3360833"/>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6" name="Ellipse 35"/>
          <p:cNvSpPr/>
          <p:nvPr/>
        </p:nvSpPr>
        <p:spPr>
          <a:xfrm>
            <a:off x="73734" y="2218862"/>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7" name="Ellipse 36"/>
          <p:cNvSpPr/>
          <p:nvPr/>
        </p:nvSpPr>
        <p:spPr>
          <a:xfrm>
            <a:off x="51022" y="5513456"/>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0" name="Ellipse 39"/>
          <p:cNvSpPr/>
          <p:nvPr/>
        </p:nvSpPr>
        <p:spPr>
          <a:xfrm>
            <a:off x="64153" y="6659635"/>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1" name="Ellipse 40"/>
          <p:cNvSpPr/>
          <p:nvPr/>
        </p:nvSpPr>
        <p:spPr>
          <a:xfrm>
            <a:off x="73734" y="7861799"/>
            <a:ext cx="881643" cy="800725"/>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158" y="2283608"/>
            <a:ext cx="642314" cy="756004"/>
          </a:xfrm>
          <a:prstGeom prst="rect">
            <a:avLst/>
          </a:prstGeom>
        </p:spPr>
      </p:pic>
      <p:pic>
        <p:nvPicPr>
          <p:cNvPr id="11" name="Grafik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2780" y="3641399"/>
            <a:ext cx="797233" cy="274599"/>
          </a:xfrm>
          <a:prstGeom prst="rect">
            <a:avLst/>
          </a:prstGeom>
        </p:spPr>
      </p:pic>
      <p:pic>
        <p:nvPicPr>
          <p:cNvPr id="9" name="Grafik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684" y="5607491"/>
            <a:ext cx="688403" cy="609023"/>
          </a:xfrm>
          <a:prstGeom prst="rect">
            <a:avLst/>
          </a:prstGeom>
        </p:spPr>
      </p:pic>
      <p:pic>
        <p:nvPicPr>
          <p:cNvPr id="8" name="Grafik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2916" y="6733624"/>
            <a:ext cx="764115" cy="549754"/>
          </a:xfrm>
          <a:prstGeom prst="rect">
            <a:avLst/>
          </a:prstGeom>
          <a:effectLst>
            <a:glow>
              <a:schemeClr val="accent1"/>
            </a:glow>
            <a:softEdge rad="0"/>
          </a:effectLst>
        </p:spPr>
      </p:pic>
      <p:pic>
        <p:nvPicPr>
          <p:cNvPr id="7" name="Grafik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0444" y="7873952"/>
            <a:ext cx="511003" cy="808087"/>
          </a:xfrm>
          <a:prstGeom prst="rect">
            <a:avLst/>
          </a:prstGeom>
        </p:spPr>
      </p:pic>
      <p:pic>
        <p:nvPicPr>
          <p:cNvPr id="6" name="Grafik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6534" y="4658402"/>
            <a:ext cx="452844" cy="640209"/>
          </a:xfrm>
          <a:prstGeom prst="rect">
            <a:avLst/>
          </a:prstGeom>
        </p:spPr>
      </p:pic>
    </p:spTree>
    <p:extLst>
      <p:ext uri="{BB962C8B-B14F-4D97-AF65-F5344CB8AC3E}">
        <p14:creationId xmlns:p14="http://schemas.microsoft.com/office/powerpoint/2010/main" val="2737555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custDataLst>
              <p:tags r:id="rId2"/>
            </p:custDataLst>
            <p:extLst>
              <p:ext uri="{D42A27DB-BD31-4B8C-83A1-F6EECF244321}">
                <p14:modId xmlns:p14="http://schemas.microsoft.com/office/powerpoint/2010/main" val="3658499576"/>
              </p:ext>
            </p:extLst>
          </p:nvPr>
        </p:nvGraphicFramePr>
        <p:xfrm>
          <a:off x="0" y="0"/>
          <a:ext cx="119062" cy="229306"/>
        </p:xfrm>
        <a:graphic>
          <a:graphicData uri="http://schemas.openxmlformats.org/presentationml/2006/ole">
            <mc:AlternateContent xmlns:mc="http://schemas.openxmlformats.org/markup-compatibility/2006">
              <mc:Choice xmlns:v="urn:schemas-microsoft-com:vml" Requires="v">
                <p:oleObj spid="_x0000_s87632" name="think-cell Folie" r:id="rId5" imgW="0" imgH="0" progId="">
                  <p:embed/>
                </p:oleObj>
              </mc:Choice>
              <mc:Fallback>
                <p:oleObj name="think-cell Folie" r:id="rId5" imgW="0" imgH="0" progId="">
                  <p:embed/>
                  <p:pic>
                    <p:nvPicPr>
                      <p:cNvPr id="0" name="AutoShape 59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19062" cy="229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6"/>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Foliennummernplatzhalter 2"/>
          <p:cNvSpPr>
            <a:spLocks noGrp="1"/>
          </p:cNvSpPr>
          <p:nvPr>
            <p:ph type="sldNum" sz="quarter" idx="12"/>
          </p:nvPr>
        </p:nvSpPr>
        <p:spPr>
          <a:xfrm>
            <a:off x="6400799" y="9562010"/>
            <a:ext cx="195943" cy="343989"/>
          </a:xfrm>
        </p:spPr>
        <p:txBody>
          <a:bodyPr/>
          <a:lstStyle/>
          <a:p>
            <a:pPr algn="r"/>
            <a:r>
              <a:rPr lang="de-DE" sz="1400" dirty="0">
                <a:solidFill>
                  <a:prstClr val="black"/>
                </a:solidFill>
              </a:rPr>
              <a:t>8</a:t>
            </a:r>
          </a:p>
        </p:txBody>
      </p:sp>
      <p:sp>
        <p:nvSpPr>
          <p:cNvPr id="2" name="Rechteck 1"/>
          <p:cNvSpPr/>
          <p:nvPr/>
        </p:nvSpPr>
        <p:spPr>
          <a:xfrm>
            <a:off x="1086083" y="2532113"/>
            <a:ext cx="5551291" cy="7371249"/>
          </a:xfrm>
          <a:prstGeom prst="rect">
            <a:avLst/>
          </a:prstGeom>
        </p:spPr>
        <p:txBody>
          <a:bodyPr wrap="square">
            <a:spAutoFit/>
          </a:bodyPr>
          <a:lstStyle/>
          <a:p>
            <a:pPr>
              <a:buClr>
                <a:srgbClr val="FF3399"/>
              </a:buClr>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Frühbetreuung - 7.00 Uhr bis 8.00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smtClean="0">
                <a:solidFill>
                  <a:schemeClr val="tx1">
                    <a:lumMod val="75000"/>
                    <a:lumOff val="25000"/>
                  </a:schemeClr>
                </a:solidFill>
                <a:latin typeface="Calibri" panose="020F0502020204030204" pitchFamily="34" charset="0"/>
              </a:rPr>
              <a:t>Sie können Ihr Kind bei bedarf für die Frühbetreuung anmelden.</a:t>
            </a:r>
          </a:p>
          <a:p>
            <a:pPr marL="285750" indent="-285750">
              <a:buClr>
                <a:srgbClr val="FF3399"/>
              </a:buClr>
              <a:buFont typeface="Wingdings 3" panose="05040102010807070707" pitchFamily="18" charset="2"/>
              <a:buChar char="u"/>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Offener Beginn - 8.00 Uhr </a:t>
            </a:r>
            <a:r>
              <a:rPr lang="de-DE" sz="1300" b="1" dirty="0" smtClean="0">
                <a:solidFill>
                  <a:schemeClr val="tx1">
                    <a:lumMod val="75000"/>
                    <a:lumOff val="25000"/>
                  </a:schemeClr>
                </a:solidFill>
                <a:latin typeface="Calibri" panose="020F0502020204030204" pitchFamily="34" charset="0"/>
              </a:rPr>
              <a:t>bis 9.00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Der Küchendienst bereitet das Frühstück für </a:t>
            </a:r>
            <a:r>
              <a:rPr lang="de-DE" sz="1300" dirty="0" smtClean="0">
                <a:solidFill>
                  <a:schemeClr val="tx1">
                    <a:lumMod val="75000"/>
                    <a:lumOff val="25000"/>
                  </a:schemeClr>
                </a:solidFill>
                <a:latin typeface="Calibri" panose="020F0502020204030204" pitchFamily="34" charset="0"/>
              </a:rPr>
              <a:t>alle </a:t>
            </a:r>
            <a:r>
              <a:rPr lang="de-DE" sz="1300" dirty="0">
                <a:solidFill>
                  <a:schemeClr val="tx1">
                    <a:lumMod val="75000"/>
                    <a:lumOff val="25000"/>
                  </a:schemeClr>
                </a:solidFill>
                <a:latin typeface="Calibri" panose="020F0502020204030204" pitchFamily="34" charset="0"/>
              </a:rPr>
              <a:t>vor.</a:t>
            </a: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Frühstück - </a:t>
            </a:r>
            <a:r>
              <a:rPr lang="de-DE" sz="1300" b="1" dirty="0">
                <a:solidFill>
                  <a:schemeClr val="tx1">
                    <a:lumMod val="75000"/>
                    <a:lumOff val="25000"/>
                  </a:schemeClr>
                </a:solidFill>
                <a:latin typeface="Calibri" panose="020F0502020204030204" pitchFamily="34" charset="0"/>
              </a:rPr>
              <a:t>9.00 Uhr bis 10.00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Wir </a:t>
            </a:r>
            <a:r>
              <a:rPr lang="de-DE" sz="1300" dirty="0" smtClean="0">
                <a:solidFill>
                  <a:schemeClr val="tx1">
                    <a:lumMod val="75000"/>
                    <a:lumOff val="25000"/>
                  </a:schemeClr>
                </a:solidFill>
                <a:latin typeface="Calibri" panose="020F0502020204030204" pitchFamily="34" charset="0"/>
              </a:rPr>
              <a:t>versuchen den </a:t>
            </a:r>
            <a:r>
              <a:rPr lang="de-DE" sz="1300" dirty="0">
                <a:solidFill>
                  <a:schemeClr val="tx1">
                    <a:lumMod val="75000"/>
                    <a:lumOff val="25000"/>
                  </a:schemeClr>
                </a:solidFill>
                <a:latin typeface="Calibri" panose="020F0502020204030204" pitchFamily="34" charset="0"/>
              </a:rPr>
              <a:t>Kindern möglichst immer ein gesundes und obsthaltiges Frühstück zu servieren, denn die gesunde Ernährung </a:t>
            </a:r>
            <a:r>
              <a:rPr lang="de-DE" sz="1300" dirty="0" smtClean="0">
                <a:solidFill>
                  <a:schemeClr val="tx1">
                    <a:lumMod val="75000"/>
                    <a:lumOff val="25000"/>
                  </a:schemeClr>
                </a:solidFill>
                <a:latin typeface="Calibri" panose="020F0502020204030204" pitchFamily="34" charset="0"/>
              </a:rPr>
              <a:t>Ihres </a:t>
            </a:r>
            <a:r>
              <a:rPr lang="de-DE" sz="1300" dirty="0">
                <a:solidFill>
                  <a:schemeClr val="tx1">
                    <a:lumMod val="75000"/>
                    <a:lumOff val="25000"/>
                  </a:schemeClr>
                </a:solidFill>
                <a:latin typeface="Calibri" panose="020F0502020204030204" pitchFamily="34" charset="0"/>
              </a:rPr>
              <a:t>Kindes liegt uns am Herzen. Aber es gibt einmal in der Woche auch einen </a:t>
            </a:r>
            <a:r>
              <a:rPr lang="de-DE" sz="1300" dirty="0" err="1">
                <a:solidFill>
                  <a:schemeClr val="tx1">
                    <a:lumMod val="75000"/>
                    <a:lumOff val="25000"/>
                  </a:schemeClr>
                </a:solidFill>
                <a:latin typeface="Calibri" panose="020F0502020204030204" pitchFamily="34" charset="0"/>
              </a:rPr>
              <a:t>Nutellatag</a:t>
            </a:r>
            <a:r>
              <a:rPr lang="de-DE" sz="1300" dirty="0">
                <a:solidFill>
                  <a:schemeClr val="tx1">
                    <a:lumMod val="75000"/>
                    <a:lumOff val="25000"/>
                  </a:schemeClr>
                </a:solidFill>
                <a:latin typeface="Calibri" panose="020F0502020204030204" pitchFamily="34" charset="0"/>
              </a:rPr>
              <a:t> bzw. einen </a:t>
            </a:r>
            <a:r>
              <a:rPr lang="de-DE" sz="1300" dirty="0" smtClean="0">
                <a:solidFill>
                  <a:schemeClr val="tx1">
                    <a:lumMod val="75000"/>
                    <a:lumOff val="25000"/>
                  </a:schemeClr>
                </a:solidFill>
                <a:latin typeface="Calibri" panose="020F0502020204030204" pitchFamily="34" charset="0"/>
              </a:rPr>
              <a:t>Marmelade- </a:t>
            </a:r>
            <a:r>
              <a:rPr lang="de-DE" sz="1300" dirty="0">
                <a:solidFill>
                  <a:schemeClr val="tx1">
                    <a:lumMod val="75000"/>
                    <a:lumOff val="25000"/>
                  </a:schemeClr>
                </a:solidFill>
                <a:latin typeface="Calibri" panose="020F0502020204030204" pitchFamily="34" charset="0"/>
              </a:rPr>
              <a:t>oder </a:t>
            </a:r>
            <a:r>
              <a:rPr lang="de-DE" sz="1300" dirty="0" err="1">
                <a:solidFill>
                  <a:schemeClr val="tx1">
                    <a:lumMod val="75000"/>
                    <a:lumOff val="25000"/>
                  </a:schemeClr>
                </a:solidFill>
                <a:latin typeface="Calibri" panose="020F0502020204030204" pitchFamily="34" charset="0"/>
              </a:rPr>
              <a:t>Honigtag</a:t>
            </a:r>
            <a:r>
              <a:rPr lang="de-DE" sz="1300" dirty="0">
                <a:solidFill>
                  <a:schemeClr val="tx1">
                    <a:lumMod val="75000"/>
                    <a:lumOff val="25000"/>
                  </a:schemeClr>
                </a:solidFill>
                <a:latin typeface="Calibri" panose="020F0502020204030204" pitchFamily="34" charset="0"/>
              </a:rPr>
              <a:t>. Gegen Ende des Frühstücks  </a:t>
            </a:r>
            <a:r>
              <a:rPr lang="de-DE" sz="1300" dirty="0" smtClean="0">
                <a:solidFill>
                  <a:schemeClr val="tx1">
                    <a:lumMod val="75000"/>
                    <a:lumOff val="25000"/>
                  </a:schemeClr>
                </a:solidFill>
                <a:latin typeface="Calibri" panose="020F0502020204030204" pitchFamily="34" charset="0"/>
              </a:rPr>
              <a:t>wird </a:t>
            </a:r>
            <a:r>
              <a:rPr lang="de-DE" sz="1300" dirty="0">
                <a:solidFill>
                  <a:schemeClr val="tx1">
                    <a:lumMod val="75000"/>
                    <a:lumOff val="25000"/>
                  </a:schemeClr>
                </a:solidFill>
                <a:latin typeface="Calibri" panose="020F0502020204030204" pitchFamily="34" charset="0"/>
              </a:rPr>
              <a:t>den Kindern der Tagesablauf vorgestellt. Die Finanzierung obliegt im vollen Umfang dem Förderverein der Schule. Wir freuen uns, wenn Eltern diesen gezielt mit einer finanziellen Spende unterstützen (Spendenkonto Förderverein der Maria Montessori Grundschule Hausen, </a:t>
            </a:r>
            <a:r>
              <a:rPr lang="de-DE" sz="1300" dirty="0" smtClean="0">
                <a:solidFill>
                  <a:schemeClr val="tx1">
                    <a:lumMod val="75000"/>
                    <a:lumOff val="25000"/>
                  </a:schemeClr>
                </a:solidFill>
                <a:latin typeface="Calibri" panose="020F0502020204030204" pitchFamily="34" charset="0"/>
              </a:rPr>
              <a:t>IBAN: DE22600501010005933732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BIC: SCLADEST600  </a:t>
            </a:r>
            <a:r>
              <a:rPr lang="de-DE" sz="1300" dirty="0">
                <a:solidFill>
                  <a:schemeClr val="tx1">
                    <a:lumMod val="75000"/>
                    <a:lumOff val="25000"/>
                  </a:schemeClr>
                </a:solidFill>
                <a:latin typeface="Calibri" panose="020F0502020204030204" pitchFamily="34" charset="0"/>
              </a:rPr>
              <a:t>Kennwort </a:t>
            </a:r>
            <a:r>
              <a:rPr lang="de-DE" sz="1300" dirty="0" smtClean="0">
                <a:solidFill>
                  <a:schemeClr val="tx1">
                    <a:lumMod val="75000"/>
                    <a:lumOff val="25000"/>
                  </a:schemeClr>
                </a:solidFill>
                <a:latin typeface="Calibri" panose="020F0502020204030204" pitchFamily="34" charset="0"/>
              </a:rPr>
              <a:t>Schulfrühstück). Auch </a:t>
            </a:r>
            <a:r>
              <a:rPr lang="de-DE" sz="1300" dirty="0">
                <a:solidFill>
                  <a:schemeClr val="tx1">
                    <a:lumMod val="75000"/>
                    <a:lumOff val="25000"/>
                  </a:schemeClr>
                </a:solidFill>
                <a:latin typeface="Calibri" panose="020F0502020204030204" pitchFamily="34" charset="0"/>
              </a:rPr>
              <a:t>Sachspenden sind möglich. Kinder bringen entsprechende </a:t>
            </a:r>
            <a:r>
              <a:rPr lang="de-DE" sz="1300" dirty="0" smtClean="0">
                <a:solidFill>
                  <a:schemeClr val="tx1">
                    <a:lumMod val="75000"/>
                    <a:lumOff val="25000"/>
                  </a:schemeClr>
                </a:solidFill>
                <a:latin typeface="Calibri" panose="020F0502020204030204" pitchFamily="34" charset="0"/>
              </a:rPr>
              <a:t> Wunschlisten </a:t>
            </a:r>
            <a:r>
              <a:rPr lang="de-DE" sz="1300" dirty="0">
                <a:solidFill>
                  <a:schemeClr val="tx1">
                    <a:lumMod val="75000"/>
                    <a:lumOff val="25000"/>
                  </a:schemeClr>
                </a:solidFill>
                <a:latin typeface="Calibri" panose="020F0502020204030204" pitchFamily="34" charset="0"/>
              </a:rPr>
              <a:t>mit nach </a:t>
            </a:r>
            <a:r>
              <a:rPr lang="de-DE" sz="1300" dirty="0" smtClean="0">
                <a:solidFill>
                  <a:schemeClr val="tx1">
                    <a:lumMod val="75000"/>
                    <a:lumOff val="25000"/>
                  </a:schemeClr>
                </a:solidFill>
                <a:latin typeface="Calibri" panose="020F0502020204030204" pitchFamily="34" charset="0"/>
              </a:rPr>
              <a:t>Hause. </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1 - 10.00 </a:t>
            </a:r>
            <a:r>
              <a:rPr lang="de-DE" sz="1300" b="1" dirty="0">
                <a:solidFill>
                  <a:schemeClr val="tx1">
                    <a:lumMod val="75000"/>
                    <a:lumOff val="25000"/>
                  </a:schemeClr>
                </a:solidFill>
                <a:latin typeface="Calibri" panose="020F0502020204030204" pitchFamily="34" charset="0"/>
              </a:rPr>
              <a:t>Uhr bis 11.30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err="1">
                <a:solidFill>
                  <a:schemeClr val="tx1">
                    <a:lumMod val="75000"/>
                    <a:lumOff val="25000"/>
                  </a:schemeClr>
                </a:solidFill>
                <a:latin typeface="Calibri" panose="020F0502020204030204" pitchFamily="34" charset="0"/>
              </a:rPr>
              <a:t>MultiKultiphasen</a:t>
            </a:r>
            <a:r>
              <a:rPr lang="de-DE" sz="1300" dirty="0">
                <a:solidFill>
                  <a:schemeClr val="tx1">
                    <a:lumMod val="75000"/>
                    <a:lumOff val="25000"/>
                  </a:schemeClr>
                </a:solidFill>
                <a:latin typeface="Calibri" panose="020F0502020204030204" pitchFamily="34" charset="0"/>
              </a:rPr>
              <a:t> nennen wir alle Zeiten, in denen sich die Kinder mit einem bestimmten Thema auseinandersetzen, sei es aus der Kunst, beim Schreiben, hinsichtlich technischer bzw. geschichtlicher </a:t>
            </a:r>
            <a:r>
              <a:rPr lang="de-DE" sz="1300" dirty="0" smtClean="0">
                <a:solidFill>
                  <a:schemeClr val="tx1">
                    <a:lumMod val="75000"/>
                    <a:lumOff val="25000"/>
                  </a:schemeClr>
                </a:solidFill>
                <a:latin typeface="Calibri" panose="020F0502020204030204" pitchFamily="34" charset="0"/>
              </a:rPr>
              <a:t>Themen oder </a:t>
            </a:r>
            <a:r>
              <a:rPr lang="de-DE" sz="1300" dirty="0">
                <a:solidFill>
                  <a:schemeClr val="tx1">
                    <a:lumMod val="75000"/>
                    <a:lumOff val="25000"/>
                  </a:schemeClr>
                </a:solidFill>
                <a:latin typeface="Calibri" panose="020F0502020204030204" pitchFamily="34" charset="0"/>
              </a:rPr>
              <a:t>auch beim Kochen oder Backen. </a:t>
            </a:r>
            <a:r>
              <a:rPr lang="de-DE" sz="1300" dirty="0" smtClean="0">
                <a:solidFill>
                  <a:schemeClr val="tx1">
                    <a:lumMod val="75000"/>
                    <a:lumOff val="25000"/>
                  </a:schemeClr>
                </a:solidFill>
                <a:latin typeface="Calibri" panose="020F0502020204030204" pitchFamily="34" charset="0"/>
              </a:rPr>
              <a:t>Zwei </a:t>
            </a:r>
            <a:r>
              <a:rPr lang="de-DE" sz="1300" dirty="0">
                <a:solidFill>
                  <a:schemeClr val="tx1">
                    <a:lumMod val="75000"/>
                    <a:lumOff val="25000"/>
                  </a:schemeClr>
                </a:solidFill>
                <a:latin typeface="Calibri" panose="020F0502020204030204" pitchFamily="34" charset="0"/>
              </a:rPr>
              <a:t>solcher Phasen hat der Ferientag.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Einmal </a:t>
            </a:r>
            <a:r>
              <a:rPr lang="de-DE" sz="1300" dirty="0">
                <a:solidFill>
                  <a:schemeClr val="tx1">
                    <a:lumMod val="75000"/>
                    <a:lumOff val="25000"/>
                  </a:schemeClr>
                </a:solidFill>
                <a:latin typeface="Calibri" panose="020F0502020204030204" pitchFamily="34" charset="0"/>
              </a:rPr>
              <a:t>von 10.00 bis 11.30 Uhr und einmal von 14.00 Uhr bis 15.30 Uhr.</a:t>
            </a:r>
          </a:p>
          <a:p>
            <a:pPr>
              <a:buClr>
                <a:srgbClr val="FF3399"/>
              </a:buClr>
            </a:pPr>
            <a:r>
              <a:rPr lang="de-DE" sz="1300" dirty="0">
                <a:solidFill>
                  <a:schemeClr val="tx1">
                    <a:lumMod val="75000"/>
                    <a:lumOff val="25000"/>
                  </a:schemeClr>
                </a:solidFill>
                <a:latin typeface="Calibri" panose="020F0502020204030204" pitchFamily="34" charset="0"/>
              </a:rPr>
              <a:t>In der Regel bereiten die </a:t>
            </a:r>
            <a:r>
              <a:rPr lang="de-DE" sz="1300" dirty="0" smtClean="0">
                <a:solidFill>
                  <a:schemeClr val="tx1">
                    <a:lumMod val="75000"/>
                    <a:lumOff val="25000"/>
                  </a:schemeClr>
                </a:solidFill>
                <a:latin typeface="Calibri" panose="020F0502020204030204" pitchFamily="34" charset="0"/>
              </a:rPr>
              <a:t>Pädagogischen Fachkräfte für </a:t>
            </a:r>
            <a:r>
              <a:rPr lang="de-DE" sz="1300" dirty="0">
                <a:solidFill>
                  <a:schemeClr val="tx1">
                    <a:lumMod val="75000"/>
                    <a:lumOff val="25000"/>
                  </a:schemeClr>
                </a:solidFill>
                <a:latin typeface="Calibri" panose="020F0502020204030204" pitchFamily="34" charset="0"/>
              </a:rPr>
              <a:t>diese </a:t>
            </a:r>
            <a:r>
              <a:rPr lang="de-DE" sz="1300" dirty="0" smtClean="0">
                <a:solidFill>
                  <a:schemeClr val="tx1">
                    <a:lumMod val="75000"/>
                    <a:lumOff val="25000"/>
                  </a:schemeClr>
                </a:solidFill>
                <a:latin typeface="Calibri" panose="020F0502020204030204" pitchFamily="34" charset="0"/>
              </a:rPr>
              <a:t>Phasen Angebote </a:t>
            </a:r>
            <a:r>
              <a:rPr lang="de-DE" sz="1300" dirty="0">
                <a:solidFill>
                  <a:schemeClr val="tx1">
                    <a:lumMod val="75000"/>
                    <a:lumOff val="25000"/>
                  </a:schemeClr>
                </a:solidFill>
                <a:latin typeface="Calibri" panose="020F0502020204030204" pitchFamily="34" charset="0"/>
              </a:rPr>
              <a:t>vor. Dabei wird es </a:t>
            </a:r>
            <a:r>
              <a:rPr lang="de-DE" sz="1300" dirty="0" smtClean="0">
                <a:solidFill>
                  <a:schemeClr val="tx1">
                    <a:lumMod val="75000"/>
                    <a:lumOff val="25000"/>
                  </a:schemeClr>
                </a:solidFill>
                <a:latin typeface="Calibri" panose="020F0502020204030204" pitchFamily="34" charset="0"/>
              </a:rPr>
              <a:t>verschiedene Angebote geben, aus denen sich die Kinder ein passendes auswählen können.</a:t>
            </a:r>
          </a:p>
          <a:p>
            <a:pPr>
              <a:buClr>
                <a:srgbClr val="FF3399"/>
              </a:buClr>
            </a:pPr>
            <a:endParaRPr lang="de-DE" sz="14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Aufräumzeit und Tischdeckzeit - 11.30 Uhr bis 12.00 Uhr</a:t>
            </a:r>
            <a:endParaRPr lang="de-DE" sz="1400" dirty="0">
              <a:solidFill>
                <a:schemeClr val="tx1">
                  <a:lumMod val="75000"/>
                  <a:lumOff val="25000"/>
                </a:schemeClr>
              </a:solidFill>
              <a:latin typeface="Calibri" panose="020F0502020204030204" pitchFamily="34" charset="0"/>
            </a:endParaRPr>
          </a:p>
          <a:p>
            <a:pPr>
              <a:buClr>
                <a:srgbClr val="FF3399"/>
              </a:buClr>
            </a:pPr>
            <a:r>
              <a:rPr lang="de-DE" sz="1400" dirty="0">
                <a:solidFill>
                  <a:schemeClr val="tx1">
                    <a:lumMod val="75000"/>
                    <a:lumOff val="25000"/>
                  </a:schemeClr>
                </a:solidFill>
                <a:latin typeface="Calibri" panose="020F0502020204030204" pitchFamily="34" charset="0"/>
              </a:rPr>
              <a:t>Die Arbeitsräume werden so hinterlassen, dass am Nachmittag wieder neu gestartet werden kann. Der Tisch für das Mittagessen wird von den Kindern gedeckt</a:t>
            </a:r>
            <a:endParaRPr lang="de-DE" sz="1300" dirty="0">
              <a:solidFill>
                <a:schemeClr val="tx1">
                  <a:lumMod val="75000"/>
                  <a:lumOff val="25000"/>
                </a:schemeClr>
              </a:solidFill>
              <a:latin typeface="Calibri" panose="020F0502020204030204" pitchFamily="34" charset="0"/>
            </a:endParaRPr>
          </a:p>
        </p:txBody>
      </p:sp>
      <p:grpSp>
        <p:nvGrpSpPr>
          <p:cNvPr id="65" name="Gruppieren 64"/>
          <p:cNvGrpSpPr/>
          <p:nvPr/>
        </p:nvGrpSpPr>
        <p:grpSpPr>
          <a:xfrm>
            <a:off x="104394" y="4411598"/>
            <a:ext cx="913787" cy="913787"/>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393" y="3515704"/>
              <a:ext cx="474345" cy="4743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uppieren 4"/>
          <p:cNvGrpSpPr/>
          <p:nvPr/>
        </p:nvGrpSpPr>
        <p:grpSpPr>
          <a:xfrm>
            <a:off x="144754" y="6747298"/>
            <a:ext cx="913787" cy="913787"/>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9">
              <a:extLst>
                <a:ext uri="{28A0092B-C50C-407E-A947-70E740481C1C}">
                  <a14:useLocalDpi xmlns:a14="http://schemas.microsoft.com/office/drawing/2010/main"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3" name="Gruppieren 62"/>
          <p:cNvGrpSpPr/>
          <p:nvPr/>
        </p:nvGrpSpPr>
        <p:grpSpPr>
          <a:xfrm>
            <a:off x="104394" y="2441718"/>
            <a:ext cx="913787" cy="91378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8" name="Gruppieren 57"/>
            <p:cNvGrpSpPr/>
            <p:nvPr/>
          </p:nvGrpSpPr>
          <p:grpSpPr>
            <a:xfrm>
              <a:off x="376135" y="2621256"/>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0" name="Picture 23" descr="https://www.mannheim.de/sites/default/files/media_center_image/69294/kusu_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a:solidFill>
                  <a:srgbClr val="FFFFFF"/>
                </a:solidFill>
              </a14:hiddenFill>
            </a:ext>
          </a:extLst>
        </p:spPr>
      </p:pic>
      <p:sp>
        <p:nvSpPr>
          <p:cNvPr id="42" name="Rechteck 41"/>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4" name="Gruppieren 43"/>
          <p:cNvGrpSpPr/>
          <p:nvPr/>
        </p:nvGrpSpPr>
        <p:grpSpPr>
          <a:xfrm>
            <a:off x="2317249" y="1062047"/>
            <a:ext cx="4528559" cy="406906"/>
            <a:chOff x="2329441" y="1055951"/>
            <a:chExt cx="4528559" cy="406906"/>
          </a:xfrm>
        </p:grpSpPr>
        <p:sp>
          <p:nvSpPr>
            <p:cNvPr id="45" name="Rechteck 44"/>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46" name="Textfeld 45"/>
            <p:cNvSpPr txBox="1"/>
            <p:nvPr/>
          </p:nvSpPr>
          <p:spPr>
            <a:xfrm>
              <a:off x="2329441" y="1168669"/>
              <a:ext cx="64" cy="92333"/>
            </a:xfrm>
            <a:prstGeom prst="rect">
              <a:avLst/>
            </a:prstGeom>
            <a:noFill/>
          </p:spPr>
          <p:txBody>
            <a:bodyPr wrap="none" lIns="0" tIns="0" rIns="0" bIns="0" rtlCol="0">
              <a:spAutoFit/>
            </a:bodyPr>
            <a:lstStyle/>
            <a:p>
              <a:pPr algn="ctr"/>
              <a:endParaRPr lang="de-DE" sz="600" dirty="0">
                <a:latin typeface="Comic Sans MS" panose="030F0702030302020204" pitchFamily="66" charset="0"/>
              </a:endParaRPr>
            </a:p>
          </p:txBody>
        </p:sp>
      </p:grpSp>
      <p:grpSp>
        <p:nvGrpSpPr>
          <p:cNvPr id="43" name="Gruppieren 42"/>
          <p:cNvGrpSpPr/>
          <p:nvPr/>
        </p:nvGrpSpPr>
        <p:grpSpPr>
          <a:xfrm>
            <a:off x="111743" y="3382640"/>
            <a:ext cx="913787" cy="913787"/>
            <a:chOff x="285145" y="2529062"/>
            <a:chExt cx="628642" cy="628642"/>
          </a:xfrm>
        </p:grpSpPr>
        <p:sp>
          <p:nvSpPr>
            <p:cNvPr id="47" name="Ellipse 46"/>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48" name="Gruppieren 47"/>
            <p:cNvGrpSpPr/>
            <p:nvPr/>
          </p:nvGrpSpPr>
          <p:grpSpPr>
            <a:xfrm>
              <a:off x="376135" y="2621258"/>
              <a:ext cx="437139" cy="437139"/>
              <a:chOff x="371372" y="2611732"/>
              <a:chExt cx="437139" cy="437139"/>
            </a:xfrm>
          </p:grpSpPr>
          <p:grpSp>
            <p:nvGrpSpPr>
              <p:cNvPr id="49" name="Gruppieren 48"/>
              <p:cNvGrpSpPr/>
              <p:nvPr/>
            </p:nvGrpSpPr>
            <p:grpSpPr>
              <a:xfrm>
                <a:off x="371372" y="2611732"/>
                <a:ext cx="437139" cy="437139"/>
                <a:chOff x="3138899" y="4128079"/>
                <a:chExt cx="651354" cy="651354"/>
              </a:xfrm>
            </p:grpSpPr>
            <p:sp>
              <p:nvSpPr>
                <p:cNvPr id="51" name="Ellipse 50"/>
                <p:cNvSpPr/>
                <p:nvPr/>
              </p:nvSpPr>
              <p:spPr>
                <a:xfrm>
                  <a:off x="3138899" y="4128079"/>
                  <a:ext cx="651352"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52" name="Gerade Verbindung 5"/>
                <p:cNvCxnSpPr>
                  <a:stCxn id="51" idx="0"/>
                  <a:endCxn id="51"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10"/>
                <p:cNvCxnSpPr>
                  <a:stCxn id="51" idx="6"/>
                  <a:endCxn id="51"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Ellipse 54"/>
                <p:cNvSpPr/>
                <p:nvPr/>
              </p:nvSpPr>
              <p:spPr>
                <a:xfrm>
                  <a:off x="3194701" y="4196584"/>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56" name="Gerade Verbindung 31"/>
                <p:cNvCxnSpPr/>
                <p:nvPr/>
              </p:nvCxnSpPr>
              <p:spPr>
                <a:xfrm flipH="1" flipV="1">
                  <a:off x="3464578"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Freihandform 49"/>
              <p:cNvSpPr/>
              <p:nvPr/>
            </p:nvSpPr>
            <p:spPr>
              <a:xfrm>
                <a:off x="394998" y="2824335"/>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60" name="Freihandform 59"/>
          <p:cNvSpPr/>
          <p:nvPr/>
        </p:nvSpPr>
        <p:spPr>
          <a:xfrm rot="19260000">
            <a:off x="369176" y="2970417"/>
            <a:ext cx="275647" cy="209447"/>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7" name="Rechteck 16"/>
          <p:cNvSpPr/>
          <p:nvPr/>
        </p:nvSpPr>
        <p:spPr>
          <a:xfrm>
            <a:off x="291733" y="1488645"/>
            <a:ext cx="5998606" cy="992579"/>
          </a:xfrm>
          <a:prstGeom prst="rect">
            <a:avLst/>
          </a:prstGeom>
        </p:spPr>
        <p:txBody>
          <a:bodyPr wrap="square">
            <a:spAutoFit/>
          </a:bodyPr>
          <a:lstStyle/>
          <a:p>
            <a:pPr>
              <a:spcAft>
                <a:spcPts val="300"/>
              </a:spcAft>
            </a:pPr>
            <a:r>
              <a:rPr lang="de-DE" sz="1400" b="1" dirty="0">
                <a:solidFill>
                  <a:schemeClr val="tx1">
                    <a:lumMod val="75000"/>
                    <a:lumOff val="25000"/>
                  </a:schemeClr>
                </a:solidFill>
                <a:latin typeface="Comic Sans MS" panose="030F0702030302020204" pitchFamily="66" charset="0"/>
              </a:rPr>
              <a:t>Tagesablauf </a:t>
            </a:r>
            <a:r>
              <a:rPr lang="de-DE" sz="1400" b="1" dirty="0" smtClean="0">
                <a:solidFill>
                  <a:schemeClr val="tx1">
                    <a:lumMod val="75000"/>
                    <a:lumOff val="25000"/>
                  </a:schemeClr>
                </a:solidFill>
                <a:latin typeface="Comic Sans MS" panose="030F0702030302020204" pitchFamily="66" charset="0"/>
              </a:rPr>
              <a:t>1/2</a:t>
            </a:r>
            <a:endParaRPr lang="de-DE" sz="1400" b="1" dirty="0">
              <a:solidFill>
                <a:schemeClr val="tx1">
                  <a:lumMod val="75000"/>
                  <a:lumOff val="25000"/>
                </a:schemeClr>
              </a:solidFill>
              <a:latin typeface="Comic Sans MS" panose="030F0702030302020204" pitchFamily="66" charset="0"/>
            </a:endParaRPr>
          </a:p>
          <a:p>
            <a:pPr>
              <a:spcAft>
                <a:spcPts val="300"/>
              </a:spcAft>
            </a:pPr>
            <a:r>
              <a:rPr lang="de-DE" sz="1400" dirty="0">
                <a:solidFill>
                  <a:schemeClr val="tx1">
                    <a:lumMod val="75000"/>
                    <a:lumOff val="25000"/>
                  </a:schemeClr>
                </a:solidFill>
                <a:latin typeface="Calibri" panose="020F0502020204030204" pitchFamily="34" charset="0"/>
              </a:rPr>
              <a:t>Und nun zum </a:t>
            </a:r>
            <a:r>
              <a:rPr lang="de-DE" sz="1400" dirty="0" smtClean="0">
                <a:solidFill>
                  <a:schemeClr val="tx1">
                    <a:lumMod val="75000"/>
                    <a:lumOff val="25000"/>
                  </a:schemeClr>
                </a:solidFill>
                <a:latin typeface="Calibri" panose="020F0502020204030204" pitchFamily="34" charset="0"/>
              </a:rPr>
              <a:t>konkreten Tagesablaufs </a:t>
            </a:r>
            <a:r>
              <a:rPr lang="de-DE" sz="1400" dirty="0">
                <a:solidFill>
                  <a:schemeClr val="tx1">
                    <a:lumMod val="75000"/>
                    <a:lumOff val="25000"/>
                  </a:schemeClr>
                </a:solidFill>
                <a:latin typeface="Calibri" panose="020F0502020204030204" pitchFamily="34" charset="0"/>
              </a:rPr>
              <a:t>mit den entsprechenden Symbolen. </a:t>
            </a:r>
            <a:br>
              <a:rPr lang="de-DE" sz="1400" dirty="0">
                <a:solidFill>
                  <a:schemeClr val="tx1">
                    <a:lumMod val="75000"/>
                    <a:lumOff val="25000"/>
                  </a:schemeClr>
                </a:solidFill>
                <a:latin typeface="Calibri" panose="020F0502020204030204" pitchFamily="34" charset="0"/>
              </a:rPr>
            </a:br>
            <a:r>
              <a:rPr lang="de-DE" sz="1400" dirty="0">
                <a:solidFill>
                  <a:schemeClr val="tx1">
                    <a:lumMod val="75000"/>
                    <a:lumOff val="25000"/>
                  </a:schemeClr>
                </a:solidFill>
                <a:latin typeface="Calibri" panose="020F0502020204030204" pitchFamily="34" charset="0"/>
              </a:rPr>
              <a:t>Im Plan selbst finden Sie dann nur noch das Symbol, keine weiteren Erklärungen mehr.</a:t>
            </a:r>
          </a:p>
        </p:txBody>
      </p:sp>
      <p:sp>
        <p:nvSpPr>
          <p:cNvPr id="73" name="Ellipse 72"/>
          <p:cNvSpPr/>
          <p:nvPr/>
        </p:nvSpPr>
        <p:spPr>
          <a:xfrm>
            <a:off x="191024" y="8634314"/>
            <a:ext cx="913787" cy="913787"/>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4" name="Picture 40" descr="G:\Weitere Aufträge\1 Montessori - Müller-Zastrau\1 Angefangene Projekte\1 Ferienbroschüre\Neue Symbole\finale Symbole\Tischdecke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029" y="8747115"/>
            <a:ext cx="639805" cy="650215"/>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5101389" y="3168371"/>
            <a:ext cx="4677344" cy="400110"/>
          </a:xfrm>
          <a:prstGeom prst="rect">
            <a:avLst/>
          </a:prstGeom>
        </p:spPr>
        <p:txBody>
          <a:bodyPr wrap="square">
            <a:spAutoFit/>
          </a:bodyPr>
          <a:lstStyle/>
          <a:p>
            <a:pPr>
              <a:buClr>
                <a:srgbClr val="FF3399"/>
              </a:buClr>
            </a:pPr>
            <a:r>
              <a:rPr lang="de-DE" sz="2000" dirty="0" smtClean="0">
                <a:solidFill>
                  <a:schemeClr val="tx1">
                    <a:lumMod val="75000"/>
                    <a:lumOff val="25000"/>
                  </a:schemeClr>
                </a:solidFill>
                <a:latin typeface="Calibri" panose="020F0502020204030204" pitchFamily="34" charset="0"/>
              </a:rPr>
              <a:t>. </a:t>
            </a:r>
            <a:endParaRPr lang="de-DE" sz="2000" dirty="0">
              <a:solidFill>
                <a:schemeClr val="tx1">
                  <a:lumMod val="75000"/>
                  <a:lumOff val="25000"/>
                </a:schemeClr>
              </a:solidFill>
              <a:latin typeface="Calibri" panose="020F0502020204030204" pitchFamily="34" charset="0"/>
            </a:endParaRPr>
          </a:p>
        </p:txBody>
      </p:sp>
      <p:sp>
        <p:nvSpPr>
          <p:cNvPr id="57" name="Textfeld 56"/>
          <p:cNvSpPr txBox="1"/>
          <p:nvPr/>
        </p:nvSpPr>
        <p:spPr>
          <a:xfrm>
            <a:off x="3471583" y="1174766"/>
            <a:ext cx="535403"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Sommer</a:t>
            </a:r>
            <a:endParaRPr lang="de-DE" sz="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7129099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2226</Words>
  <Application>Microsoft Office PowerPoint</Application>
  <PresentationFormat>A4-Papier (210 x 297 mm)</PresentationFormat>
  <Paragraphs>482</Paragraphs>
  <Slides>12</Slides>
  <Notes>11</Notes>
  <HiddenSlides>0</HiddenSlides>
  <MMClips>0</MMClips>
  <ScaleCrop>false</ScaleCrop>
  <HeadingPairs>
    <vt:vector size="8" baseType="variant">
      <vt:variant>
        <vt:lpstr>Verwendete Schriftarten</vt:lpstr>
      </vt:variant>
      <vt:variant>
        <vt:i4>9</vt:i4>
      </vt:variant>
      <vt:variant>
        <vt:lpstr>Design</vt:lpstr>
      </vt:variant>
      <vt:variant>
        <vt:i4>2</vt:i4>
      </vt:variant>
      <vt:variant>
        <vt:lpstr>Eingebettete OLE-Server</vt:lpstr>
      </vt:variant>
      <vt:variant>
        <vt:i4>1</vt:i4>
      </vt:variant>
      <vt:variant>
        <vt:lpstr>Folientitel</vt:lpstr>
      </vt:variant>
      <vt:variant>
        <vt:i4>12</vt:i4>
      </vt:variant>
    </vt:vector>
  </HeadingPairs>
  <TitlesOfParts>
    <vt:vector size="24" baseType="lpstr">
      <vt:lpstr>Arial</vt:lpstr>
      <vt:lpstr>Calibri</vt:lpstr>
      <vt:lpstr>Calibri Light</vt:lpstr>
      <vt:lpstr>Comic Sans MS</vt:lpstr>
      <vt:lpstr>CorpoA</vt:lpstr>
      <vt:lpstr>CorpoS</vt:lpstr>
      <vt:lpstr>Symbol</vt:lpstr>
      <vt:lpstr>Times New Roman</vt:lpstr>
      <vt:lpstr>Wingdings 3</vt:lpstr>
      <vt:lpstr>MP Master 4_3_DE</vt:lpstr>
      <vt:lpstr>Office Theme</vt:lpstr>
      <vt:lpstr>think-cell Folie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Daimler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u404703</cp:lastModifiedBy>
  <cp:revision>671</cp:revision>
  <cp:lastPrinted>2017-07-24T13:56:29Z</cp:lastPrinted>
  <dcterms:created xsi:type="dcterms:W3CDTF">2015-06-25T15:16:27Z</dcterms:created>
  <dcterms:modified xsi:type="dcterms:W3CDTF">2017-12-01T11:34:06Z</dcterms:modified>
</cp:coreProperties>
</file>