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61" r:id="rId1"/>
  </p:sldMasterIdLst>
  <p:notesMasterIdLst>
    <p:notesMasterId r:id="rId14"/>
  </p:notesMasterIdLst>
  <p:handoutMasterIdLst>
    <p:handoutMasterId r:id="rId15"/>
  </p:handoutMasterIdLst>
  <p:sldIdLst>
    <p:sldId id="306" r:id="rId2"/>
    <p:sldId id="320" r:id="rId3"/>
    <p:sldId id="317" r:id="rId4"/>
    <p:sldId id="307" r:id="rId5"/>
    <p:sldId id="309" r:id="rId6"/>
    <p:sldId id="310" r:id="rId7"/>
    <p:sldId id="318" r:id="rId8"/>
    <p:sldId id="314" r:id="rId9"/>
    <p:sldId id="311" r:id="rId10"/>
    <p:sldId id="323" r:id="rId11"/>
    <p:sldId id="325" r:id="rId12"/>
    <p:sldId id="313" r:id="rId13"/>
  </p:sldIdLst>
  <p:sldSz cx="6858000" cy="9906000" type="A4"/>
  <p:notesSz cx="9926638" cy="14352588"/>
  <p:custDataLst>
    <p:tags r:id="rId16"/>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Beispielfolien" id="{6BE3EED1-26F1-4D77-9276-05BF51ECB6F7}">
          <p14:sldIdLst>
            <p14:sldId id="306"/>
            <p14:sldId id="320"/>
            <p14:sldId id="317"/>
            <p14:sldId id="307"/>
            <p14:sldId id="309"/>
            <p14:sldId id="310"/>
            <p14:sldId id="318"/>
            <p14:sldId id="314"/>
            <p14:sldId id="311"/>
            <p14:sldId id="323"/>
            <p14:sldId id="324"/>
            <p14:sldId id="313"/>
          </p14:sldIdLst>
        </p14:section>
      </p14:sectionLst>
    </p:ext>
    <p:ext uri="{EFAFB233-063F-42B5-8137-9DF3F51BA10A}">
      <p15:sldGuideLst xmlns="" xmlns:p15="http://schemas.microsoft.com/office/powerpoint/2012/main">
        <p15:guide id="1" orient="horz" pos="5637" userDrawn="1">
          <p15:clr>
            <a:srgbClr val="A4A3A4"/>
          </p15:clr>
        </p15:guide>
        <p15:guide id="2" orient="horz" pos="4073" userDrawn="1">
          <p15:clr>
            <a:srgbClr val="A4A3A4"/>
          </p15:clr>
        </p15:guide>
        <p15:guide id="3" orient="horz" pos="943" userDrawn="1">
          <p15:clr>
            <a:srgbClr val="A4A3A4"/>
          </p15:clr>
        </p15:guide>
        <p15:guide id="5" pos="4065" userDrawn="1">
          <p15:clr>
            <a:srgbClr val="A4A3A4"/>
          </p15:clr>
        </p15:guide>
        <p15:guide id="6" pos="255" userDrawn="1">
          <p15:clr>
            <a:srgbClr val="A4A3A4"/>
          </p15:clr>
        </p15:guide>
        <p15:guide id="9" pos="11">
          <p15:clr>
            <a:srgbClr val="A4A3A4"/>
          </p15:clr>
        </p15:guide>
      </p15:sldGuideLst>
    </p:ext>
    <p:ext uri="{2D200454-40CA-4A62-9FC3-DE9A4176ACB9}">
      <p15:notesGuideLst xmlns=""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6D6D6"/>
    <a:srgbClr val="C1FAB8"/>
    <a:srgbClr val="B5FDFD"/>
    <a:srgbClr val="FF9933"/>
    <a:srgbClr val="CCEFFC"/>
    <a:srgbClr val="EEF983"/>
    <a:srgbClr val="FF0066"/>
    <a:srgbClr val="FCEBBA"/>
    <a:srgbClr val="00CEFA"/>
    <a:srgbClr val="FDB5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8" autoAdjust="0"/>
    <p:restoredTop sz="94799" autoAdjust="0"/>
  </p:normalViewPr>
  <p:slideViewPr>
    <p:cSldViewPr snapToGrid="0" showGuides="1">
      <p:cViewPr>
        <p:scale>
          <a:sx n="100" d="100"/>
          <a:sy n="100" d="100"/>
        </p:scale>
        <p:origin x="-2112" y="744"/>
      </p:cViewPr>
      <p:guideLst>
        <p:guide orient="horz" pos="5637"/>
        <p:guide orient="horz" pos="4073"/>
        <p:guide orient="horz" pos="943"/>
        <p:guide pos="4065"/>
        <p:guide pos="255"/>
        <p:guide pos="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1404" y="-1044"/>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599646" y="13901729"/>
            <a:ext cx="7034625" cy="452050"/>
          </a:xfrm>
          <a:prstGeom prst="rect">
            <a:avLst/>
          </a:prstGeom>
        </p:spPr>
        <p:txBody>
          <a:bodyPr vert="horz" lIns="0" tIns="0" rIns="0" bIns="0" rtlCol="0" anchor="ctr"/>
          <a:lstStyle>
            <a:lvl1pPr algn="l">
              <a:defRPr sz="1700"/>
            </a:lvl1pPr>
          </a:lstStyle>
          <a:p>
            <a:r>
              <a:rPr lang="de-DE" sz="13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1" y="13900538"/>
            <a:ext cx="549325" cy="452050"/>
          </a:xfrm>
          <a:prstGeom prst="rect">
            <a:avLst/>
          </a:prstGeom>
        </p:spPr>
        <p:txBody>
          <a:bodyPr vert="horz" lIns="0" tIns="0" rIns="0" bIns="0" rtlCol="0" anchor="ctr"/>
          <a:lstStyle>
            <a:lvl1pPr algn="r">
              <a:defRPr sz="1700"/>
            </a:lvl1pPr>
          </a:lstStyle>
          <a:p>
            <a:pPr algn="ctr"/>
            <a:fld id="{640145A3-FC8C-4529-91D4-D07ED988A661}" type="slidenum">
              <a:rPr lang="de-DE" sz="1300"/>
              <a:pPr algn="ctr"/>
              <a:t>‹Nr.›</a:t>
            </a:fld>
            <a:endParaRPr lang="de-DE" sz="1300" dirty="0"/>
          </a:p>
        </p:txBody>
      </p:sp>
      <p:cxnSp>
        <p:nvCxnSpPr>
          <p:cNvPr id="8" name="Gerade Verbindung 7"/>
          <p:cNvCxnSpPr/>
          <p:nvPr/>
        </p:nvCxnSpPr>
        <p:spPr>
          <a:xfrm>
            <a:off x="599646" y="13902186"/>
            <a:ext cx="8753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80626" y="14046715"/>
            <a:ext cx="1370905" cy="156422"/>
          </a:xfrm>
          <a:prstGeom prst="rect">
            <a:avLst/>
          </a:prstGeom>
        </p:spPr>
      </p:pic>
    </p:spTree>
    <p:extLst>
      <p:ext uri="{BB962C8B-B14F-4D97-AF65-F5344CB8AC3E}">
        <p14:creationId xmlns=""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100388" y="1076325"/>
            <a:ext cx="3725862" cy="5380038"/>
          </a:xfrm>
          <a:prstGeom prst="rect">
            <a:avLst/>
          </a:prstGeom>
          <a:noFill/>
          <a:ln w="12700">
            <a:solidFill>
              <a:prstClr val="black"/>
            </a:solidFill>
          </a:ln>
        </p:spPr>
        <p:txBody>
          <a:bodyPr vert="horz" lIns="132610" tIns="66305" rIns="132610" bIns="66305" rtlCol="0" anchor="ctr"/>
          <a:lstStyle/>
          <a:p>
            <a:endParaRPr lang="de-DE" dirty="0"/>
          </a:p>
        </p:txBody>
      </p:sp>
      <p:sp>
        <p:nvSpPr>
          <p:cNvPr id="5" name="Notizenplatzhalter 4"/>
          <p:cNvSpPr>
            <a:spLocks noGrp="1"/>
          </p:cNvSpPr>
          <p:nvPr>
            <p:ph type="body" sz="quarter" idx="3"/>
          </p:nvPr>
        </p:nvSpPr>
        <p:spPr>
          <a:xfrm>
            <a:off x="1282962" y="6950248"/>
            <a:ext cx="7390816" cy="6458664"/>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599246" y="13900538"/>
            <a:ext cx="7034625" cy="452050"/>
          </a:xfrm>
          <a:prstGeom prst="rect">
            <a:avLst/>
          </a:prstGeom>
        </p:spPr>
        <p:txBody>
          <a:bodyPr vert="horz" lIns="0" tIns="0" rIns="0" bIns="0" rtlCol="0" anchor="ctr"/>
          <a:lstStyle>
            <a:lvl1pPr algn="l">
              <a:defRPr sz="13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13900538"/>
            <a:ext cx="547138" cy="452050"/>
          </a:xfrm>
          <a:prstGeom prst="rect">
            <a:avLst/>
          </a:prstGeom>
        </p:spPr>
        <p:txBody>
          <a:bodyPr vert="horz" lIns="0" tIns="0" rIns="0" bIns="0" rtlCol="0" anchor="ctr"/>
          <a:lstStyle>
            <a:lvl1pPr algn="ctr">
              <a:defRPr sz="13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599646" y="13902186"/>
            <a:ext cx="8753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79318" y="14044231"/>
            <a:ext cx="1370905" cy="156422"/>
          </a:xfrm>
          <a:prstGeom prst="rect">
            <a:avLst/>
          </a:prstGeom>
        </p:spPr>
      </p:pic>
    </p:spTree>
    <p:extLst>
      <p:ext uri="{BB962C8B-B14F-4D97-AF65-F5344CB8AC3E}">
        <p14:creationId xmlns=""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CorpoS" pitchFamily="2" charset="0"/>
                <a:cs typeface="Arial" charset="0"/>
              </a:defRPr>
            </a:lvl1pPr>
            <a:lvl2pPr marL="1077456" indent="-414408" eaLnBrk="0" hangingPunct="0">
              <a:defRPr sz="1900">
                <a:solidFill>
                  <a:schemeClr val="tx1"/>
                </a:solidFill>
                <a:latin typeface="CorpoS" pitchFamily="2" charset="0"/>
                <a:cs typeface="Arial" charset="0"/>
              </a:defRPr>
            </a:lvl2pPr>
            <a:lvl3pPr marL="1657622" indent="-331525" eaLnBrk="0" hangingPunct="0">
              <a:defRPr sz="1900">
                <a:solidFill>
                  <a:schemeClr val="tx1"/>
                </a:solidFill>
                <a:latin typeface="CorpoS" pitchFamily="2" charset="0"/>
                <a:cs typeface="Arial" charset="0"/>
              </a:defRPr>
            </a:lvl3pPr>
            <a:lvl4pPr marL="2320675" indent="-331525" eaLnBrk="0" hangingPunct="0">
              <a:defRPr sz="1900">
                <a:solidFill>
                  <a:schemeClr val="tx1"/>
                </a:solidFill>
                <a:latin typeface="CorpoS" pitchFamily="2" charset="0"/>
                <a:cs typeface="Arial" charset="0"/>
              </a:defRPr>
            </a:lvl4pPr>
            <a:lvl5pPr marL="2983725" indent="-331525" eaLnBrk="0" hangingPunct="0">
              <a:defRPr sz="1900">
                <a:solidFill>
                  <a:schemeClr val="tx1"/>
                </a:solidFill>
                <a:latin typeface="CorpoS" pitchFamily="2" charset="0"/>
                <a:cs typeface="Arial" charset="0"/>
              </a:defRPr>
            </a:lvl5pPr>
            <a:lvl6pPr marL="3646773" indent="-331525" eaLnBrk="0" fontAlgn="base" hangingPunct="0">
              <a:spcBef>
                <a:spcPct val="50000"/>
              </a:spcBef>
              <a:spcAft>
                <a:spcPct val="0"/>
              </a:spcAft>
              <a:defRPr sz="1900">
                <a:solidFill>
                  <a:schemeClr val="tx1"/>
                </a:solidFill>
                <a:latin typeface="CorpoS" pitchFamily="2" charset="0"/>
                <a:cs typeface="Arial" charset="0"/>
              </a:defRPr>
            </a:lvl6pPr>
            <a:lvl7pPr marL="4309826" indent="-331525" eaLnBrk="0" fontAlgn="base" hangingPunct="0">
              <a:spcBef>
                <a:spcPct val="50000"/>
              </a:spcBef>
              <a:spcAft>
                <a:spcPct val="0"/>
              </a:spcAft>
              <a:defRPr sz="1900">
                <a:solidFill>
                  <a:schemeClr val="tx1"/>
                </a:solidFill>
                <a:latin typeface="CorpoS" pitchFamily="2" charset="0"/>
                <a:cs typeface="Arial" charset="0"/>
              </a:defRPr>
            </a:lvl7pPr>
            <a:lvl8pPr marL="4972872" indent="-331525" eaLnBrk="0" fontAlgn="base" hangingPunct="0">
              <a:spcBef>
                <a:spcPct val="50000"/>
              </a:spcBef>
              <a:spcAft>
                <a:spcPct val="0"/>
              </a:spcAft>
              <a:defRPr sz="1900">
                <a:solidFill>
                  <a:schemeClr val="tx1"/>
                </a:solidFill>
                <a:latin typeface="CorpoS" pitchFamily="2" charset="0"/>
                <a:cs typeface="Arial" charset="0"/>
              </a:defRPr>
            </a:lvl8pPr>
            <a:lvl9pPr marL="5635925" indent="-331525" eaLnBrk="0" fontAlgn="base" hangingPunct="0">
              <a:spcBef>
                <a:spcPct val="50000"/>
              </a:spcBef>
              <a:spcAft>
                <a:spcPct val="0"/>
              </a:spcAft>
              <a:defRPr sz="1900">
                <a:solidFill>
                  <a:schemeClr val="tx1"/>
                </a:solidFill>
                <a:latin typeface="CorpoS" pitchFamily="2" charset="0"/>
                <a:cs typeface="Arial" charset="0"/>
              </a:defRPr>
            </a:lvl9pPr>
          </a:lstStyle>
          <a:p>
            <a:pPr eaLnBrk="1" hangingPunct="1"/>
            <a:r>
              <a:rPr lang="de-DE" sz="1300" dirty="0"/>
              <a:t>Titel der Präsentation in 9 </a:t>
            </a:r>
            <a:r>
              <a:rPr lang="de-DE" sz="1300" dirty="0" err="1"/>
              <a:t>pt</a:t>
            </a:r>
            <a:r>
              <a:rPr lang="de-DE" sz="1300" dirty="0"/>
              <a:t> </a:t>
            </a:r>
            <a:r>
              <a:rPr lang="de-DE" sz="1300" dirty="0" err="1"/>
              <a:t>CorpoS</a:t>
            </a:r>
            <a:r>
              <a:rPr lang="de-DE" sz="13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2590800" y="1435100"/>
            <a:ext cx="3730625" cy="5386388"/>
          </a:xfrm>
          <a:ln/>
        </p:spPr>
      </p:sp>
      <p:sp>
        <p:nvSpPr>
          <p:cNvPr id="51205" name="Rectangle 3"/>
          <p:cNvSpPr>
            <a:spLocks noGrp="1" noChangeArrowheads="1"/>
          </p:cNvSpPr>
          <p:nvPr>
            <p:ph type="body" idx="1"/>
          </p:nvPr>
        </p:nvSpPr>
        <p:spPr>
          <a:xfrm>
            <a:off x="873977" y="7176297"/>
            <a:ext cx="8060465" cy="6099964"/>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267932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CorpoS" pitchFamily="2" charset="0"/>
                <a:cs typeface="Arial" charset="0"/>
              </a:defRPr>
            </a:lvl1pPr>
            <a:lvl2pPr marL="1077456" indent="-414408" eaLnBrk="0" hangingPunct="0">
              <a:defRPr sz="1900">
                <a:solidFill>
                  <a:schemeClr val="tx1"/>
                </a:solidFill>
                <a:latin typeface="CorpoS" pitchFamily="2" charset="0"/>
                <a:cs typeface="Arial" charset="0"/>
              </a:defRPr>
            </a:lvl2pPr>
            <a:lvl3pPr marL="1657622" indent="-331525" eaLnBrk="0" hangingPunct="0">
              <a:defRPr sz="1900">
                <a:solidFill>
                  <a:schemeClr val="tx1"/>
                </a:solidFill>
                <a:latin typeface="CorpoS" pitchFamily="2" charset="0"/>
                <a:cs typeface="Arial" charset="0"/>
              </a:defRPr>
            </a:lvl3pPr>
            <a:lvl4pPr marL="2320675" indent="-331525" eaLnBrk="0" hangingPunct="0">
              <a:defRPr sz="1900">
                <a:solidFill>
                  <a:schemeClr val="tx1"/>
                </a:solidFill>
                <a:latin typeface="CorpoS" pitchFamily="2" charset="0"/>
                <a:cs typeface="Arial" charset="0"/>
              </a:defRPr>
            </a:lvl4pPr>
            <a:lvl5pPr marL="2983725" indent="-331525" eaLnBrk="0" hangingPunct="0">
              <a:defRPr sz="1900">
                <a:solidFill>
                  <a:schemeClr val="tx1"/>
                </a:solidFill>
                <a:latin typeface="CorpoS" pitchFamily="2" charset="0"/>
                <a:cs typeface="Arial" charset="0"/>
              </a:defRPr>
            </a:lvl5pPr>
            <a:lvl6pPr marL="3646773" indent="-331525" eaLnBrk="0" fontAlgn="base" hangingPunct="0">
              <a:spcBef>
                <a:spcPct val="50000"/>
              </a:spcBef>
              <a:spcAft>
                <a:spcPct val="0"/>
              </a:spcAft>
              <a:defRPr sz="1900">
                <a:solidFill>
                  <a:schemeClr val="tx1"/>
                </a:solidFill>
                <a:latin typeface="CorpoS" pitchFamily="2" charset="0"/>
                <a:cs typeface="Arial" charset="0"/>
              </a:defRPr>
            </a:lvl6pPr>
            <a:lvl7pPr marL="4309826" indent="-331525" eaLnBrk="0" fontAlgn="base" hangingPunct="0">
              <a:spcBef>
                <a:spcPct val="50000"/>
              </a:spcBef>
              <a:spcAft>
                <a:spcPct val="0"/>
              </a:spcAft>
              <a:defRPr sz="1900">
                <a:solidFill>
                  <a:schemeClr val="tx1"/>
                </a:solidFill>
                <a:latin typeface="CorpoS" pitchFamily="2" charset="0"/>
                <a:cs typeface="Arial" charset="0"/>
              </a:defRPr>
            </a:lvl7pPr>
            <a:lvl8pPr marL="4972872" indent="-331525" eaLnBrk="0" fontAlgn="base" hangingPunct="0">
              <a:spcBef>
                <a:spcPct val="50000"/>
              </a:spcBef>
              <a:spcAft>
                <a:spcPct val="0"/>
              </a:spcAft>
              <a:defRPr sz="1900">
                <a:solidFill>
                  <a:schemeClr val="tx1"/>
                </a:solidFill>
                <a:latin typeface="CorpoS" pitchFamily="2" charset="0"/>
                <a:cs typeface="Arial" charset="0"/>
              </a:defRPr>
            </a:lvl8pPr>
            <a:lvl9pPr marL="5635925" indent="-331525" eaLnBrk="0" fontAlgn="base" hangingPunct="0">
              <a:spcBef>
                <a:spcPct val="50000"/>
              </a:spcBef>
              <a:spcAft>
                <a:spcPct val="0"/>
              </a:spcAft>
              <a:defRPr sz="1900">
                <a:solidFill>
                  <a:schemeClr val="tx1"/>
                </a:solidFill>
                <a:latin typeface="CorpoS" pitchFamily="2" charset="0"/>
                <a:cs typeface="Arial" charset="0"/>
              </a:defRPr>
            </a:lvl9pPr>
          </a:lstStyle>
          <a:p>
            <a:pPr eaLnBrk="1" hangingPunct="1"/>
            <a:r>
              <a:rPr lang="de-DE" sz="1300" dirty="0"/>
              <a:t>Titel der Präsentation in 9 </a:t>
            </a:r>
            <a:r>
              <a:rPr lang="de-DE" sz="1300" dirty="0" err="1"/>
              <a:t>pt</a:t>
            </a:r>
            <a:r>
              <a:rPr lang="de-DE" sz="1300" dirty="0"/>
              <a:t> </a:t>
            </a:r>
            <a:r>
              <a:rPr lang="de-DE" sz="1300" dirty="0" err="1"/>
              <a:t>CorpoS</a:t>
            </a:r>
            <a:r>
              <a:rPr lang="de-DE" sz="13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2590800" y="1435100"/>
            <a:ext cx="3730625" cy="5386388"/>
          </a:xfrm>
          <a:ln/>
        </p:spPr>
      </p:sp>
      <p:sp>
        <p:nvSpPr>
          <p:cNvPr id="51205" name="Rectangle 3"/>
          <p:cNvSpPr>
            <a:spLocks noGrp="1" noChangeArrowheads="1"/>
          </p:cNvSpPr>
          <p:nvPr>
            <p:ph type="body" idx="1"/>
          </p:nvPr>
        </p:nvSpPr>
        <p:spPr>
          <a:xfrm>
            <a:off x="873977" y="7176297"/>
            <a:ext cx="8060465" cy="6099964"/>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5442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CorpoS" pitchFamily="2" charset="0"/>
                <a:cs typeface="Arial" charset="0"/>
              </a:defRPr>
            </a:lvl1pPr>
            <a:lvl2pPr marL="1077456" indent="-414408" eaLnBrk="0" hangingPunct="0">
              <a:defRPr sz="1900">
                <a:solidFill>
                  <a:schemeClr val="tx1"/>
                </a:solidFill>
                <a:latin typeface="CorpoS" pitchFamily="2" charset="0"/>
                <a:cs typeface="Arial" charset="0"/>
              </a:defRPr>
            </a:lvl2pPr>
            <a:lvl3pPr marL="1657622" indent="-331525" eaLnBrk="0" hangingPunct="0">
              <a:defRPr sz="1900">
                <a:solidFill>
                  <a:schemeClr val="tx1"/>
                </a:solidFill>
                <a:latin typeface="CorpoS" pitchFamily="2" charset="0"/>
                <a:cs typeface="Arial" charset="0"/>
              </a:defRPr>
            </a:lvl3pPr>
            <a:lvl4pPr marL="2320675" indent="-331525" eaLnBrk="0" hangingPunct="0">
              <a:defRPr sz="1900">
                <a:solidFill>
                  <a:schemeClr val="tx1"/>
                </a:solidFill>
                <a:latin typeface="CorpoS" pitchFamily="2" charset="0"/>
                <a:cs typeface="Arial" charset="0"/>
              </a:defRPr>
            </a:lvl4pPr>
            <a:lvl5pPr marL="2983725" indent="-331525" eaLnBrk="0" hangingPunct="0">
              <a:defRPr sz="1900">
                <a:solidFill>
                  <a:schemeClr val="tx1"/>
                </a:solidFill>
                <a:latin typeface="CorpoS" pitchFamily="2" charset="0"/>
                <a:cs typeface="Arial" charset="0"/>
              </a:defRPr>
            </a:lvl5pPr>
            <a:lvl6pPr marL="3646773" indent="-331525" eaLnBrk="0" fontAlgn="base" hangingPunct="0">
              <a:spcBef>
                <a:spcPct val="50000"/>
              </a:spcBef>
              <a:spcAft>
                <a:spcPct val="0"/>
              </a:spcAft>
              <a:defRPr sz="1900">
                <a:solidFill>
                  <a:schemeClr val="tx1"/>
                </a:solidFill>
                <a:latin typeface="CorpoS" pitchFamily="2" charset="0"/>
                <a:cs typeface="Arial" charset="0"/>
              </a:defRPr>
            </a:lvl6pPr>
            <a:lvl7pPr marL="4309826" indent="-331525" eaLnBrk="0" fontAlgn="base" hangingPunct="0">
              <a:spcBef>
                <a:spcPct val="50000"/>
              </a:spcBef>
              <a:spcAft>
                <a:spcPct val="0"/>
              </a:spcAft>
              <a:defRPr sz="1900">
                <a:solidFill>
                  <a:schemeClr val="tx1"/>
                </a:solidFill>
                <a:latin typeface="CorpoS" pitchFamily="2" charset="0"/>
                <a:cs typeface="Arial" charset="0"/>
              </a:defRPr>
            </a:lvl7pPr>
            <a:lvl8pPr marL="4972872" indent="-331525" eaLnBrk="0" fontAlgn="base" hangingPunct="0">
              <a:spcBef>
                <a:spcPct val="50000"/>
              </a:spcBef>
              <a:spcAft>
                <a:spcPct val="0"/>
              </a:spcAft>
              <a:defRPr sz="1900">
                <a:solidFill>
                  <a:schemeClr val="tx1"/>
                </a:solidFill>
                <a:latin typeface="CorpoS" pitchFamily="2" charset="0"/>
                <a:cs typeface="Arial" charset="0"/>
              </a:defRPr>
            </a:lvl8pPr>
            <a:lvl9pPr marL="5635925" indent="-331525" eaLnBrk="0" fontAlgn="base" hangingPunct="0">
              <a:spcBef>
                <a:spcPct val="50000"/>
              </a:spcBef>
              <a:spcAft>
                <a:spcPct val="0"/>
              </a:spcAft>
              <a:defRPr sz="1900">
                <a:solidFill>
                  <a:schemeClr val="tx1"/>
                </a:solidFill>
                <a:latin typeface="CorpoS" pitchFamily="2" charset="0"/>
                <a:cs typeface="Arial" charset="0"/>
              </a:defRPr>
            </a:lvl9pPr>
          </a:lstStyle>
          <a:p>
            <a:pPr eaLnBrk="1" hangingPunct="1"/>
            <a:r>
              <a:rPr lang="de-DE" sz="1300" dirty="0"/>
              <a:t>Titel der Präsentation in 9 </a:t>
            </a:r>
            <a:r>
              <a:rPr lang="de-DE" sz="1300" dirty="0" err="1"/>
              <a:t>pt</a:t>
            </a:r>
            <a:r>
              <a:rPr lang="de-DE" sz="1300" dirty="0"/>
              <a:t> </a:t>
            </a:r>
            <a:r>
              <a:rPr lang="de-DE" sz="1300" dirty="0" err="1"/>
              <a:t>CorpoS</a:t>
            </a:r>
            <a:r>
              <a:rPr lang="de-DE" sz="13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2590800" y="1435100"/>
            <a:ext cx="3730625" cy="5386388"/>
          </a:xfrm>
          <a:ln/>
        </p:spPr>
      </p:sp>
      <p:sp>
        <p:nvSpPr>
          <p:cNvPr id="51205" name="Rectangle 3"/>
          <p:cNvSpPr>
            <a:spLocks noGrp="1" noChangeArrowheads="1"/>
          </p:cNvSpPr>
          <p:nvPr>
            <p:ph type="body" idx="1"/>
          </p:nvPr>
        </p:nvSpPr>
        <p:spPr>
          <a:xfrm>
            <a:off x="873977" y="7176297"/>
            <a:ext cx="8060465" cy="6099964"/>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16429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CorpoS" pitchFamily="2" charset="0"/>
                <a:cs typeface="Arial" charset="0"/>
              </a:defRPr>
            </a:lvl1pPr>
            <a:lvl2pPr marL="1077456" indent="-414408" eaLnBrk="0" hangingPunct="0">
              <a:defRPr sz="1900">
                <a:solidFill>
                  <a:schemeClr val="tx1"/>
                </a:solidFill>
                <a:latin typeface="CorpoS" pitchFamily="2" charset="0"/>
                <a:cs typeface="Arial" charset="0"/>
              </a:defRPr>
            </a:lvl2pPr>
            <a:lvl3pPr marL="1657622" indent="-331525" eaLnBrk="0" hangingPunct="0">
              <a:defRPr sz="1900">
                <a:solidFill>
                  <a:schemeClr val="tx1"/>
                </a:solidFill>
                <a:latin typeface="CorpoS" pitchFamily="2" charset="0"/>
                <a:cs typeface="Arial" charset="0"/>
              </a:defRPr>
            </a:lvl3pPr>
            <a:lvl4pPr marL="2320675" indent="-331525" eaLnBrk="0" hangingPunct="0">
              <a:defRPr sz="1900">
                <a:solidFill>
                  <a:schemeClr val="tx1"/>
                </a:solidFill>
                <a:latin typeface="CorpoS" pitchFamily="2" charset="0"/>
                <a:cs typeface="Arial" charset="0"/>
              </a:defRPr>
            </a:lvl4pPr>
            <a:lvl5pPr marL="2983725" indent="-331525" eaLnBrk="0" hangingPunct="0">
              <a:defRPr sz="1900">
                <a:solidFill>
                  <a:schemeClr val="tx1"/>
                </a:solidFill>
                <a:latin typeface="CorpoS" pitchFamily="2" charset="0"/>
                <a:cs typeface="Arial" charset="0"/>
              </a:defRPr>
            </a:lvl5pPr>
            <a:lvl6pPr marL="3646773" indent="-331525" eaLnBrk="0" fontAlgn="base" hangingPunct="0">
              <a:spcBef>
                <a:spcPct val="50000"/>
              </a:spcBef>
              <a:spcAft>
                <a:spcPct val="0"/>
              </a:spcAft>
              <a:defRPr sz="1900">
                <a:solidFill>
                  <a:schemeClr val="tx1"/>
                </a:solidFill>
                <a:latin typeface="CorpoS" pitchFamily="2" charset="0"/>
                <a:cs typeface="Arial" charset="0"/>
              </a:defRPr>
            </a:lvl6pPr>
            <a:lvl7pPr marL="4309826" indent="-331525" eaLnBrk="0" fontAlgn="base" hangingPunct="0">
              <a:spcBef>
                <a:spcPct val="50000"/>
              </a:spcBef>
              <a:spcAft>
                <a:spcPct val="0"/>
              </a:spcAft>
              <a:defRPr sz="1900">
                <a:solidFill>
                  <a:schemeClr val="tx1"/>
                </a:solidFill>
                <a:latin typeface="CorpoS" pitchFamily="2" charset="0"/>
                <a:cs typeface="Arial" charset="0"/>
              </a:defRPr>
            </a:lvl7pPr>
            <a:lvl8pPr marL="4972872" indent="-331525" eaLnBrk="0" fontAlgn="base" hangingPunct="0">
              <a:spcBef>
                <a:spcPct val="50000"/>
              </a:spcBef>
              <a:spcAft>
                <a:spcPct val="0"/>
              </a:spcAft>
              <a:defRPr sz="1900">
                <a:solidFill>
                  <a:schemeClr val="tx1"/>
                </a:solidFill>
                <a:latin typeface="CorpoS" pitchFamily="2" charset="0"/>
                <a:cs typeface="Arial" charset="0"/>
              </a:defRPr>
            </a:lvl8pPr>
            <a:lvl9pPr marL="5635925" indent="-331525" eaLnBrk="0" fontAlgn="base" hangingPunct="0">
              <a:spcBef>
                <a:spcPct val="50000"/>
              </a:spcBef>
              <a:spcAft>
                <a:spcPct val="0"/>
              </a:spcAft>
              <a:defRPr sz="1900">
                <a:solidFill>
                  <a:schemeClr val="tx1"/>
                </a:solidFill>
                <a:latin typeface="CorpoS" pitchFamily="2" charset="0"/>
                <a:cs typeface="Arial" charset="0"/>
              </a:defRPr>
            </a:lvl9pPr>
          </a:lstStyle>
          <a:p>
            <a:pPr eaLnBrk="1" hangingPunct="1"/>
            <a:r>
              <a:rPr lang="de-DE" sz="1300" dirty="0"/>
              <a:t>Titel der Präsentation in 9 </a:t>
            </a:r>
            <a:r>
              <a:rPr lang="de-DE" sz="1300" dirty="0" err="1"/>
              <a:t>pt</a:t>
            </a:r>
            <a:r>
              <a:rPr lang="de-DE" sz="1300" dirty="0"/>
              <a:t> </a:t>
            </a:r>
            <a:r>
              <a:rPr lang="de-DE" sz="1300" dirty="0" err="1"/>
              <a:t>CorpoS</a:t>
            </a:r>
            <a:r>
              <a:rPr lang="de-DE" sz="13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2590800" y="1435100"/>
            <a:ext cx="3730625" cy="5386388"/>
          </a:xfrm>
          <a:ln/>
        </p:spPr>
      </p:sp>
      <p:sp>
        <p:nvSpPr>
          <p:cNvPr id="51205" name="Rectangle 3"/>
          <p:cNvSpPr>
            <a:spLocks noGrp="1" noChangeArrowheads="1"/>
          </p:cNvSpPr>
          <p:nvPr>
            <p:ph type="body" idx="1"/>
          </p:nvPr>
        </p:nvSpPr>
        <p:spPr>
          <a:xfrm>
            <a:off x="873977" y="7176297"/>
            <a:ext cx="8060465" cy="6099964"/>
          </a:xfrm>
          <a:noFill/>
        </p:spPr>
        <p:txBody>
          <a:bodyPr/>
          <a:lstStyle/>
          <a:p>
            <a:pPr eaLnBrk="1" hangingPunct="1"/>
            <a:endParaRPr lang="en-GB" dirty="0" smtClean="0">
              <a:cs typeface="Arial" charset="0"/>
            </a:endParaRPr>
          </a:p>
        </p:txBody>
      </p:sp>
    </p:spTree>
    <p:extLst>
      <p:ext uri="{BB962C8B-B14F-4D97-AF65-F5344CB8AC3E}">
        <p14:creationId xmlns="" xmlns:p14="http://schemas.microsoft.com/office/powerpoint/2010/main"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CorpoS" pitchFamily="2" charset="0"/>
                <a:cs typeface="Arial" charset="0"/>
              </a:defRPr>
            </a:lvl1pPr>
            <a:lvl2pPr marL="1077456" indent="-414408" eaLnBrk="0" hangingPunct="0">
              <a:defRPr sz="1900">
                <a:solidFill>
                  <a:schemeClr val="tx1"/>
                </a:solidFill>
                <a:latin typeface="CorpoS" pitchFamily="2" charset="0"/>
                <a:cs typeface="Arial" charset="0"/>
              </a:defRPr>
            </a:lvl2pPr>
            <a:lvl3pPr marL="1657622" indent="-331525" eaLnBrk="0" hangingPunct="0">
              <a:defRPr sz="1900">
                <a:solidFill>
                  <a:schemeClr val="tx1"/>
                </a:solidFill>
                <a:latin typeface="CorpoS" pitchFamily="2" charset="0"/>
                <a:cs typeface="Arial" charset="0"/>
              </a:defRPr>
            </a:lvl3pPr>
            <a:lvl4pPr marL="2320675" indent="-331525" eaLnBrk="0" hangingPunct="0">
              <a:defRPr sz="1900">
                <a:solidFill>
                  <a:schemeClr val="tx1"/>
                </a:solidFill>
                <a:latin typeface="CorpoS" pitchFamily="2" charset="0"/>
                <a:cs typeface="Arial" charset="0"/>
              </a:defRPr>
            </a:lvl4pPr>
            <a:lvl5pPr marL="2983725" indent="-331525" eaLnBrk="0" hangingPunct="0">
              <a:defRPr sz="1900">
                <a:solidFill>
                  <a:schemeClr val="tx1"/>
                </a:solidFill>
                <a:latin typeface="CorpoS" pitchFamily="2" charset="0"/>
                <a:cs typeface="Arial" charset="0"/>
              </a:defRPr>
            </a:lvl5pPr>
            <a:lvl6pPr marL="3646773" indent="-331525" eaLnBrk="0" fontAlgn="base" hangingPunct="0">
              <a:spcBef>
                <a:spcPct val="50000"/>
              </a:spcBef>
              <a:spcAft>
                <a:spcPct val="0"/>
              </a:spcAft>
              <a:defRPr sz="1900">
                <a:solidFill>
                  <a:schemeClr val="tx1"/>
                </a:solidFill>
                <a:latin typeface="CorpoS" pitchFamily="2" charset="0"/>
                <a:cs typeface="Arial" charset="0"/>
              </a:defRPr>
            </a:lvl6pPr>
            <a:lvl7pPr marL="4309826" indent="-331525" eaLnBrk="0" fontAlgn="base" hangingPunct="0">
              <a:spcBef>
                <a:spcPct val="50000"/>
              </a:spcBef>
              <a:spcAft>
                <a:spcPct val="0"/>
              </a:spcAft>
              <a:defRPr sz="1900">
                <a:solidFill>
                  <a:schemeClr val="tx1"/>
                </a:solidFill>
                <a:latin typeface="CorpoS" pitchFamily="2" charset="0"/>
                <a:cs typeface="Arial" charset="0"/>
              </a:defRPr>
            </a:lvl7pPr>
            <a:lvl8pPr marL="4972872" indent="-331525" eaLnBrk="0" fontAlgn="base" hangingPunct="0">
              <a:spcBef>
                <a:spcPct val="50000"/>
              </a:spcBef>
              <a:spcAft>
                <a:spcPct val="0"/>
              </a:spcAft>
              <a:defRPr sz="1900">
                <a:solidFill>
                  <a:schemeClr val="tx1"/>
                </a:solidFill>
                <a:latin typeface="CorpoS" pitchFamily="2" charset="0"/>
                <a:cs typeface="Arial" charset="0"/>
              </a:defRPr>
            </a:lvl8pPr>
            <a:lvl9pPr marL="5635925" indent="-331525" eaLnBrk="0" fontAlgn="base" hangingPunct="0">
              <a:spcBef>
                <a:spcPct val="50000"/>
              </a:spcBef>
              <a:spcAft>
                <a:spcPct val="0"/>
              </a:spcAft>
              <a:defRPr sz="1900">
                <a:solidFill>
                  <a:schemeClr val="tx1"/>
                </a:solidFill>
                <a:latin typeface="CorpoS" pitchFamily="2" charset="0"/>
                <a:cs typeface="Arial" charset="0"/>
              </a:defRPr>
            </a:lvl9pPr>
          </a:lstStyle>
          <a:p>
            <a:pPr eaLnBrk="1" hangingPunct="1"/>
            <a:r>
              <a:rPr lang="de-DE" sz="1300" dirty="0"/>
              <a:t>Titel der Präsentation in 9 </a:t>
            </a:r>
            <a:r>
              <a:rPr lang="de-DE" sz="1300" dirty="0" err="1"/>
              <a:t>pt</a:t>
            </a:r>
            <a:r>
              <a:rPr lang="de-DE" sz="1300" dirty="0"/>
              <a:t> </a:t>
            </a:r>
            <a:r>
              <a:rPr lang="de-DE" sz="1300" dirty="0" err="1"/>
              <a:t>CorpoS</a:t>
            </a:r>
            <a:r>
              <a:rPr lang="de-DE" sz="13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2590800" y="1435100"/>
            <a:ext cx="3730625" cy="5386388"/>
          </a:xfrm>
          <a:ln/>
        </p:spPr>
      </p:sp>
      <p:sp>
        <p:nvSpPr>
          <p:cNvPr id="51205" name="Rectangle 3"/>
          <p:cNvSpPr>
            <a:spLocks noGrp="1" noChangeArrowheads="1"/>
          </p:cNvSpPr>
          <p:nvPr>
            <p:ph type="body" idx="1"/>
          </p:nvPr>
        </p:nvSpPr>
        <p:spPr>
          <a:xfrm>
            <a:off x="873977" y="7176297"/>
            <a:ext cx="8060465" cy="6099964"/>
          </a:xfrm>
          <a:noFill/>
        </p:spPr>
        <p:txBody>
          <a:bodyPr/>
          <a:lstStyle/>
          <a:p>
            <a:pPr eaLnBrk="1" hangingPunct="1"/>
            <a:endParaRPr lang="en-GB" dirty="0" smtClean="0">
              <a:cs typeface="Arial" charset="0"/>
            </a:endParaRPr>
          </a:p>
        </p:txBody>
      </p:sp>
    </p:spTree>
    <p:extLst>
      <p:ext uri="{BB962C8B-B14F-4D97-AF65-F5344CB8AC3E}">
        <p14:creationId xmlns="" xmlns:p14="http://schemas.microsoft.com/office/powerpoint/2010/main" val="146123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CorpoS" pitchFamily="2" charset="0"/>
                <a:cs typeface="Arial" charset="0"/>
              </a:defRPr>
            </a:lvl1pPr>
            <a:lvl2pPr marL="1077456" indent="-414408" eaLnBrk="0" hangingPunct="0">
              <a:defRPr sz="1900">
                <a:solidFill>
                  <a:schemeClr val="tx1"/>
                </a:solidFill>
                <a:latin typeface="CorpoS" pitchFamily="2" charset="0"/>
                <a:cs typeface="Arial" charset="0"/>
              </a:defRPr>
            </a:lvl2pPr>
            <a:lvl3pPr marL="1657622" indent="-331525" eaLnBrk="0" hangingPunct="0">
              <a:defRPr sz="1900">
                <a:solidFill>
                  <a:schemeClr val="tx1"/>
                </a:solidFill>
                <a:latin typeface="CorpoS" pitchFamily="2" charset="0"/>
                <a:cs typeface="Arial" charset="0"/>
              </a:defRPr>
            </a:lvl3pPr>
            <a:lvl4pPr marL="2320675" indent="-331525" eaLnBrk="0" hangingPunct="0">
              <a:defRPr sz="1900">
                <a:solidFill>
                  <a:schemeClr val="tx1"/>
                </a:solidFill>
                <a:latin typeface="CorpoS" pitchFamily="2" charset="0"/>
                <a:cs typeface="Arial" charset="0"/>
              </a:defRPr>
            </a:lvl4pPr>
            <a:lvl5pPr marL="2983725" indent="-331525" eaLnBrk="0" hangingPunct="0">
              <a:defRPr sz="1900">
                <a:solidFill>
                  <a:schemeClr val="tx1"/>
                </a:solidFill>
                <a:latin typeface="CorpoS" pitchFamily="2" charset="0"/>
                <a:cs typeface="Arial" charset="0"/>
              </a:defRPr>
            </a:lvl5pPr>
            <a:lvl6pPr marL="3646773" indent="-331525" eaLnBrk="0" fontAlgn="base" hangingPunct="0">
              <a:spcBef>
                <a:spcPct val="50000"/>
              </a:spcBef>
              <a:spcAft>
                <a:spcPct val="0"/>
              </a:spcAft>
              <a:defRPr sz="1900">
                <a:solidFill>
                  <a:schemeClr val="tx1"/>
                </a:solidFill>
                <a:latin typeface="CorpoS" pitchFamily="2" charset="0"/>
                <a:cs typeface="Arial" charset="0"/>
              </a:defRPr>
            </a:lvl6pPr>
            <a:lvl7pPr marL="4309826" indent="-331525" eaLnBrk="0" fontAlgn="base" hangingPunct="0">
              <a:spcBef>
                <a:spcPct val="50000"/>
              </a:spcBef>
              <a:spcAft>
                <a:spcPct val="0"/>
              </a:spcAft>
              <a:defRPr sz="1900">
                <a:solidFill>
                  <a:schemeClr val="tx1"/>
                </a:solidFill>
                <a:latin typeface="CorpoS" pitchFamily="2" charset="0"/>
                <a:cs typeface="Arial" charset="0"/>
              </a:defRPr>
            </a:lvl7pPr>
            <a:lvl8pPr marL="4972872" indent="-331525" eaLnBrk="0" fontAlgn="base" hangingPunct="0">
              <a:spcBef>
                <a:spcPct val="50000"/>
              </a:spcBef>
              <a:spcAft>
                <a:spcPct val="0"/>
              </a:spcAft>
              <a:defRPr sz="1900">
                <a:solidFill>
                  <a:schemeClr val="tx1"/>
                </a:solidFill>
                <a:latin typeface="CorpoS" pitchFamily="2" charset="0"/>
                <a:cs typeface="Arial" charset="0"/>
              </a:defRPr>
            </a:lvl8pPr>
            <a:lvl9pPr marL="5635925" indent="-331525" eaLnBrk="0" fontAlgn="base" hangingPunct="0">
              <a:spcBef>
                <a:spcPct val="50000"/>
              </a:spcBef>
              <a:spcAft>
                <a:spcPct val="0"/>
              </a:spcAft>
              <a:defRPr sz="1900">
                <a:solidFill>
                  <a:schemeClr val="tx1"/>
                </a:solidFill>
                <a:latin typeface="CorpoS" pitchFamily="2" charset="0"/>
                <a:cs typeface="Arial" charset="0"/>
              </a:defRPr>
            </a:lvl9pPr>
          </a:lstStyle>
          <a:p>
            <a:pPr eaLnBrk="1" hangingPunct="1"/>
            <a:r>
              <a:rPr lang="de-DE" sz="1300" dirty="0"/>
              <a:t>Titel der Präsentation in 9 </a:t>
            </a:r>
            <a:r>
              <a:rPr lang="de-DE" sz="1300" dirty="0" err="1"/>
              <a:t>pt</a:t>
            </a:r>
            <a:r>
              <a:rPr lang="de-DE" sz="1300" dirty="0"/>
              <a:t> </a:t>
            </a:r>
            <a:r>
              <a:rPr lang="de-DE" sz="1300" dirty="0" err="1"/>
              <a:t>CorpoS</a:t>
            </a:r>
            <a:r>
              <a:rPr lang="de-DE" sz="13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2590800" y="1435100"/>
            <a:ext cx="3730625" cy="5386388"/>
          </a:xfrm>
          <a:ln/>
        </p:spPr>
      </p:sp>
      <p:sp>
        <p:nvSpPr>
          <p:cNvPr id="51205" name="Rectangle 3"/>
          <p:cNvSpPr>
            <a:spLocks noGrp="1" noChangeArrowheads="1"/>
          </p:cNvSpPr>
          <p:nvPr>
            <p:ph type="body" idx="1"/>
          </p:nvPr>
        </p:nvSpPr>
        <p:spPr>
          <a:xfrm>
            <a:off x="873977" y="7176297"/>
            <a:ext cx="8060465" cy="6099964"/>
          </a:xfrm>
          <a:noFill/>
        </p:spPr>
        <p:txBody>
          <a:bodyPr/>
          <a:lstStyle/>
          <a:p>
            <a:pPr eaLnBrk="1" hangingPunct="1"/>
            <a:endParaRPr lang="en-GB" dirty="0" smtClean="0">
              <a:cs typeface="Arial" charset="0"/>
            </a:endParaRPr>
          </a:p>
        </p:txBody>
      </p:sp>
    </p:spTree>
    <p:extLst>
      <p:ext uri="{BB962C8B-B14F-4D97-AF65-F5344CB8AC3E}">
        <p14:creationId xmlns="" xmlns:p14="http://schemas.microsoft.com/office/powerpoint/2010/main" val="46488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CorpoS" pitchFamily="2" charset="0"/>
                <a:cs typeface="Arial" charset="0"/>
              </a:defRPr>
            </a:lvl1pPr>
            <a:lvl2pPr marL="1077456" indent="-414408" eaLnBrk="0" hangingPunct="0">
              <a:defRPr sz="1900">
                <a:solidFill>
                  <a:schemeClr val="tx1"/>
                </a:solidFill>
                <a:latin typeface="CorpoS" pitchFamily="2" charset="0"/>
                <a:cs typeface="Arial" charset="0"/>
              </a:defRPr>
            </a:lvl2pPr>
            <a:lvl3pPr marL="1657622" indent="-331525" eaLnBrk="0" hangingPunct="0">
              <a:defRPr sz="1900">
                <a:solidFill>
                  <a:schemeClr val="tx1"/>
                </a:solidFill>
                <a:latin typeface="CorpoS" pitchFamily="2" charset="0"/>
                <a:cs typeface="Arial" charset="0"/>
              </a:defRPr>
            </a:lvl3pPr>
            <a:lvl4pPr marL="2320675" indent="-331525" eaLnBrk="0" hangingPunct="0">
              <a:defRPr sz="1900">
                <a:solidFill>
                  <a:schemeClr val="tx1"/>
                </a:solidFill>
                <a:latin typeface="CorpoS" pitchFamily="2" charset="0"/>
                <a:cs typeface="Arial" charset="0"/>
              </a:defRPr>
            </a:lvl4pPr>
            <a:lvl5pPr marL="2983725" indent="-331525" eaLnBrk="0" hangingPunct="0">
              <a:defRPr sz="1900">
                <a:solidFill>
                  <a:schemeClr val="tx1"/>
                </a:solidFill>
                <a:latin typeface="CorpoS" pitchFamily="2" charset="0"/>
                <a:cs typeface="Arial" charset="0"/>
              </a:defRPr>
            </a:lvl5pPr>
            <a:lvl6pPr marL="3646773" indent="-331525" eaLnBrk="0" fontAlgn="base" hangingPunct="0">
              <a:spcBef>
                <a:spcPct val="50000"/>
              </a:spcBef>
              <a:spcAft>
                <a:spcPct val="0"/>
              </a:spcAft>
              <a:defRPr sz="1900">
                <a:solidFill>
                  <a:schemeClr val="tx1"/>
                </a:solidFill>
                <a:latin typeface="CorpoS" pitchFamily="2" charset="0"/>
                <a:cs typeface="Arial" charset="0"/>
              </a:defRPr>
            </a:lvl6pPr>
            <a:lvl7pPr marL="4309826" indent="-331525" eaLnBrk="0" fontAlgn="base" hangingPunct="0">
              <a:spcBef>
                <a:spcPct val="50000"/>
              </a:spcBef>
              <a:spcAft>
                <a:spcPct val="0"/>
              </a:spcAft>
              <a:defRPr sz="1900">
                <a:solidFill>
                  <a:schemeClr val="tx1"/>
                </a:solidFill>
                <a:latin typeface="CorpoS" pitchFamily="2" charset="0"/>
                <a:cs typeface="Arial" charset="0"/>
              </a:defRPr>
            </a:lvl7pPr>
            <a:lvl8pPr marL="4972872" indent="-331525" eaLnBrk="0" fontAlgn="base" hangingPunct="0">
              <a:spcBef>
                <a:spcPct val="50000"/>
              </a:spcBef>
              <a:spcAft>
                <a:spcPct val="0"/>
              </a:spcAft>
              <a:defRPr sz="1900">
                <a:solidFill>
                  <a:schemeClr val="tx1"/>
                </a:solidFill>
                <a:latin typeface="CorpoS" pitchFamily="2" charset="0"/>
                <a:cs typeface="Arial" charset="0"/>
              </a:defRPr>
            </a:lvl8pPr>
            <a:lvl9pPr marL="5635925" indent="-331525" eaLnBrk="0" fontAlgn="base" hangingPunct="0">
              <a:spcBef>
                <a:spcPct val="50000"/>
              </a:spcBef>
              <a:spcAft>
                <a:spcPct val="0"/>
              </a:spcAft>
              <a:defRPr sz="1900">
                <a:solidFill>
                  <a:schemeClr val="tx1"/>
                </a:solidFill>
                <a:latin typeface="CorpoS" pitchFamily="2" charset="0"/>
                <a:cs typeface="Arial" charset="0"/>
              </a:defRPr>
            </a:lvl9pPr>
          </a:lstStyle>
          <a:p>
            <a:pPr eaLnBrk="1" hangingPunct="1"/>
            <a:r>
              <a:rPr lang="de-DE" sz="1300" dirty="0"/>
              <a:t>Titel der Präsentation in 9 </a:t>
            </a:r>
            <a:r>
              <a:rPr lang="de-DE" sz="1300" dirty="0" err="1"/>
              <a:t>pt</a:t>
            </a:r>
            <a:r>
              <a:rPr lang="de-DE" sz="1300" dirty="0"/>
              <a:t> </a:t>
            </a:r>
            <a:r>
              <a:rPr lang="de-DE" sz="1300" dirty="0" err="1"/>
              <a:t>CorpoS</a:t>
            </a:r>
            <a:r>
              <a:rPr lang="de-DE" sz="13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2590800" y="1435100"/>
            <a:ext cx="3730625" cy="5386388"/>
          </a:xfrm>
          <a:ln/>
        </p:spPr>
      </p:sp>
      <p:sp>
        <p:nvSpPr>
          <p:cNvPr id="51205" name="Rectangle 3"/>
          <p:cNvSpPr>
            <a:spLocks noGrp="1" noChangeArrowheads="1"/>
          </p:cNvSpPr>
          <p:nvPr>
            <p:ph type="body" idx="1"/>
          </p:nvPr>
        </p:nvSpPr>
        <p:spPr>
          <a:xfrm>
            <a:off x="873977" y="7176297"/>
            <a:ext cx="8060465" cy="6099964"/>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85731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CorpoS" pitchFamily="2" charset="0"/>
                <a:cs typeface="Arial" charset="0"/>
              </a:defRPr>
            </a:lvl1pPr>
            <a:lvl2pPr marL="1077456" indent="-414408" eaLnBrk="0" hangingPunct="0">
              <a:defRPr sz="1900">
                <a:solidFill>
                  <a:schemeClr val="tx1"/>
                </a:solidFill>
                <a:latin typeface="CorpoS" pitchFamily="2" charset="0"/>
                <a:cs typeface="Arial" charset="0"/>
              </a:defRPr>
            </a:lvl2pPr>
            <a:lvl3pPr marL="1657622" indent="-331525" eaLnBrk="0" hangingPunct="0">
              <a:defRPr sz="1900">
                <a:solidFill>
                  <a:schemeClr val="tx1"/>
                </a:solidFill>
                <a:latin typeface="CorpoS" pitchFamily="2" charset="0"/>
                <a:cs typeface="Arial" charset="0"/>
              </a:defRPr>
            </a:lvl3pPr>
            <a:lvl4pPr marL="2320675" indent="-331525" eaLnBrk="0" hangingPunct="0">
              <a:defRPr sz="1900">
                <a:solidFill>
                  <a:schemeClr val="tx1"/>
                </a:solidFill>
                <a:latin typeface="CorpoS" pitchFamily="2" charset="0"/>
                <a:cs typeface="Arial" charset="0"/>
              </a:defRPr>
            </a:lvl4pPr>
            <a:lvl5pPr marL="2983725" indent="-331525" eaLnBrk="0" hangingPunct="0">
              <a:defRPr sz="1900">
                <a:solidFill>
                  <a:schemeClr val="tx1"/>
                </a:solidFill>
                <a:latin typeface="CorpoS" pitchFamily="2" charset="0"/>
                <a:cs typeface="Arial" charset="0"/>
              </a:defRPr>
            </a:lvl5pPr>
            <a:lvl6pPr marL="3646773" indent="-331525" eaLnBrk="0" fontAlgn="base" hangingPunct="0">
              <a:spcBef>
                <a:spcPct val="50000"/>
              </a:spcBef>
              <a:spcAft>
                <a:spcPct val="0"/>
              </a:spcAft>
              <a:defRPr sz="1900">
                <a:solidFill>
                  <a:schemeClr val="tx1"/>
                </a:solidFill>
                <a:latin typeface="CorpoS" pitchFamily="2" charset="0"/>
                <a:cs typeface="Arial" charset="0"/>
              </a:defRPr>
            </a:lvl6pPr>
            <a:lvl7pPr marL="4309826" indent="-331525" eaLnBrk="0" fontAlgn="base" hangingPunct="0">
              <a:spcBef>
                <a:spcPct val="50000"/>
              </a:spcBef>
              <a:spcAft>
                <a:spcPct val="0"/>
              </a:spcAft>
              <a:defRPr sz="1900">
                <a:solidFill>
                  <a:schemeClr val="tx1"/>
                </a:solidFill>
                <a:latin typeface="CorpoS" pitchFamily="2" charset="0"/>
                <a:cs typeface="Arial" charset="0"/>
              </a:defRPr>
            </a:lvl7pPr>
            <a:lvl8pPr marL="4972872" indent="-331525" eaLnBrk="0" fontAlgn="base" hangingPunct="0">
              <a:spcBef>
                <a:spcPct val="50000"/>
              </a:spcBef>
              <a:spcAft>
                <a:spcPct val="0"/>
              </a:spcAft>
              <a:defRPr sz="1900">
                <a:solidFill>
                  <a:schemeClr val="tx1"/>
                </a:solidFill>
                <a:latin typeface="CorpoS" pitchFamily="2" charset="0"/>
                <a:cs typeface="Arial" charset="0"/>
              </a:defRPr>
            </a:lvl8pPr>
            <a:lvl9pPr marL="5635925" indent="-331525" eaLnBrk="0" fontAlgn="base" hangingPunct="0">
              <a:spcBef>
                <a:spcPct val="50000"/>
              </a:spcBef>
              <a:spcAft>
                <a:spcPct val="0"/>
              </a:spcAft>
              <a:defRPr sz="1900">
                <a:solidFill>
                  <a:schemeClr val="tx1"/>
                </a:solidFill>
                <a:latin typeface="CorpoS" pitchFamily="2" charset="0"/>
                <a:cs typeface="Arial" charset="0"/>
              </a:defRPr>
            </a:lvl9pPr>
          </a:lstStyle>
          <a:p>
            <a:pPr eaLnBrk="1" hangingPunct="1"/>
            <a:r>
              <a:rPr lang="de-DE" sz="1300" dirty="0"/>
              <a:t>Titel der Präsentation in 9 </a:t>
            </a:r>
            <a:r>
              <a:rPr lang="de-DE" sz="1300" dirty="0" err="1"/>
              <a:t>pt</a:t>
            </a:r>
            <a:r>
              <a:rPr lang="de-DE" sz="1300" dirty="0"/>
              <a:t> </a:t>
            </a:r>
            <a:r>
              <a:rPr lang="de-DE" sz="1300" dirty="0" err="1"/>
              <a:t>CorpoS</a:t>
            </a:r>
            <a:r>
              <a:rPr lang="de-DE" sz="13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2590800" y="1435100"/>
            <a:ext cx="3730625" cy="5386388"/>
          </a:xfrm>
          <a:ln/>
        </p:spPr>
      </p:sp>
      <p:sp>
        <p:nvSpPr>
          <p:cNvPr id="51205" name="Rectangle 3"/>
          <p:cNvSpPr>
            <a:spLocks noGrp="1" noChangeArrowheads="1"/>
          </p:cNvSpPr>
          <p:nvPr>
            <p:ph type="body" idx="1"/>
          </p:nvPr>
        </p:nvSpPr>
        <p:spPr>
          <a:xfrm>
            <a:off x="873977" y="7176297"/>
            <a:ext cx="8060465" cy="6099964"/>
          </a:xfrm>
          <a:noFill/>
        </p:spPr>
        <p:txBody>
          <a:bodyPr/>
          <a:lstStyle/>
          <a:p>
            <a:pPr eaLnBrk="1" hangingPunct="1"/>
            <a:endParaRPr lang="en-GB" smtClean="0">
              <a:cs typeface="Arial" charset="0"/>
            </a:endParaRPr>
          </a:p>
        </p:txBody>
      </p:sp>
    </p:spTree>
    <p:extLst>
      <p:ext uri="{BB962C8B-B14F-4D97-AF65-F5344CB8AC3E}">
        <p14:creationId xmlns="" xmlns:p14="http://schemas.microsoft.com/office/powerpoint/2010/main" val="313422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23.05.2017</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 xmlns:p14="http://schemas.microsoft.com/office/powerpoint/2010/main" val="412701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23.05.2017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384650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23.05.2017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23.05.2017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23.05.2017</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23.05.2017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23.05.2017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23.05.2017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23.05.2017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extLst>
              <p:ext uri="{D42A27DB-BD31-4B8C-83A1-F6EECF244321}">
                <p14:modId xmlns="" xmlns:p14="http://schemas.microsoft.com/office/powerpoint/2010/main" val="2878421419"/>
              </p:ext>
            </p:extLst>
          </p:nvPr>
        </p:nvGraphicFramePr>
        <p:xfrm>
          <a:off x="1192" y="2295"/>
          <a:ext cx="1190" cy="2292"/>
        </p:xfrm>
        <a:graphic>
          <a:graphicData uri="http://schemas.openxmlformats.org/presentationml/2006/ole">
            <p:oleObj spid="_x0000_s60996" name="think-cell Folie" r:id="rId15" imgW="360" imgH="360" progId="">
              <p:embed/>
            </p:oleObj>
          </a:graphicData>
        </a:graphic>
      </p:graphicFrame>
    </p:spTree>
    <p:extLst>
      <p:ext uri="{BB962C8B-B14F-4D97-AF65-F5344CB8AC3E}">
        <p14:creationId xmlns=""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2.wmf"/><Relationship Id="rId3" Type="http://schemas.openxmlformats.org/officeDocument/2006/relationships/notesSlide" Target="../notesSlides/notesSlide3.xml"/><Relationship Id="rId7" Type="http://schemas.openxmlformats.org/officeDocument/2006/relationships/image" Target="../media/image7.jpeg"/><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0.wmf"/><Relationship Id="rId5" Type="http://schemas.openxmlformats.org/officeDocument/2006/relationships/image" Target="../media/image4.jpeg"/><Relationship Id="rId10" Type="http://schemas.openxmlformats.org/officeDocument/2006/relationships/image" Target="../media/image6.wmf"/><Relationship Id="rId4" Type="http://schemas.openxmlformats.org/officeDocument/2006/relationships/oleObject" Target="../embeddings/oleObject4.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4.xml"/><Relationship Id="rId7" Type="http://schemas.openxmlformats.org/officeDocument/2006/relationships/image" Target="../media/image7.jpeg"/><Relationship Id="rId12"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jpeg"/><Relationship Id="rId11" Type="http://schemas.openxmlformats.org/officeDocument/2006/relationships/image" Target="../media/image16.wmf"/><Relationship Id="rId5" Type="http://schemas.openxmlformats.org/officeDocument/2006/relationships/image" Target="../media/image4.jpeg"/><Relationship Id="rId10" Type="http://schemas.openxmlformats.org/officeDocument/2006/relationships/image" Target="../media/image15.wmf"/><Relationship Id="rId4" Type="http://schemas.openxmlformats.org/officeDocument/2006/relationships/oleObject" Target="../embeddings/oleObject5.bin"/><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jpeg"/><Relationship Id="rId11" Type="http://schemas.openxmlformats.org/officeDocument/2006/relationships/image" Target="../media/image21.wmf"/><Relationship Id="rId5" Type="http://schemas.openxmlformats.org/officeDocument/2006/relationships/image" Target="../media/image4.jpeg"/><Relationship Id="rId10" Type="http://schemas.openxmlformats.org/officeDocument/2006/relationships/image" Target="../media/image20.wmf"/><Relationship Id="rId4" Type="http://schemas.openxmlformats.org/officeDocument/2006/relationships/oleObject" Target="../embeddings/oleObject6.bin"/><Relationship Id="rId9"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png"/><Relationship Id="rId4" Type="http://schemas.openxmlformats.org/officeDocument/2006/relationships/oleObject" Target="../embeddings/oleObject7.bin"/><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jpeg"/><Relationship Id="rId11" Type="http://schemas.openxmlformats.org/officeDocument/2006/relationships/image" Target="../media/image28.wmf"/><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oleObject" Target="../embeddings/oleObject8.bin"/><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2367066375"/>
              </p:ext>
            </p:extLst>
          </p:nvPr>
        </p:nvGraphicFramePr>
        <p:xfrm>
          <a:off x="0" y="0"/>
          <a:ext cx="119062" cy="229306"/>
        </p:xfrm>
        <a:graphic>
          <a:graphicData uri="http://schemas.openxmlformats.org/presentationml/2006/ole">
            <p:oleObj spid="_x0000_s77358" name="think-cell Folie" r:id="rId4" imgW="0" imgH="0" progId="">
              <p:embed/>
            </p:oleObj>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dirty="0">
                <a:solidFill>
                  <a:srgbClr val="7030A0"/>
                </a:solidFill>
                <a:latin typeface="Comic Sans MS" panose="030F0702030302020204" pitchFamily="66" charset="0"/>
              </a:rPr>
              <a:t>F</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R</a:t>
            </a:r>
            <a:r>
              <a:rPr lang="de-DE" sz="5400" b="1" dirty="0" smtClean="0">
                <a:solidFill>
                  <a:srgbClr val="92D050"/>
                </a:solidFill>
                <a:latin typeface="Comic Sans MS" panose="030F0702030302020204" pitchFamily="66" charset="0"/>
              </a:rPr>
              <a:t>I</a:t>
            </a:r>
            <a:r>
              <a:rPr lang="de-DE" sz="5400" b="1" dirty="0" smtClean="0">
                <a:solidFill>
                  <a:srgbClr val="7030A0"/>
                </a:solidFill>
                <a:latin typeface="Comic Sans MS" panose="030F0702030302020204" pitchFamily="66" charset="0"/>
              </a:rPr>
              <a:t>E</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A</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G</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B</a:t>
            </a:r>
            <a:r>
              <a:rPr lang="de-DE" sz="5400" b="1" dirty="0" smtClean="0">
                <a:solidFill>
                  <a:srgbClr val="92D050"/>
                </a:solidFill>
                <a:latin typeface="Comic Sans MS" panose="030F0702030302020204" pitchFamily="66" charset="0"/>
              </a:rPr>
              <a:t>O</a:t>
            </a:r>
            <a:r>
              <a:rPr lang="de-DE" sz="5400" b="1" dirty="0" smtClean="0">
                <a:solidFill>
                  <a:srgbClr val="7030A0"/>
                </a:solidFill>
                <a:latin typeface="Comic Sans MS" panose="030F0702030302020204" pitchFamily="66" charset="0"/>
              </a:rPr>
              <a:t>T</a:t>
            </a:r>
            <a:r>
              <a:rPr lang="de-DE" sz="2800" dirty="0" smtClean="0">
                <a:solidFill>
                  <a:srgbClr val="CC1021"/>
                </a:solidFill>
              </a:rPr>
              <a:t/>
            </a:r>
            <a:br>
              <a:rPr lang="de-DE" sz="2800" dirty="0" smtClean="0">
                <a:solidFill>
                  <a:srgbClr val="CC1021"/>
                </a:solidFill>
              </a:rPr>
            </a:br>
            <a:r>
              <a:rPr lang="de-DE" sz="2400" dirty="0" smtClean="0">
                <a:solidFill>
                  <a:schemeClr val="tx1">
                    <a:lumMod val="50000"/>
                    <a:lumOff val="50000"/>
                  </a:schemeClr>
                </a:solidFill>
                <a:latin typeface="Comic Sans MS" panose="030F0702030302020204" pitchFamily="66" charset="0"/>
              </a:rPr>
              <a:t>der</a:t>
            </a:r>
            <a:r>
              <a:rPr lang="de-DE" sz="2400" dirty="0">
                <a:solidFill>
                  <a:schemeClr val="tx1">
                    <a:lumMod val="50000"/>
                    <a:lumOff val="50000"/>
                  </a:schemeClr>
                </a:solidFill>
                <a:latin typeface="Comic Sans MS" panose="030F0702030302020204" pitchFamily="66" charset="0"/>
              </a:rPr>
              <a:t> </a:t>
            </a:r>
            <a:r>
              <a:rPr lang="de-DE" sz="2400" dirty="0" smtClean="0">
                <a:solidFill>
                  <a:schemeClr val="tx1">
                    <a:lumMod val="50000"/>
                    <a:lumOff val="50000"/>
                  </a:schemeClr>
                </a:solidFill>
                <a:latin typeface="Comic Sans MS" panose="030F0702030302020204" pitchFamily="66" charset="0"/>
              </a:rPr>
              <a:t>Maria </a:t>
            </a:r>
            <a:r>
              <a:rPr lang="de-DE" sz="2400" dirty="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1258541" y="8052889"/>
            <a:ext cx="4340933"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Pfingstferien 2017</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0" name="Textfeld 29"/>
          <p:cNvSpPr txBox="1"/>
          <p:nvPr/>
        </p:nvSpPr>
        <p:spPr>
          <a:xfrm>
            <a:off x="1879061" y="3132303"/>
            <a:ext cx="881653" cy="169277"/>
          </a:xfrm>
          <a:prstGeom prst="rect">
            <a:avLst/>
          </a:prstGeom>
          <a:noFill/>
        </p:spPr>
        <p:txBody>
          <a:bodyPr wrap="none" lIns="0" tIns="0" rIns="0" bIns="0" rtlCol="0">
            <a:spAutoFit/>
          </a:bodyPr>
          <a:lstStyle/>
          <a:p>
            <a:pPr algn="ctr"/>
            <a:r>
              <a:rPr lang="de-DE" sz="1100" b="1" dirty="0" smtClean="0">
                <a:solidFill>
                  <a:srgbClr val="FF0000"/>
                </a:solidFill>
                <a:latin typeface="Comic Sans MS" panose="030F0702030302020204" pitchFamily="66" charset="0"/>
              </a:rPr>
              <a:t>Pfingstferien</a:t>
            </a:r>
            <a:endParaRPr lang="de-DE" sz="600" dirty="0">
              <a:solidFill>
                <a:srgbClr val="FF0000"/>
              </a:solidFill>
              <a:latin typeface="Comic Sans MS" panose="030F0702030302020204" pitchFamily="66" charset="0"/>
            </a:endParaRPr>
          </a:p>
        </p:txBody>
      </p:sp>
      <p:pic>
        <p:nvPicPr>
          <p:cNvPr id="23" name="Grafik 22"/>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270910" y="5560438"/>
            <a:ext cx="2384288" cy="1640181"/>
          </a:xfrm>
          <a:prstGeom prst="rect">
            <a:avLst/>
          </a:prstGeom>
        </p:spPr>
      </p:pic>
    </p:spTree>
    <p:extLst>
      <p:ext uri="{BB962C8B-B14F-4D97-AF65-F5344CB8AC3E}">
        <p14:creationId xmlns="" xmlns:p14="http://schemas.microsoft.com/office/powerpoint/2010/main"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416561" y="9464000"/>
            <a:ext cx="188286" cy="442000"/>
          </a:xfrm>
        </p:spPr>
        <p:txBody>
          <a:bodyPr lIns="20976" tIns="10488" rIns="20976" bIns="10488"/>
          <a:lstStyle/>
          <a:p>
            <a:pPr algn="r"/>
            <a:r>
              <a:rPr lang="de-DE" sz="1400" dirty="0" smtClean="0">
                <a:solidFill>
                  <a:prstClr val="black"/>
                </a:solidFill>
              </a:rPr>
              <a:t>8</a:t>
            </a:r>
            <a:endParaRPr lang="de-DE" sz="1400" dirty="0">
              <a:solidFill>
                <a:prstClr val="black"/>
              </a:solidFill>
            </a:endParaRPr>
          </a:p>
        </p:txBody>
      </p:sp>
      <p:grpSp>
        <p:nvGrpSpPr>
          <p:cNvPr id="5" name="Gruppieren 4"/>
          <p:cNvGrpSpPr/>
          <p:nvPr/>
        </p:nvGrpSpPr>
        <p:grpSpPr>
          <a:xfrm>
            <a:off x="153268" y="0"/>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2"/>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 name="Grafik 7"/>
          <p:cNvPicPr>
            <a:picLocks noChangeAspect="1"/>
          </p:cNvPicPr>
          <p:nvPr/>
        </p:nvPicPr>
        <p:blipFill>
          <a:blip r:embed="rId4"/>
          <a:stretch>
            <a:fillRect/>
          </a:stretch>
        </p:blipFill>
        <p:spPr>
          <a:xfrm>
            <a:off x="368936" y="1809750"/>
            <a:ext cx="5941934" cy="7267575"/>
          </a:xfrm>
          <a:prstGeom prst="rect">
            <a:avLst/>
          </a:prstGeom>
        </p:spPr>
      </p:pic>
      <p:sp>
        <p:nvSpPr>
          <p:cNvPr id="10" name="Rechteck 9"/>
          <p:cNvSpPr/>
          <p:nvPr/>
        </p:nvSpPr>
        <p:spPr>
          <a:xfrm>
            <a:off x="5965767" y="1276349"/>
            <a:ext cx="880041" cy="438151"/>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2" name="Rechteck 11"/>
          <p:cNvSpPr/>
          <p:nvPr/>
        </p:nvSpPr>
        <p:spPr>
          <a:xfrm>
            <a:off x="4905713" y="1294076"/>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3" name="Rechteck 12"/>
          <p:cNvSpPr/>
          <p:nvPr/>
        </p:nvSpPr>
        <p:spPr>
          <a:xfrm>
            <a:off x="2939350" y="1322651"/>
            <a:ext cx="1880299" cy="424732"/>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5" name="Rechteck 14"/>
          <p:cNvSpPr/>
          <p:nvPr/>
        </p:nvSpPr>
        <p:spPr>
          <a:xfrm>
            <a:off x="731922" y="1332176"/>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6" name="Rechteck 15"/>
          <p:cNvSpPr/>
          <p:nvPr/>
        </p:nvSpPr>
        <p:spPr>
          <a:xfrm>
            <a:off x="0" y="1332176"/>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7" name="Rechteck 16"/>
          <p:cNvSpPr/>
          <p:nvPr/>
        </p:nvSpPr>
        <p:spPr>
          <a:xfrm>
            <a:off x="1813729" y="1322651"/>
            <a:ext cx="1072346" cy="424732"/>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Tree>
    <p:extLst>
      <p:ext uri="{BB962C8B-B14F-4D97-AF65-F5344CB8AC3E}">
        <p14:creationId xmlns="" xmlns:p14="http://schemas.microsoft.com/office/powerpoint/2010/main" val="810651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426836" y="9464000"/>
            <a:ext cx="188286" cy="442000"/>
          </a:xfrm>
        </p:spPr>
        <p:txBody>
          <a:bodyPr lIns="20976" tIns="10488" rIns="20976" bIns="10488"/>
          <a:lstStyle/>
          <a:p>
            <a:pPr algn="r"/>
            <a:r>
              <a:rPr lang="de-DE" sz="1400" dirty="0" smtClean="0">
                <a:solidFill>
                  <a:prstClr val="black"/>
                </a:solidFill>
              </a:rPr>
              <a:t>9</a:t>
            </a:r>
            <a:endParaRPr lang="de-DE" sz="1400" dirty="0">
              <a:solidFill>
                <a:prstClr val="black"/>
              </a:solidFill>
            </a:endParaRPr>
          </a:p>
        </p:txBody>
      </p:sp>
      <p:grpSp>
        <p:nvGrpSpPr>
          <p:cNvPr id="3" name="Gruppieren 4"/>
          <p:cNvGrpSpPr/>
          <p:nvPr/>
        </p:nvGrpSpPr>
        <p:grpSpPr>
          <a:xfrm>
            <a:off x="153268" y="0"/>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2"/>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0" name="Rechteck 9"/>
          <p:cNvSpPr/>
          <p:nvPr/>
        </p:nvSpPr>
        <p:spPr>
          <a:xfrm>
            <a:off x="5965767" y="1276349"/>
            <a:ext cx="880041" cy="438151"/>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2" name="Rechteck 11"/>
          <p:cNvSpPr/>
          <p:nvPr/>
        </p:nvSpPr>
        <p:spPr>
          <a:xfrm>
            <a:off x="4905713" y="1294076"/>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3" name="Rechteck 12"/>
          <p:cNvSpPr/>
          <p:nvPr/>
        </p:nvSpPr>
        <p:spPr>
          <a:xfrm>
            <a:off x="2939350" y="1322651"/>
            <a:ext cx="1880299" cy="424732"/>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5" name="Rechteck 14"/>
          <p:cNvSpPr/>
          <p:nvPr/>
        </p:nvSpPr>
        <p:spPr>
          <a:xfrm>
            <a:off x="731922" y="1332176"/>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6" name="Rechteck 15"/>
          <p:cNvSpPr/>
          <p:nvPr/>
        </p:nvSpPr>
        <p:spPr>
          <a:xfrm>
            <a:off x="0" y="1332176"/>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7" name="Rechteck 16"/>
          <p:cNvSpPr/>
          <p:nvPr/>
        </p:nvSpPr>
        <p:spPr>
          <a:xfrm>
            <a:off x="1813729" y="1322651"/>
            <a:ext cx="1072346" cy="424732"/>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19" name="Grafik 18"/>
          <p:cNvPicPr>
            <a:picLocks noChangeAspect="1"/>
          </p:cNvPicPr>
          <p:nvPr/>
        </p:nvPicPr>
        <p:blipFill>
          <a:blip r:embed="rId4"/>
          <a:stretch>
            <a:fillRect/>
          </a:stretch>
        </p:blipFill>
        <p:spPr>
          <a:xfrm>
            <a:off x="448508" y="1887538"/>
            <a:ext cx="5941934" cy="3160712"/>
          </a:xfrm>
          <a:prstGeom prst="rect">
            <a:avLst/>
          </a:prstGeom>
        </p:spPr>
      </p:pic>
      <p:pic>
        <p:nvPicPr>
          <p:cNvPr id="20" name="Grafik 1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37835" y="5203589"/>
            <a:ext cx="5382329" cy="3660775"/>
          </a:xfrm>
          <a:prstGeom prst="rect">
            <a:avLst/>
          </a:prstGeom>
        </p:spPr>
      </p:pic>
    </p:spTree>
    <p:extLst>
      <p:ext uri="{BB962C8B-B14F-4D97-AF65-F5344CB8AC3E}">
        <p14:creationId xmlns="" xmlns:p14="http://schemas.microsoft.com/office/powerpoint/2010/main" val="810651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1992353046"/>
              </p:ext>
            </p:extLst>
          </p:nvPr>
        </p:nvGraphicFramePr>
        <p:xfrm>
          <a:off x="0" y="0"/>
          <a:ext cx="119062" cy="229306"/>
        </p:xfrm>
        <a:graphic>
          <a:graphicData uri="http://schemas.openxmlformats.org/presentationml/2006/ole">
            <p:oleObj spid="_x0000_s88575"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Pädagogische Fachkräfte</a:t>
            </a:r>
            <a:endParaRPr lang="de-DE" sz="130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
            </a:r>
            <a:br>
              <a:rPr kumimoji="0" lang="de-DE" altLang="de-DE" sz="1800" b="0" i="0" u="none" strike="noStrike" cap="none" normalizeH="0" baseline="0" smtClean="0">
                <a:ln>
                  <a:noFill/>
                </a:ln>
                <a:solidFill>
                  <a:schemeClr val="tx1"/>
                </a:solidFill>
                <a:effectLst/>
                <a:latin typeface="Arial" charset="0"/>
                <a:cs typeface="Arial" charset="0"/>
              </a:rPr>
            </a:br>
            <a:endParaRPr kumimoji="0" lang="de-DE" altLang="de-DE" sz="1800" b="0" i="0" u="none" strike="noStrike" cap="none" normalizeH="0" baseline="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 xmlns:p14="http://schemas.microsoft.com/office/powerpoint/2010/main" val="992409868"/>
              </p:ext>
            </p:extLst>
          </p:nvPr>
        </p:nvGraphicFramePr>
        <p:xfrm>
          <a:off x="306252" y="2085920"/>
          <a:ext cx="6265999" cy="3664363"/>
        </p:xfrm>
        <a:graphic>
          <a:graphicData uri="http://schemas.openxmlformats.org/drawingml/2006/table">
            <a:tbl>
              <a:tblPr firstRow="1" bandRow="1">
                <a:tableStyleId>{5FD0F851-EC5A-4D38-B0AD-8093EC10F338}</a:tableStyleId>
              </a:tblPr>
              <a:tblGrid>
                <a:gridCol w="1672673"/>
                <a:gridCol w="1792165"/>
                <a:gridCol w="2801161"/>
              </a:tblGrid>
              <a:tr h="318871">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tr>
              <a:tr h="318871">
                <a:tc>
                  <a:txBody>
                    <a:bodyPr/>
                    <a:lstStyle/>
                    <a:p>
                      <a:r>
                        <a:rPr lang="de-DE" sz="1400" dirty="0" smtClean="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0711 / 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ferienbetreuung@mmgh.de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18871">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a:t>
                      </a:r>
                      <a:r>
                        <a:rPr lang="de-DE" altLang="de-DE" sz="1400" dirty="0" smtClean="0">
                          <a:solidFill>
                            <a:schemeClr val="tx1">
                              <a:lumMod val="75000"/>
                              <a:lumOff val="25000"/>
                            </a:schemeClr>
                          </a:solidFill>
                          <a:latin typeface="Calibri" panose="020F0502020204030204" pitchFamily="34" charset="0"/>
                          <a:cs typeface="Arial" charset="0"/>
                        </a:rPr>
                        <a:t>909 763 97</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tr>
              <a:tr h="318871">
                <a:tc>
                  <a:txBody>
                    <a:bodyPr/>
                    <a:lstStyle/>
                    <a:p>
                      <a:r>
                        <a:rPr lang="de-DE" sz="1400" dirty="0" smtClean="0">
                          <a:solidFill>
                            <a:schemeClr val="tx1">
                              <a:lumMod val="75000"/>
                              <a:lumOff val="25000"/>
                            </a:schemeClr>
                          </a:solidFill>
                          <a:latin typeface="Calibri" panose="020F0502020204030204" pitchFamily="34" charset="0"/>
                        </a:rPr>
                        <a:t>Jasmin Grenzbach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18871">
                <a:tc>
                  <a:txBody>
                    <a:bodyPr/>
                    <a:lstStyle/>
                    <a:p>
                      <a:r>
                        <a:rPr lang="de-DE" sz="1400" dirty="0" smtClean="0">
                          <a:solidFill>
                            <a:schemeClr val="tx1">
                              <a:lumMod val="75000"/>
                              <a:lumOff val="25000"/>
                            </a:schemeClr>
                          </a:solidFill>
                          <a:latin typeface="Calibri" panose="020F0502020204030204" pitchFamily="34" charset="0"/>
                        </a:rPr>
                        <a:t>Hayri Kurt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tr>
              <a:tr h="318871">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Lena</a:t>
                      </a:r>
                      <a:r>
                        <a:rPr lang="de-DE" altLang="de-DE" sz="1400" baseline="0" dirty="0" smtClean="0">
                          <a:solidFill>
                            <a:schemeClr val="tx1">
                              <a:lumMod val="75000"/>
                              <a:lumOff val="25000"/>
                            </a:schemeClr>
                          </a:solidFill>
                          <a:latin typeface="Calibri" panose="020F0502020204030204" pitchFamily="34" charset="0"/>
                          <a:cs typeface="Arial" charset="0"/>
                        </a:rPr>
                        <a:t> Stiehle</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lena.stiehle@mmgh.de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18871">
                <a:tc>
                  <a:txBody>
                    <a:bodyPr/>
                    <a:lstStyle/>
                    <a:p>
                      <a:r>
                        <a:rPr lang="de-DE" sz="1400" dirty="0" smtClean="0">
                          <a:solidFill>
                            <a:schemeClr val="tx1">
                              <a:lumMod val="75000"/>
                              <a:lumOff val="25000"/>
                            </a:schemeClr>
                          </a:solidFill>
                          <a:latin typeface="Calibri" panose="020F0502020204030204" pitchFamily="34" charset="0"/>
                        </a:rPr>
                        <a:t>Anda-Lena </a:t>
                      </a:r>
                      <a:r>
                        <a:rPr lang="de-DE" sz="1400" dirty="0" err="1" smtClean="0">
                          <a:solidFill>
                            <a:schemeClr val="tx1">
                              <a:lumMod val="75000"/>
                              <a:lumOff val="25000"/>
                            </a:schemeClr>
                          </a:solidFill>
                          <a:latin typeface="Calibri" panose="020F0502020204030204" pitchFamily="34" charset="0"/>
                        </a:rPr>
                        <a:t>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r h="318871">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Anna </a:t>
                      </a:r>
                      <a:r>
                        <a:rPr lang="de-DE" sz="1400" dirty="0" err="1" smtClean="0">
                          <a:solidFill>
                            <a:schemeClr val="tx1">
                              <a:lumMod val="75000"/>
                              <a:lumOff val="25000"/>
                            </a:schemeClr>
                          </a:solidFill>
                          <a:latin typeface="Calibri" panose="020F0502020204030204" pitchFamily="34" charset="0"/>
                        </a:rPr>
                        <a:t>Ornth</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anna.ornth@mmgh.de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18871">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r h="397262">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Antonia Zastrau</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antonia.zastrau@mmgh.de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97262">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Nathalia</a:t>
                      </a:r>
                      <a:r>
                        <a:rPr lang="de-DE" sz="1400" baseline="0" dirty="0" smtClean="0">
                          <a:solidFill>
                            <a:schemeClr val="tx1">
                              <a:lumMod val="75000"/>
                              <a:lumOff val="25000"/>
                            </a:schemeClr>
                          </a:solidFill>
                          <a:latin typeface="Calibri" panose="020F0502020204030204" pitchFamily="34" charset="0"/>
                        </a:rPr>
                        <a:t> Khan</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nathalia.khan@mmgh.de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bl>
          </a:graphicData>
        </a:graphic>
      </p:graphicFrame>
      <p:sp>
        <p:nvSpPr>
          <p:cNvPr id="31" name="Rechteck 30"/>
          <p:cNvSpPr/>
          <p:nvPr/>
        </p:nvSpPr>
        <p:spPr>
          <a:xfrm>
            <a:off x="211324" y="6254572"/>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Caterer </a:t>
            </a:r>
            <a:r>
              <a:rPr lang="de-DE" sz="130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 xmlns:p14="http://schemas.microsoft.com/office/powerpoint/2010/main" val="1383152973"/>
              </p:ext>
            </p:extLst>
          </p:nvPr>
        </p:nvGraphicFramePr>
        <p:xfrm>
          <a:off x="306252" y="6600881"/>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r>
              <a:tr h="370840">
                <a:tc>
                  <a:txBody>
                    <a:bodyPr/>
                    <a:lstStyle/>
                    <a:p>
                      <a:r>
                        <a:rPr lang="de-DE" sz="1400" dirty="0" smtClean="0">
                          <a:solidFill>
                            <a:schemeClr val="tx1">
                              <a:lumMod val="75000"/>
                              <a:lumOff val="25000"/>
                            </a:schemeClr>
                          </a:solidFill>
                          <a:latin typeface="Calibri" panose="020F0502020204030204" pitchFamily="34" charset="0"/>
                        </a:rPr>
                        <a:t>Frau Dillmann</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0711/92582-35</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menueservice@malteser-stuttgart.de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 xmlns:p14="http://schemas.microsoft.com/office/powerpoint/2010/main" val="1344455311"/>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r>
              <a:tr h="370840">
                <a:tc>
                  <a:txBody>
                    <a:bodyPr/>
                    <a:lstStyle/>
                    <a:p>
                      <a:r>
                        <a:rPr lang="de-DE" sz="1400" smtClean="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0151 / 194 184 42</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r>
            </a:tbl>
          </a:graphicData>
        </a:graphic>
      </p:graphicFrame>
      <p:sp>
        <p:nvSpPr>
          <p:cNvPr id="25" name="Rechteck 24"/>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8" name="Gruppieren 27"/>
          <p:cNvGrpSpPr/>
          <p:nvPr/>
        </p:nvGrpSpPr>
        <p:grpSpPr>
          <a:xfrm>
            <a:off x="1898495" y="1062047"/>
            <a:ext cx="4947313" cy="406906"/>
            <a:chOff x="1910687" y="1055951"/>
            <a:chExt cx="4947313" cy="406906"/>
          </a:xfrm>
        </p:grpSpPr>
        <p:sp>
          <p:nvSpPr>
            <p:cNvPr id="29" name="Rechteck 28"/>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Textfeld 29"/>
            <p:cNvSpPr txBox="1"/>
            <p:nvPr/>
          </p:nvSpPr>
          <p:spPr>
            <a:xfrm>
              <a:off x="1910687" y="1186190"/>
              <a:ext cx="881653"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Pfingstferien</a:t>
              </a:r>
              <a:endParaRPr lang="de-DE" sz="600" dirty="0">
                <a:latin typeface="Comic Sans MS" panose="030F0702030302020204" pitchFamily="66" charset="0"/>
              </a:endParaRPr>
            </a:p>
          </p:txBody>
        </p:sp>
      </p:grpSp>
    </p:spTree>
    <p:extLst>
      <p:ext uri="{BB962C8B-B14F-4D97-AF65-F5344CB8AC3E}">
        <p14:creationId xmlns="" xmlns:p14="http://schemas.microsoft.com/office/powerpoint/2010/main" val="39384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endParaRPr lang="de-DE" dirty="0">
              <a:solidFill>
                <a:prstClr val="black"/>
              </a:solidFill>
            </a:endParaRPr>
          </a:p>
        </p:txBody>
      </p:sp>
      <p:sp>
        <p:nvSpPr>
          <p:cNvPr id="3" name="Titel 2"/>
          <p:cNvSpPr>
            <a:spLocks noGrp="1"/>
          </p:cNvSpPr>
          <p:nvPr>
            <p:ph type="title"/>
          </p:nvPr>
        </p:nvSpPr>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393050" y="9609140"/>
            <a:ext cx="188286" cy="442000"/>
          </a:xfrm>
        </p:spPr>
        <p:txBody>
          <a:bodyPr lIns="20976" tIns="10488" rIns="20976" bIns="10488"/>
          <a:lstStyle/>
          <a:p>
            <a:pPr algn="r"/>
            <a:r>
              <a:rPr lang="de-DE" sz="1400" dirty="0">
                <a:solidFill>
                  <a:prstClr val="black"/>
                </a:solidFill>
              </a:rPr>
              <a:t>1</a:t>
            </a:r>
          </a:p>
        </p:txBody>
      </p:sp>
      <p:sp>
        <p:nvSpPr>
          <p:cNvPr id="4" name="Textfeld 3"/>
          <p:cNvSpPr txBox="1"/>
          <p:nvPr/>
        </p:nvSpPr>
        <p:spPr>
          <a:xfrm>
            <a:off x="435202" y="1806187"/>
            <a:ext cx="6017985" cy="7581178"/>
          </a:xfrm>
          <a:prstGeom prst="rect">
            <a:avLst/>
          </a:prstGeom>
          <a:noFill/>
        </p:spPr>
        <p:txBody>
          <a:bodyPr wrap="square" lIns="0" tIns="0" rIns="0" bIns="0" rtlCol="0">
            <a:spAutoFit/>
          </a:bodyPr>
          <a:lstStyle/>
          <a:p>
            <a:r>
              <a:rPr lang="de-DE" sz="1100" dirty="0"/>
              <a:t>Liebe </a:t>
            </a:r>
            <a:r>
              <a:rPr lang="de-DE" sz="1100" dirty="0" smtClean="0"/>
              <a:t>Kinder, liebe </a:t>
            </a:r>
            <a:r>
              <a:rPr lang="de-DE" sz="1100" dirty="0"/>
              <a:t>Eltern</a:t>
            </a:r>
            <a:r>
              <a:rPr lang="de-DE" sz="1100" dirty="0" smtClean="0"/>
              <a:t>,</a:t>
            </a:r>
          </a:p>
          <a:p>
            <a:endParaRPr lang="de-DE" sz="1100" dirty="0"/>
          </a:p>
          <a:p>
            <a:endParaRPr lang="de-DE" sz="1100" dirty="0" smtClean="0"/>
          </a:p>
          <a:p>
            <a:r>
              <a:rPr lang="de-DE" sz="1100" dirty="0" smtClean="0"/>
              <a:t>was </a:t>
            </a:r>
            <a:r>
              <a:rPr lang="de-DE" sz="1100" dirty="0"/>
              <a:t>wären wir ohne Erfinderinnen und Erfinder? Die Antwort liegt wohl auf der Hand: Nichts wäre heute </a:t>
            </a:r>
            <a:r>
              <a:rPr lang="de-DE" sz="1100" dirty="0" smtClean="0"/>
              <a:t>so, </a:t>
            </a:r>
            <a:r>
              <a:rPr lang="de-DE" sz="1100" dirty="0"/>
              <a:t>wie wir es kennen! Wir hätten keine Autos, wir könnten wohl nicht in ferne  Länder in den Urlaub fliegen </a:t>
            </a:r>
            <a:r>
              <a:rPr lang="de-DE" sz="1100" dirty="0" smtClean="0"/>
              <a:t>und eventuell hätten wir auch </a:t>
            </a:r>
            <a:r>
              <a:rPr lang="de-DE" sz="1100" dirty="0"/>
              <a:t>keine Gummibärchen zum </a:t>
            </a:r>
            <a:r>
              <a:rPr lang="de-DE" sz="1100" dirty="0" smtClean="0"/>
              <a:t>Naschen</a:t>
            </a:r>
            <a:r>
              <a:rPr lang="de-DE" sz="1100" dirty="0"/>
              <a:t>!</a:t>
            </a:r>
          </a:p>
          <a:p>
            <a:r>
              <a:rPr lang="de-DE" sz="1100" dirty="0" smtClean="0"/>
              <a:t>„</a:t>
            </a:r>
            <a:r>
              <a:rPr lang="de-DE" sz="1100" dirty="0"/>
              <a:t>V</a:t>
            </a:r>
            <a:r>
              <a:rPr lang="de-DE" sz="1100" dirty="0" smtClean="0"/>
              <a:t>om Rad zum Raumschiff, Erfindungen die die Welt bewegten“, dieses </a:t>
            </a:r>
            <a:r>
              <a:rPr lang="de-DE" sz="1100" dirty="0"/>
              <a:t>Thema begleitet uns </a:t>
            </a:r>
            <a:r>
              <a:rPr lang="de-DE" sz="1100" dirty="0" smtClean="0"/>
              <a:t>in den</a:t>
            </a:r>
            <a:r>
              <a:rPr lang="de-DE" sz="1100" dirty="0"/>
              <a:t> </a:t>
            </a:r>
            <a:r>
              <a:rPr lang="de-DE" sz="1100" dirty="0" smtClean="0"/>
              <a:t>Pfingstferien 2017. </a:t>
            </a:r>
            <a:r>
              <a:rPr lang="de-DE" sz="1100" dirty="0"/>
              <a:t>W</a:t>
            </a:r>
            <a:r>
              <a:rPr lang="de-DE" sz="1100" dirty="0" smtClean="0"/>
              <a:t>elche </a:t>
            </a:r>
            <a:r>
              <a:rPr lang="de-DE" sz="1100" dirty="0"/>
              <a:t>Erfindung war die </a:t>
            </a:r>
            <a:r>
              <a:rPr lang="de-DE" sz="1100" dirty="0" smtClean="0"/>
              <a:t>Genialste</a:t>
            </a:r>
            <a:r>
              <a:rPr lang="de-DE" sz="1100" dirty="0"/>
              <a:t>? Das Auto, das Fliegen, der Computer, das Telefon, das Handy oder eben die </a:t>
            </a:r>
            <a:r>
              <a:rPr lang="de-DE" sz="1100" dirty="0" smtClean="0"/>
              <a:t>SMS?</a:t>
            </a:r>
            <a:endParaRPr lang="de-DE" sz="1100" dirty="0"/>
          </a:p>
          <a:p>
            <a:r>
              <a:rPr lang="de-DE" sz="1100" dirty="0" smtClean="0"/>
              <a:t>Darüber </a:t>
            </a:r>
            <a:r>
              <a:rPr lang="de-DE" sz="1100" dirty="0"/>
              <a:t>machen wir uns im </a:t>
            </a:r>
            <a:r>
              <a:rPr lang="de-DE" sz="1100" dirty="0" smtClean="0"/>
              <a:t>Angebot, </a:t>
            </a:r>
            <a:r>
              <a:rPr lang="de-DE" sz="1100" dirty="0"/>
              <a:t>„Vom </a:t>
            </a:r>
            <a:r>
              <a:rPr lang="de-DE" sz="1100" dirty="0" smtClean="0"/>
              <a:t>Rauchzeichen zum Handy“, Gedanken</a:t>
            </a:r>
            <a:r>
              <a:rPr lang="de-DE" sz="1100" dirty="0"/>
              <a:t>. Wir werden uns aus einfachen Materialien ein Schnurtelefon und ein „Handy“ </a:t>
            </a:r>
            <a:r>
              <a:rPr lang="de-DE" sz="1100" dirty="0" smtClean="0"/>
              <a:t>basteln</a:t>
            </a:r>
            <a:r>
              <a:rPr lang="de-DE" sz="1100" dirty="0"/>
              <a:t> </a:t>
            </a:r>
            <a:r>
              <a:rPr lang="de-DE" sz="1100" dirty="0" smtClean="0"/>
              <a:t>und </a:t>
            </a:r>
            <a:r>
              <a:rPr lang="de-DE" sz="1100" dirty="0"/>
              <a:t>uns noch weitere Kommunikationserfindungen anschauen oder sogar selbst erfinden. </a:t>
            </a:r>
          </a:p>
          <a:p>
            <a:r>
              <a:rPr lang="de-DE" sz="1100" dirty="0" smtClean="0"/>
              <a:t>Die </a:t>
            </a:r>
            <a:r>
              <a:rPr lang="de-DE" sz="1100" dirty="0"/>
              <a:t>geniale </a:t>
            </a:r>
            <a:r>
              <a:rPr lang="de-DE" sz="1100" dirty="0" smtClean="0"/>
              <a:t>Erfindung, die </a:t>
            </a:r>
            <a:r>
              <a:rPr lang="de-DE" sz="1100" dirty="0"/>
              <a:t>Sonnenstrahlen zur Energiegewinnung zu nutzen, werden wir euch Kindern anhand von </a:t>
            </a:r>
            <a:r>
              <a:rPr lang="de-DE" sz="1100" dirty="0" smtClean="0"/>
              <a:t>Solarautobausätzen </a:t>
            </a:r>
            <a:r>
              <a:rPr lang="de-DE" sz="1100" dirty="0"/>
              <a:t>zeigen. Diese Autos werden bei sicher wunderschönem Sonnenschein </a:t>
            </a:r>
            <a:r>
              <a:rPr lang="de-DE" sz="1100" dirty="0" smtClean="0"/>
              <a:t>in den </a:t>
            </a:r>
            <a:r>
              <a:rPr lang="de-DE" sz="1100" dirty="0"/>
              <a:t>Pfingstferien ganz schnell über den Schulhof </a:t>
            </a:r>
            <a:r>
              <a:rPr lang="de-DE" sz="1100" dirty="0" smtClean="0"/>
              <a:t>flitzen. </a:t>
            </a:r>
            <a:endParaRPr lang="de-DE" sz="1100" dirty="0"/>
          </a:p>
          <a:p>
            <a:r>
              <a:rPr lang="de-DE" sz="1100" dirty="0" smtClean="0"/>
              <a:t>Natürlich wird auch das Fliegen eine Rolle spielen. Wer war der erste Mensch in der Luft? Wann war dies? Und welcher selbstgebaute Segelflieger fliegt am besten? Dazu bauen wir unseren eigenen Segelflieger mit Hilfe einer Ideenkiste der Stuttgarter Jugendhaus Gesellschaft.</a:t>
            </a:r>
          </a:p>
          <a:p>
            <a:endParaRPr lang="de-DE" sz="1100" dirty="0" smtClean="0"/>
          </a:p>
          <a:p>
            <a:r>
              <a:rPr lang="de-DE" sz="1100" dirty="0"/>
              <a:t>A</a:t>
            </a:r>
            <a:r>
              <a:rPr lang="de-DE" sz="1100" dirty="0" smtClean="0"/>
              <a:t>uch </a:t>
            </a:r>
            <a:r>
              <a:rPr lang="de-DE" sz="1100" dirty="0"/>
              <a:t>die Gesundheit wird in den Ferien erfinderisch betrachtet. Denn wir werden uns aus verschiedenen </a:t>
            </a:r>
            <a:r>
              <a:rPr lang="de-DE" sz="1100" dirty="0" smtClean="0"/>
              <a:t>Heilkräutern Salben </a:t>
            </a:r>
            <a:r>
              <a:rPr lang="de-DE" sz="1100" dirty="0"/>
              <a:t>und Cremes mischen, die unserer Gesundheit zu Gute kommen. </a:t>
            </a:r>
          </a:p>
          <a:p>
            <a:r>
              <a:rPr lang="de-DE" sz="1100" dirty="0"/>
              <a:t>H</a:t>
            </a:r>
            <a:r>
              <a:rPr lang="de-DE" sz="1100" dirty="0" smtClean="0"/>
              <a:t>ierzu </a:t>
            </a:r>
            <a:r>
              <a:rPr lang="de-DE" sz="1100" dirty="0"/>
              <a:t>passt </a:t>
            </a:r>
            <a:r>
              <a:rPr lang="de-DE" sz="1100" dirty="0" smtClean="0"/>
              <a:t>auch die </a:t>
            </a:r>
            <a:r>
              <a:rPr lang="de-DE" sz="1100" dirty="0"/>
              <a:t>Erfindung der Zahnpasta im Jahre </a:t>
            </a:r>
            <a:r>
              <a:rPr lang="de-DE" sz="1100" dirty="0" smtClean="0"/>
              <a:t>1907. Diese </a:t>
            </a:r>
            <a:r>
              <a:rPr lang="de-DE" sz="1100" dirty="0"/>
              <a:t>Erfindung erspart uns sicher so manchen Zahnschmerz und </a:t>
            </a:r>
            <a:r>
              <a:rPr lang="de-DE" sz="1100" dirty="0" smtClean="0"/>
              <a:t>liefert heute </a:t>
            </a:r>
            <a:r>
              <a:rPr lang="de-DE" sz="1100" dirty="0"/>
              <a:t>viel Ferienspaß, da wir unsere eigene Zahnpasta </a:t>
            </a:r>
            <a:r>
              <a:rPr lang="de-DE" sz="1100" dirty="0" smtClean="0"/>
              <a:t>herstellen und damit die Zähne gründlich putzen. </a:t>
            </a:r>
          </a:p>
          <a:p>
            <a:endParaRPr lang="de-DE" sz="1100" dirty="0"/>
          </a:p>
          <a:p>
            <a:r>
              <a:rPr lang="de-DE" sz="1100" dirty="0" smtClean="0"/>
              <a:t>Am </a:t>
            </a:r>
            <a:r>
              <a:rPr lang="de-DE" sz="1100" dirty="0"/>
              <a:t>Vormittag </a:t>
            </a:r>
            <a:r>
              <a:rPr lang="de-DE" sz="1100" dirty="0" smtClean="0"/>
              <a:t>beschäftigen </a:t>
            </a:r>
            <a:r>
              <a:rPr lang="de-DE" sz="1100" dirty="0"/>
              <a:t>wir </a:t>
            </a:r>
            <a:r>
              <a:rPr lang="de-DE" sz="1100" dirty="0" smtClean="0"/>
              <a:t>uns auch </a:t>
            </a:r>
            <a:r>
              <a:rPr lang="de-DE" sz="1100" dirty="0"/>
              <a:t>wieder </a:t>
            </a:r>
            <a:r>
              <a:rPr lang="de-DE" sz="1100" dirty="0" smtClean="0"/>
              <a:t>mit unseren Tieren. Die Hasen, Hühner und Meerschweinchen </a:t>
            </a:r>
            <a:r>
              <a:rPr lang="de-DE" sz="1100" dirty="0"/>
              <a:t> </a:t>
            </a:r>
            <a:r>
              <a:rPr lang="de-DE" sz="1100" dirty="0" smtClean="0"/>
              <a:t>werden gefüttert und bekommen ihre Streicheleinheiten. Im Angebot Kuscheltiere werden wir gemeinsam einen Elefanten nähen und uns mit dem Lebenswerk der Margarethe Steiff  beschäftigen. </a:t>
            </a:r>
          </a:p>
          <a:p>
            <a:endParaRPr lang="de-DE" sz="1100" dirty="0"/>
          </a:p>
          <a:p>
            <a:r>
              <a:rPr lang="de-DE" sz="1100" dirty="0"/>
              <a:t>Am Mittwoch gehen wir dann voller </a:t>
            </a:r>
            <a:r>
              <a:rPr lang="de-DE" sz="1100" dirty="0" smtClean="0"/>
              <a:t>Forscherdrang </a:t>
            </a:r>
            <a:r>
              <a:rPr lang="de-DE" sz="1100" dirty="0"/>
              <a:t>ins </a:t>
            </a:r>
            <a:r>
              <a:rPr lang="de-DE" sz="1100" dirty="0" smtClean="0"/>
              <a:t>Porsche </a:t>
            </a:r>
            <a:r>
              <a:rPr lang="de-DE" sz="1100" dirty="0"/>
              <a:t>Museum und nehmen hier an einer Führung </a:t>
            </a:r>
            <a:r>
              <a:rPr lang="de-DE" sz="1100" dirty="0" smtClean="0"/>
              <a:t>teil. Zwischen den einzelnen Ferienprogrammpunkten schauen </a:t>
            </a:r>
            <a:r>
              <a:rPr lang="de-DE" sz="1100" dirty="0"/>
              <a:t>wir immer mal wieder in die Erfinderküche! Was wird hier denn erfunden? Steht der neue Schokosalbeikuchen schon auf dem Tisch, oder schmeckt die lilafarbene Limonade? In der Erfinderküche wird erfunden was lecker ist und was es so noch nie gegeben hat. </a:t>
            </a:r>
          </a:p>
          <a:p>
            <a:r>
              <a:rPr lang="de-DE" sz="1100" dirty="0"/>
              <a:t> </a:t>
            </a:r>
          </a:p>
          <a:p>
            <a:pPr algn="ctr"/>
            <a:endParaRPr lang="de-DE" sz="1100" dirty="0" smtClean="0"/>
          </a:p>
          <a:p>
            <a:r>
              <a:rPr lang="de-DE" sz="1100" dirty="0"/>
              <a:t>E</a:t>
            </a:r>
            <a:r>
              <a:rPr lang="de-DE" sz="1100" dirty="0" smtClean="0"/>
              <a:t>ine erfinderische </a:t>
            </a:r>
            <a:r>
              <a:rPr lang="de-DE" sz="1100" dirty="0"/>
              <a:t>Ferienzeit </a:t>
            </a:r>
            <a:r>
              <a:rPr lang="de-DE" sz="1100" dirty="0" smtClean="0"/>
              <a:t>wünschen Euch, liebe Kinder,</a:t>
            </a:r>
            <a:endParaRPr lang="de-DE" sz="1100" dirty="0"/>
          </a:p>
          <a:p>
            <a:endParaRPr lang="de-DE" sz="1100" dirty="0" smtClean="0"/>
          </a:p>
          <a:p>
            <a:endParaRPr lang="de-DE" sz="1100" dirty="0"/>
          </a:p>
          <a:p>
            <a:endParaRPr lang="de-DE" sz="1100" dirty="0" smtClean="0"/>
          </a:p>
          <a:p>
            <a:pPr lvl="1"/>
            <a:r>
              <a:rPr lang="de-DE" sz="1100" dirty="0" smtClean="0"/>
              <a:t>        </a:t>
            </a:r>
            <a:r>
              <a:rPr lang="de-DE" sz="1100" u="sng" dirty="0" smtClean="0"/>
              <a:t>Jasmin Grenzbach</a:t>
            </a:r>
            <a:r>
              <a:rPr lang="de-DE" sz="1100" dirty="0"/>
              <a:t> </a:t>
            </a:r>
            <a:r>
              <a:rPr lang="de-DE" sz="1100" dirty="0" smtClean="0"/>
              <a:t>                         </a:t>
            </a:r>
            <a:r>
              <a:rPr lang="de-DE" sz="1100" u="sng" dirty="0" smtClean="0"/>
              <a:t>Dr. Angelika Müller-Zastrau</a:t>
            </a:r>
          </a:p>
          <a:p>
            <a:pPr lvl="1"/>
            <a:r>
              <a:rPr lang="de-DE" sz="1100" dirty="0" smtClean="0"/>
              <a:t>      Teamleitung Ganztag	</a:t>
            </a:r>
            <a:r>
              <a:rPr lang="de-DE" sz="1100" dirty="0"/>
              <a:t> </a:t>
            </a:r>
            <a:r>
              <a:rPr lang="de-DE" sz="1100" dirty="0" smtClean="0"/>
              <a:t>                 Rektorin</a:t>
            </a:r>
          </a:p>
          <a:p>
            <a:pPr lvl="1">
              <a:lnSpc>
                <a:spcPct val="108000"/>
              </a:lnSpc>
              <a:spcAft>
                <a:spcPts val="1008"/>
              </a:spcAft>
            </a:pPr>
            <a:endParaRPr lang="de-DE" sz="800" dirty="0"/>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2"/>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65028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20622373"/>
              </p:ext>
            </p:extLst>
          </p:nvPr>
        </p:nvGraphicFramePr>
        <p:xfrm>
          <a:off x="0" y="0"/>
          <a:ext cx="119062" cy="229306"/>
        </p:xfrm>
        <a:graphic>
          <a:graphicData uri="http://schemas.openxmlformats.org/presentationml/2006/ole">
            <p:oleObj spid="_x0000_s81414" name="think-cell Folie" r:id="rId4" imgW="0" imgH="0" progId="">
              <p:embed/>
            </p:oleObj>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smtClean="0">
                <a:solidFill>
                  <a:schemeClr val="tx1">
                    <a:lumMod val="75000"/>
                    <a:lumOff val="25000"/>
                  </a:schemeClr>
                </a:solidFill>
                <a:latin typeface="Comic Sans MS" panose="030F0702030302020204" pitchFamily="66" charset="0"/>
              </a:rPr>
              <a:t> </a:t>
            </a:r>
            <a:endParaRPr lang="de-DE" sz="1400" b="1" dirty="0">
              <a:solidFill>
                <a:schemeClr val="tx1">
                  <a:lumMod val="75000"/>
                  <a:lumOff val="25000"/>
                </a:schemeClr>
              </a:solidFill>
              <a:latin typeface="Comic Sans MS" panose="030F0702030302020204" pitchFamily="66" charset="0"/>
            </a:endParaRP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a:t>
            </a:r>
            <a:r>
              <a:rPr lang="de-DE" sz="1400" dirty="0">
                <a:solidFill>
                  <a:schemeClr val="tx1">
                    <a:lumMod val="75000"/>
                    <a:lumOff val="25000"/>
                  </a:schemeClr>
                </a:solidFill>
                <a:latin typeface="Comic Sans MS" panose="030F0702030302020204" pitchFamily="66" charset="0"/>
              </a:rPr>
              <a:t>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Pfingstferien .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unserer 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Wichtige </a:t>
            </a:r>
            <a:r>
              <a:rPr lang="de-DE" sz="1300" dirty="0">
                <a:solidFill>
                  <a:schemeClr val="tx1">
                    <a:lumMod val="75000"/>
                    <a:lumOff val="25000"/>
                  </a:schemeClr>
                </a:solidFill>
                <a:latin typeface="Calibri" panose="020F0502020204030204" pitchFamily="34" charset="0"/>
              </a:rPr>
              <a:t>Telefonnummern </a:t>
            </a:r>
            <a:r>
              <a:rPr lang="de-DE" sz="1300" dirty="0" smtClean="0">
                <a:solidFill>
                  <a:schemeClr val="tx1">
                    <a:lumMod val="75000"/>
                    <a:lumOff val="25000"/>
                  </a:schemeClr>
                </a:solidFill>
                <a:latin typeface="Calibri" panose="020F0502020204030204" pitchFamily="34" charset="0"/>
              </a:rPr>
              <a:t>finden Sie hier: 0711/21657097 oder 0176/90976397. Bei Ausflügen erreichen Sie uns unter: </a:t>
            </a:r>
            <a:r>
              <a:rPr lang="de-DE" sz="1300" smtClean="0">
                <a:solidFill>
                  <a:schemeClr val="tx1">
                    <a:lumMod val="75000"/>
                    <a:lumOff val="25000"/>
                  </a:schemeClr>
                </a:solidFill>
                <a:latin typeface="Calibri" panose="020F0502020204030204" pitchFamily="34" charset="0"/>
              </a:rPr>
              <a:t>Ausflugshandy 0176/90976397</a:t>
            </a:r>
            <a:r>
              <a:rPr lang="de-DE" sz="1300" dirty="0" smtClean="0">
                <a:solidFill>
                  <a:schemeClr val="tx1">
                    <a:lumMod val="75000"/>
                    <a:lumOff val="25000"/>
                  </a:schemeClr>
                </a:solidFill>
                <a:latin typeface="Calibri" panose="020F0502020204030204" pitchFamily="34" charset="0"/>
              </a:rPr>
              <a:t>.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dirty="0" smtClean="0">
                <a:solidFill>
                  <a:srgbClr val="7030A0"/>
                </a:solidFill>
                <a:latin typeface="Comic Sans MS" panose="030F0702030302020204" pitchFamily="66" charset="0"/>
              </a:rPr>
              <a:t>F</a:t>
            </a:r>
            <a:r>
              <a:rPr lang="de-DE" sz="1400" b="1" dirty="0" smtClean="0">
                <a:solidFill>
                  <a:srgbClr val="92D050"/>
                </a:solidFill>
                <a:latin typeface="Comic Sans MS" panose="030F0702030302020204" pitchFamily="66" charset="0"/>
              </a:rPr>
              <a:t>E</a:t>
            </a:r>
            <a:r>
              <a:rPr lang="de-DE" sz="1400" b="1" dirty="0" smtClean="0">
                <a:solidFill>
                  <a:srgbClr val="7030A0"/>
                </a:solidFill>
                <a:latin typeface="Comic Sans MS" panose="030F0702030302020204" pitchFamily="66" charset="0"/>
              </a:rPr>
              <a:t>R</a:t>
            </a:r>
            <a:r>
              <a:rPr lang="de-DE" sz="1400" b="1" dirty="0" smtClean="0">
                <a:solidFill>
                  <a:srgbClr val="92D050"/>
                </a:solidFill>
                <a:latin typeface="Comic Sans MS" panose="030F0702030302020204" pitchFamily="66" charset="0"/>
              </a:rPr>
              <a:t>I</a:t>
            </a:r>
            <a:r>
              <a:rPr lang="de-DE" sz="1400" b="1" dirty="0" smtClean="0">
                <a:solidFill>
                  <a:srgbClr val="7030A0"/>
                </a:solidFill>
                <a:latin typeface="Comic Sans MS" panose="030F0702030302020204" pitchFamily="66" charset="0"/>
              </a:rPr>
              <a:t>E</a:t>
            </a:r>
            <a:r>
              <a:rPr lang="de-DE" sz="1400" b="1" dirty="0" smtClean="0">
                <a:solidFill>
                  <a:srgbClr val="92D050"/>
                </a:solidFill>
                <a:latin typeface="Comic Sans MS" panose="030F0702030302020204" pitchFamily="66" charset="0"/>
              </a:rPr>
              <a:t>N</a:t>
            </a:r>
            <a:r>
              <a:rPr lang="de-DE" sz="1400" b="1" dirty="0" smtClean="0">
                <a:solidFill>
                  <a:srgbClr val="7030A0"/>
                </a:solidFill>
                <a:latin typeface="Comic Sans MS" panose="030F0702030302020204" pitchFamily="66" charset="0"/>
              </a:rPr>
              <a:t>A</a:t>
            </a:r>
            <a:r>
              <a:rPr lang="de-DE" sz="1400" b="1" dirty="0" smtClean="0">
                <a:solidFill>
                  <a:srgbClr val="92D050"/>
                </a:solidFill>
                <a:latin typeface="Comic Sans MS" panose="030F0702030302020204" pitchFamily="66" charset="0"/>
              </a:rPr>
              <a:t>N</a:t>
            </a:r>
            <a:r>
              <a:rPr lang="de-DE" sz="1400" b="1" dirty="0" smtClean="0">
                <a:solidFill>
                  <a:srgbClr val="7030A0"/>
                </a:solidFill>
                <a:latin typeface="Comic Sans MS" panose="030F0702030302020204" pitchFamily="66" charset="0"/>
              </a:rPr>
              <a:t>G</a:t>
            </a:r>
            <a:r>
              <a:rPr lang="de-DE" sz="1400" b="1" dirty="0" smtClean="0">
                <a:solidFill>
                  <a:srgbClr val="92D050"/>
                </a:solidFill>
                <a:latin typeface="Comic Sans MS" panose="030F0702030302020204" pitchFamily="66" charset="0"/>
              </a:rPr>
              <a:t>E</a:t>
            </a:r>
            <a:r>
              <a:rPr lang="de-DE" sz="1400" b="1" dirty="0" smtClean="0">
                <a:solidFill>
                  <a:srgbClr val="7030A0"/>
                </a:solidFill>
                <a:latin typeface="Comic Sans MS" panose="030F0702030302020204" pitchFamily="66" charset="0"/>
              </a:rPr>
              <a:t>B</a:t>
            </a:r>
            <a:r>
              <a:rPr lang="de-DE" sz="1400" b="1" dirty="0" smtClean="0">
                <a:solidFill>
                  <a:srgbClr val="92D050"/>
                </a:solidFill>
                <a:latin typeface="Comic Sans MS" panose="030F0702030302020204" pitchFamily="66" charset="0"/>
              </a:rPr>
              <a:t>O</a:t>
            </a:r>
            <a:r>
              <a:rPr lang="de-DE" sz="1400" b="1" dirty="0" smtClean="0">
                <a:solidFill>
                  <a:srgbClr val="7030A0"/>
                </a:solidFill>
                <a:latin typeface="Comic Sans MS" panose="030F0702030302020204" pitchFamily="66" charset="0"/>
              </a:rPr>
              <a:t>T</a:t>
            </a:r>
            <a:endParaRPr lang="de-DE" sz="1400" dirty="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3" name="Foliennummernplatzhalter 2"/>
          <p:cNvSpPr>
            <a:spLocks noGrp="1"/>
          </p:cNvSpPr>
          <p:nvPr>
            <p:ph type="sldNum" sz="quarter" idx="12"/>
          </p:nvPr>
        </p:nvSpPr>
        <p:spPr>
          <a:xfrm>
            <a:off x="224759" y="9594626"/>
            <a:ext cx="188286" cy="442000"/>
          </a:xfrm>
        </p:spPr>
        <p:txBody>
          <a:bodyPr lIns="20976" tIns="10488" rIns="20976" bIns="10488"/>
          <a:lstStyle/>
          <a:p>
            <a:pPr algn="r"/>
            <a:r>
              <a:rPr lang="de-DE" sz="1400" dirty="0" smtClean="0">
                <a:solidFill>
                  <a:prstClr val="black"/>
                </a:solidFill>
              </a:rPr>
              <a:t>2</a:t>
            </a:r>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24" name="Gruppieren 23"/>
          <p:cNvGrpSpPr/>
          <p:nvPr/>
        </p:nvGrpSpPr>
        <p:grpSpPr>
          <a:xfrm>
            <a:off x="1876457" y="1074239"/>
            <a:ext cx="4981541" cy="406906"/>
            <a:chOff x="1876459" y="1055951"/>
            <a:chExt cx="4981541"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6" name="Textfeld 25"/>
            <p:cNvSpPr txBox="1"/>
            <p:nvPr/>
          </p:nvSpPr>
          <p:spPr>
            <a:xfrm>
              <a:off x="1876459" y="1174765"/>
              <a:ext cx="881653"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Pfingstferien</a:t>
              </a:r>
              <a:endParaRPr lang="de-DE" sz="600" dirty="0">
                <a:latin typeface="Comic Sans MS" panose="030F0702030302020204" pitchFamily="66" charset="0"/>
              </a:endParaRPr>
            </a:p>
          </p:txBody>
        </p:sp>
      </p:grpSp>
    </p:spTree>
    <p:extLst>
      <p:ext uri="{BB962C8B-B14F-4D97-AF65-F5344CB8AC3E}">
        <p14:creationId xmlns="" xmlns:p14="http://schemas.microsoft.com/office/powerpoint/2010/main" val="3526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3992390966"/>
              </p:ext>
            </p:extLst>
          </p:nvPr>
        </p:nvGraphicFramePr>
        <p:xfrm>
          <a:off x="0" y="0"/>
          <a:ext cx="119062" cy="229306"/>
        </p:xfrm>
        <a:graphic>
          <a:graphicData uri="http://schemas.openxmlformats.org/presentationml/2006/ole">
            <p:oleObj spid="_x0000_s83458" name="think-cell Folie" r:id="rId4" imgW="0" imgH="0" progId="">
              <p:embed/>
            </p:oleObj>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05567" y="9594626"/>
            <a:ext cx="188286" cy="442000"/>
          </a:xfrm>
        </p:spPr>
        <p:txBody>
          <a:bodyPr/>
          <a:lstStyle/>
          <a:p>
            <a:pPr algn="r"/>
            <a:r>
              <a:rPr lang="de-DE" sz="1400" dirty="0" smtClean="0">
                <a:solidFill>
                  <a:prstClr val="black"/>
                </a:solidFill>
              </a:rPr>
              <a:t>3</a:t>
            </a:r>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2016/17</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Faszination Universum</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2929841"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Rund ums Thema Zirkus</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248390" cy="36933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Vom Rad zum Raumschiff, </a:t>
            </a:r>
          </a:p>
          <a:p>
            <a:pPr>
              <a:buClr>
                <a:srgbClr val="00B050"/>
              </a:buClr>
            </a:pPr>
            <a:r>
              <a:rPr lang="de-DE" sz="1200" b="1" dirty="0" smtClean="0">
                <a:solidFill>
                  <a:schemeClr val="tx1">
                    <a:lumMod val="75000"/>
                    <a:lumOff val="25000"/>
                  </a:schemeClr>
                </a:solidFill>
                <a:latin typeface="Calibri" panose="020F0502020204030204" pitchFamily="34" charset="0"/>
              </a:rPr>
              <a:t>	Erfindungen, die die Welt bewegen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57321" cy="400110"/>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Alles was schwimmt,</a:t>
            </a:r>
          </a:p>
          <a:p>
            <a:pPr>
              <a:buClr>
                <a:srgbClr val="FFC000"/>
              </a:buClr>
            </a:pPr>
            <a:r>
              <a:rPr lang="de-DE" sz="1300" b="1" dirty="0" smtClean="0">
                <a:solidFill>
                  <a:schemeClr val="tx1">
                    <a:lumMod val="75000"/>
                    <a:lumOff val="25000"/>
                  </a:schemeClr>
                </a:solidFill>
                <a:latin typeface="Calibri" panose="020F0502020204030204" pitchFamily="34" charset="0"/>
              </a:rPr>
              <a:t>	Experimente mit Wasser</a:t>
            </a:r>
            <a:endParaRPr lang="de-DE" sz="1300" dirty="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3093796" cy="369332"/>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Alles was wächst und gedeiht, </a:t>
            </a:r>
          </a:p>
          <a:p>
            <a:pPr>
              <a:buClr>
                <a:srgbClr val="92D050"/>
              </a:buClr>
            </a:pP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unser Schulgarten wird gepflegt</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err="1">
                <a:solidFill>
                  <a:schemeClr val="tx1">
                    <a:lumMod val="75000"/>
                    <a:lumOff val="25000"/>
                  </a:schemeClr>
                </a:solidFill>
                <a:latin typeface="Calibri" panose="020F0502020204030204" pitchFamily="34" charset="0"/>
              </a:rPr>
              <a:t>Upcycling</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Grafik 4"/>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571115" y="2714566"/>
            <a:ext cx="632650" cy="416641"/>
          </a:xfrm>
          <a:prstGeom prst="rect">
            <a:avLst/>
          </a:prstGeom>
        </p:spPr>
      </p:pic>
      <p:pic>
        <p:nvPicPr>
          <p:cNvPr id="6" name="Grafik 5"/>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2349386" y="5595892"/>
            <a:ext cx="686044" cy="510479"/>
          </a:xfrm>
          <a:prstGeom prst="rect">
            <a:avLst/>
          </a:prstGeom>
        </p:spPr>
      </p:pic>
      <p:pic>
        <p:nvPicPr>
          <p:cNvPr id="7" name="Grafik 6"/>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219572" y="6862872"/>
            <a:ext cx="680277" cy="467971"/>
          </a:xfrm>
          <a:prstGeom prst="rect">
            <a:avLst/>
          </a:prstGeom>
        </p:spPr>
      </p:pic>
      <p:pic>
        <p:nvPicPr>
          <p:cNvPr id="8" name="Grafik 7"/>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486164" y="4432779"/>
            <a:ext cx="701434" cy="448490"/>
          </a:xfrm>
          <a:prstGeom prst="rect">
            <a:avLst/>
          </a:prstGeom>
        </p:spPr>
      </p:pic>
      <p:pic>
        <p:nvPicPr>
          <p:cNvPr id="4" name="Grafik 3"/>
          <p:cNvPicPr>
            <a:picLocks noChangeAspect="1"/>
          </p:cNvPicPr>
          <p:nvPr/>
        </p:nvPicPr>
        <p:blipFill>
          <a:blip r:embed="rId12"/>
          <a:stretch>
            <a:fillRect/>
          </a:stretch>
        </p:blipFill>
        <p:spPr>
          <a:xfrm>
            <a:off x="279981" y="2272633"/>
            <a:ext cx="525585" cy="641340"/>
          </a:xfrm>
          <a:prstGeom prst="rect">
            <a:avLst/>
          </a:prstGeom>
        </p:spPr>
      </p:pic>
      <p:pic>
        <p:nvPicPr>
          <p:cNvPr id="9" name="Grafik 8"/>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2753823" y="8257078"/>
            <a:ext cx="541311" cy="607973"/>
          </a:xfrm>
          <a:prstGeom prst="rect">
            <a:avLst/>
          </a:prstGeom>
        </p:spPr>
      </p:pic>
    </p:spTree>
    <p:extLst>
      <p:ext uri="{BB962C8B-B14F-4D97-AF65-F5344CB8AC3E}">
        <p14:creationId xmlns="" xmlns:p14="http://schemas.microsoft.com/office/powerpoint/2010/main" val="257903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1798001078"/>
              </p:ext>
            </p:extLst>
          </p:nvPr>
        </p:nvGraphicFramePr>
        <p:xfrm>
          <a:off x="0" y="0"/>
          <a:ext cx="119062" cy="229306"/>
        </p:xfrm>
        <a:graphic>
          <a:graphicData uri="http://schemas.openxmlformats.org/presentationml/2006/ole">
            <p:oleObj spid="_x0000_s84526"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Pfingsten 2017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 xmlns:p14="http://schemas.microsoft.com/office/powerpoint/2010/main" val="813333066"/>
              </p:ext>
            </p:extLst>
          </p:nvPr>
        </p:nvGraphicFramePr>
        <p:xfrm>
          <a:off x="741447" y="1897081"/>
          <a:ext cx="5887953" cy="7780320"/>
        </p:xfrm>
        <a:graphic>
          <a:graphicData uri="http://schemas.openxmlformats.org/drawingml/2006/table">
            <a:tbl>
              <a:tblPr firstRow="1" bandRow="1">
                <a:tableStyleId>{5FD0F851-EC5A-4D38-B0AD-8093EC10F338}</a:tableStyleId>
              </a:tblPr>
              <a:tblGrid>
                <a:gridCol w="2011682"/>
                <a:gridCol w="3876271"/>
              </a:tblGrid>
              <a:tr h="155606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Solarautos</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Werkstatt/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Hauptgebäude/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15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Ein Solarauto fährt mit der Kraft der Sonne – eine tolle Erfindung! Wir werden Bausätze von kleinen Solarautos nach Anleitung zusammensetzen und dann die umweltfreundlichen Autos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testen. In der 2. Ferienwoche schauen wir uns dann gemeinsam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die Bausätze von salzwasserbetriebenen Autos an. Danach werden wir ja sehen, welche Autos schneller sind. </a:t>
                      </a:r>
                      <a:endParaRPr lang="de-DE" sz="1100" b="0" kern="1200" dirty="0" smtClean="0">
                        <a:solidFill>
                          <a:schemeClr val="tx1"/>
                        </a:solidFill>
                        <a:effectLst/>
                        <a:latin typeface="Calibri" panose="020F0502020204030204" pitchFamily="34" charset="0"/>
                        <a:ea typeface="+mn-ea"/>
                        <a:cs typeface="+mn-cs"/>
                      </a:endParaRP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5606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Elefanten</a:t>
                      </a:r>
                      <a:r>
                        <a:rPr lang="de-DE" sz="1100" b="0" baseline="0" dirty="0" smtClean="0">
                          <a:solidFill>
                            <a:schemeClr val="bg1"/>
                          </a:solidFill>
                          <a:latin typeface="Calibri" panose="020F0502020204030204" pitchFamily="34" charset="0"/>
                        </a:rPr>
                        <a:t> Kuscheltier</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Lena Stiehle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Villa Kunterbunt/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22 </a:t>
                      </a:r>
                      <a:endParaRPr lang="de-DE" sz="1100" b="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dirty="0" smtClean="0">
                          <a:solidFill>
                            <a:schemeClr val="tx1"/>
                          </a:solidFill>
                          <a:effectLst/>
                          <a:latin typeface="Calibri" panose="020F0502020204030204" pitchFamily="34" charset="0"/>
                          <a:ea typeface="+mn-ea"/>
                          <a:cs typeface="+mn-cs"/>
                        </a:rPr>
                        <a:t>Wir bewegen uns auf den Spuren von Margarete </a:t>
                      </a:r>
                      <a:r>
                        <a:rPr lang="de-DE" sz="1100" b="0" kern="1200" dirty="0" err="1" smtClean="0">
                          <a:solidFill>
                            <a:schemeClr val="tx1"/>
                          </a:solidFill>
                          <a:effectLst/>
                          <a:latin typeface="Calibri" panose="020F0502020204030204" pitchFamily="34" charset="0"/>
                          <a:ea typeface="+mn-ea"/>
                          <a:cs typeface="+mn-cs"/>
                        </a:rPr>
                        <a:t>Steiff</a:t>
                      </a:r>
                      <a:r>
                        <a:rPr lang="de-DE" sz="1100" b="0" kern="1200" baseline="0" dirty="0" smtClean="0">
                          <a:solidFill>
                            <a:schemeClr val="tx1"/>
                          </a:solidFill>
                          <a:effectLst/>
                          <a:latin typeface="Calibri" panose="020F0502020204030204" pitchFamily="34" charset="0"/>
                          <a:ea typeface="+mn-ea"/>
                          <a:cs typeface="+mn-cs"/>
                        </a:rPr>
                        <a:t> und erfahren etwas </a:t>
                      </a:r>
                      <a:r>
                        <a:rPr lang="de-DE" sz="1100" b="0" kern="1200" dirty="0" smtClean="0">
                          <a:solidFill>
                            <a:schemeClr val="tx1"/>
                          </a:solidFill>
                          <a:effectLst/>
                          <a:latin typeface="Calibri" panose="020F0502020204030204" pitchFamily="34" charset="0"/>
                          <a:ea typeface="+mn-ea"/>
                          <a:cs typeface="+mn-cs"/>
                        </a:rPr>
                        <a:t>über ihr Leben und ihr einzigartiges Lebenswerk. Mit ihren selbst genähten</a:t>
                      </a:r>
                      <a:r>
                        <a:rPr lang="de-DE" sz="1100" b="0" kern="1200" baseline="0" dirty="0" smtClean="0">
                          <a:solidFill>
                            <a:schemeClr val="tx1"/>
                          </a:solidFill>
                          <a:effectLst/>
                          <a:latin typeface="Calibri" panose="020F0502020204030204" pitchFamily="34" charset="0"/>
                          <a:ea typeface="+mn-ea"/>
                          <a:cs typeface="+mn-cs"/>
                        </a:rPr>
                        <a:t> kleinen Kuscheltier- Elefanten wurde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sie berühmt. Dieses Kuscheltier mit Knopf im Ohr werden wir</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aus verschiedenen Materialien selbst gestalten. </a:t>
                      </a:r>
                    </a:p>
                    <a:p>
                      <a:pPr marL="0" marR="0" lvl="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5606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Ausflug ins Porsche Museum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Lena Stiehle, Anna </a:t>
                      </a:r>
                      <a:r>
                        <a:rPr lang="de-DE" sz="1100" b="0" baseline="0" dirty="0" err="1" smtClean="0">
                          <a:solidFill>
                            <a:schemeClr val="bg1"/>
                          </a:solidFill>
                          <a:latin typeface="Calibri" panose="020F0502020204030204" pitchFamily="34" charset="0"/>
                        </a:rPr>
                        <a:t>Ornth</a:t>
                      </a:r>
                      <a:r>
                        <a:rPr lang="de-DE" sz="1100" b="0" baseline="0" dirty="0" smtClean="0">
                          <a:solidFill>
                            <a:schemeClr val="bg1"/>
                          </a:solidFill>
                          <a:latin typeface="Calibri" panose="020F0502020204030204" pitchFamily="34" charset="0"/>
                        </a:rPr>
                        <a:t>, Nathalia Khan, Jasmin Grenzbach, Angela Rudolph, Anda-Lena </a:t>
                      </a:r>
                      <a:r>
                        <a:rPr lang="de-DE" sz="1100" b="0" baseline="0" dirty="0" err="1" smtClean="0">
                          <a:solidFill>
                            <a:schemeClr val="bg1"/>
                          </a:solidFill>
                          <a:latin typeface="Calibri" panose="020F0502020204030204" pitchFamily="34" charset="0"/>
                        </a:rPr>
                        <a:t>Kalnins</a:t>
                      </a:r>
                      <a:r>
                        <a:rPr lang="de-DE" sz="1100" b="0" baseline="0" dirty="0" smtClean="0">
                          <a:solidFill>
                            <a:schemeClr val="bg1"/>
                          </a:solidFill>
                          <a:latin typeface="Calibri" panose="020F0502020204030204" pitchFamily="34" charset="0"/>
                        </a:rPr>
                        <a:t>, Hayri Kurt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Porsche  Museum</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Am</a:t>
                      </a:r>
                      <a:r>
                        <a:rPr lang="de-DE" sz="1100" kern="1200" baseline="0" dirty="0" smtClean="0">
                          <a:solidFill>
                            <a:schemeClr val="tx1"/>
                          </a:solidFill>
                          <a:effectLst/>
                          <a:latin typeface="Calibri" panose="020F0502020204030204" pitchFamily="34" charset="0"/>
                          <a:ea typeface="+mn-ea"/>
                          <a:cs typeface="+mn-cs"/>
                        </a:rPr>
                        <a:t> Ausflugstag besuchen wir das Porsche Museum in </a:t>
                      </a:r>
                      <a:r>
                        <a:rPr lang="de-DE" sz="1100" kern="1200" baseline="0" dirty="0" err="1" smtClean="0">
                          <a:solidFill>
                            <a:schemeClr val="tx1"/>
                          </a:solidFill>
                          <a:effectLst/>
                          <a:latin typeface="Calibri" panose="020F0502020204030204" pitchFamily="34" charset="0"/>
                          <a:ea typeface="+mn-ea"/>
                          <a:cs typeface="+mn-cs"/>
                        </a:rPr>
                        <a:t>Zuffen</a:t>
                      </a:r>
                      <a:r>
                        <a:rPr lang="de-DE" sz="1100" kern="1200" baseline="0" dirty="0" smtClean="0">
                          <a:solidFill>
                            <a:schemeClr val="tx1"/>
                          </a:solidFill>
                          <a:effectLst/>
                          <a:latin typeface="Calibri" panose="020F0502020204030204" pitchFamily="34" charset="0"/>
                          <a:ea typeface="+mn-ea"/>
                          <a:cs typeface="+mn-cs"/>
                        </a:rPr>
                        <a:t>-hausen Hier werden wir viel über die Erfindung und Entwicklung des Automobiles erfahren. Wir werden gegen 16:00 Uhr wieder</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an der Schule sein.</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5606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Erfinderküche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Anna </a:t>
                      </a:r>
                      <a:r>
                        <a:rPr lang="de-DE" sz="1100" b="0" baseline="0" dirty="0" err="1" smtClean="0">
                          <a:solidFill>
                            <a:schemeClr val="bg1"/>
                          </a:solidFill>
                          <a:latin typeface="Calibri" panose="020F0502020204030204" pitchFamily="34" charset="0"/>
                        </a:rPr>
                        <a:t>Ornth</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Cafeteria/ Hauptgebäude/ Zimmer </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Wir kombinieren, forschen und werden erfinderisch. Mit einfachen Zutaten bereiten wir zauberhafte Gerichte zu. Zum Schluss werden </a:t>
                      </a:r>
                    </a:p>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wir natürlich alles probieren und genießen.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5606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Segelflieger</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Jasmin Grenzbach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err="1" smtClean="0">
                          <a:solidFill>
                            <a:schemeClr val="bg1"/>
                          </a:solidFill>
                          <a:latin typeface="Calibri" panose="020F0502020204030204" pitchFamily="34" charset="0"/>
                        </a:rPr>
                        <a:t>Konstrukta</a:t>
                      </a:r>
                      <a:r>
                        <a:rPr lang="de-DE" sz="1100" b="0" baseline="0" dirty="0" smtClean="0">
                          <a:solidFill>
                            <a:schemeClr val="bg1"/>
                          </a:solidFill>
                          <a:latin typeface="Calibri" panose="020F0502020204030204" pitchFamily="34" charset="0"/>
                        </a:rPr>
                        <a: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21  </a:t>
                      </a:r>
                      <a:endParaRPr lang="de-DE" sz="1100" b="0" dirty="0" smtClean="0">
                        <a:solidFill>
                          <a:schemeClr val="bg1"/>
                        </a:solidFill>
                        <a:latin typeface="Calibri" panose="020F0502020204030204" pitchFamily="34" charset="0"/>
                      </a:endParaRP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Wir begeben uns in die Welt des Fliegens, und erfahren einiges über die Erfinder verschiedener Flugobjekte. Und gemeinsam werden wir Segelflieger aus Holz und Styropor bauen.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41" name="Ellipse 40"/>
          <p:cNvSpPr/>
          <p:nvPr/>
        </p:nvSpPr>
        <p:spPr>
          <a:xfrm>
            <a:off x="63639" y="20069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33" name="Ellipse 32"/>
          <p:cNvSpPr/>
          <p:nvPr/>
        </p:nvSpPr>
        <p:spPr>
          <a:xfrm>
            <a:off x="58370" y="51610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Ellipse 29"/>
          <p:cNvSpPr/>
          <p:nvPr/>
        </p:nvSpPr>
        <p:spPr>
          <a:xfrm>
            <a:off x="63182" y="672442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63639" y="35839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32367" y="826805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8" name="Textfeld 7"/>
          <p:cNvSpPr txBox="1"/>
          <p:nvPr/>
        </p:nvSpPr>
        <p:spPr>
          <a:xfrm>
            <a:off x="313433" y="9606555"/>
            <a:ext cx="214008" cy="232692"/>
          </a:xfrm>
          <a:prstGeom prst="rect">
            <a:avLst/>
          </a:prstGeom>
          <a:noFill/>
        </p:spPr>
        <p:txBody>
          <a:bodyPr wrap="square" lIns="0" tIns="0" rIns="0" bIns="0" rtlCol="0">
            <a:spAutoFit/>
          </a:bodyPr>
          <a:lstStyle/>
          <a:p>
            <a:pPr>
              <a:lnSpc>
                <a:spcPct val="108000"/>
              </a:lnSpc>
              <a:spcAft>
                <a:spcPts val="1008"/>
              </a:spcAft>
            </a:pPr>
            <a:r>
              <a:rPr lang="de-DE" sz="1400" dirty="0" smtClean="0"/>
              <a:t>4</a:t>
            </a:r>
          </a:p>
        </p:txBody>
      </p:sp>
      <p:grpSp>
        <p:nvGrpSpPr>
          <p:cNvPr id="35" name="Gruppieren 34"/>
          <p:cNvGrpSpPr/>
          <p:nvPr/>
        </p:nvGrpSpPr>
        <p:grpSpPr>
          <a:xfrm>
            <a:off x="1876457" y="1061066"/>
            <a:ext cx="5002138" cy="406906"/>
            <a:chOff x="1855862" y="1055951"/>
            <a:chExt cx="5002138"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1855862" y="1195705"/>
              <a:ext cx="881653"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Pfingstferien</a:t>
              </a:r>
              <a:endParaRPr lang="de-DE" sz="600" dirty="0">
                <a:latin typeface="Comic Sans MS" panose="030F0702030302020204" pitchFamily="66" charset="0"/>
              </a:endParaRPr>
            </a:p>
          </p:txBody>
        </p:sp>
      </p:grpSp>
      <p:pic>
        <p:nvPicPr>
          <p:cNvPr id="3" name="Grafik 2"/>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63639" y="3547790"/>
            <a:ext cx="1038804" cy="1038804"/>
          </a:xfrm>
          <a:prstGeom prst="ellipse">
            <a:avLst/>
          </a:prstGeom>
          <a:ln>
            <a:noFill/>
          </a:ln>
          <a:effectLst>
            <a:softEdge rad="112500"/>
          </a:effectLst>
        </p:spPr>
      </p:pic>
      <p:pic>
        <p:nvPicPr>
          <p:cNvPr id="32" name="Grafik 3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38953" y="5409855"/>
            <a:ext cx="857895" cy="421699"/>
          </a:xfrm>
          <a:prstGeom prst="rect">
            <a:avLst/>
          </a:prstGeom>
        </p:spPr>
      </p:pic>
      <p:pic>
        <p:nvPicPr>
          <p:cNvPr id="6" name="Grafik 5"/>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116511" y="6818631"/>
            <a:ext cx="853861" cy="722299"/>
          </a:xfrm>
          <a:prstGeom prst="rect">
            <a:avLst/>
          </a:prstGeom>
        </p:spPr>
      </p:pic>
      <p:pic>
        <p:nvPicPr>
          <p:cNvPr id="9" name="Grafik 8"/>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138953" y="8488522"/>
            <a:ext cx="1005781" cy="572273"/>
          </a:xfrm>
          <a:prstGeom prst="rect">
            <a:avLst/>
          </a:prstGeom>
        </p:spPr>
      </p:pic>
      <p:pic>
        <p:nvPicPr>
          <p:cNvPr id="43" name="Bild 1" descr="Salzwasserfahrzeug Mars Runner mit Salzwasserantrieb Sol Expert"/>
          <p:cNvPicPr/>
          <p:nvPr/>
        </p:nvPicPr>
        <p:blipFill>
          <a:blip r:embed="rId12">
            <a:extLst>
              <a:ext uri="{28A0092B-C50C-407E-A947-70E740481C1C}">
                <a14:useLocalDpi xmlns="" xmlns:a14="http://schemas.microsoft.com/office/drawing/2010/main" val="0"/>
              </a:ext>
            </a:extLst>
          </a:blip>
          <a:srcRect/>
          <a:stretch>
            <a:fillRect/>
          </a:stretch>
        </p:blipFill>
        <p:spPr bwMode="auto">
          <a:xfrm>
            <a:off x="194575" y="2251513"/>
            <a:ext cx="694022" cy="477253"/>
          </a:xfrm>
          <a:prstGeom prst="rect">
            <a:avLst/>
          </a:prstGeom>
          <a:noFill/>
          <a:ln>
            <a:noFill/>
          </a:ln>
        </p:spPr>
      </p:pic>
    </p:spTree>
    <p:extLst>
      <p:ext uri="{BB962C8B-B14F-4D97-AF65-F5344CB8AC3E}">
        <p14:creationId xmlns="" xmlns:p14="http://schemas.microsoft.com/office/powerpoint/2010/main" val="241084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1798001078"/>
              </p:ext>
            </p:extLst>
          </p:nvPr>
        </p:nvGraphicFramePr>
        <p:xfrm>
          <a:off x="0" y="0"/>
          <a:ext cx="119062" cy="229306"/>
        </p:xfrm>
        <a:graphic>
          <a:graphicData uri="http://schemas.openxmlformats.org/presentationml/2006/ole">
            <p:oleObj spid="_x0000_s89316"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Pfingsten 2017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 y="1569839"/>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 xmlns:p14="http://schemas.microsoft.com/office/powerpoint/2010/main" val="1001689244"/>
              </p:ext>
            </p:extLst>
          </p:nvPr>
        </p:nvGraphicFramePr>
        <p:xfrm>
          <a:off x="741447" y="1897081"/>
          <a:ext cx="5792704" cy="7770794"/>
        </p:xfrm>
        <a:graphic>
          <a:graphicData uri="http://schemas.openxmlformats.org/drawingml/2006/table">
            <a:tbl>
              <a:tblPr firstRow="1" bandRow="1">
                <a:tableStyleId>{5FD0F851-EC5A-4D38-B0AD-8093EC10F338}</a:tableStyleId>
              </a:tblPr>
              <a:tblGrid>
                <a:gridCol w="1979139"/>
                <a:gridCol w="3813565"/>
              </a:tblGrid>
              <a:tr h="155415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Heilkräuter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Angela Rudolph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Goldene Montessori/</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23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Schon immer wussten die Menschen um die Heilkraft von </a:t>
                      </a:r>
                    </a:p>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Pflanzen und Kräutern. Wir erforschen die Entstehung und die Verarbeitung von Heilpflanzen. Dazu erfinden wir unsere </a:t>
                      </a:r>
                    </a:p>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eigene Creme.</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54159">
                <a:tc>
                  <a:txBody>
                    <a:bodyPr/>
                    <a:lstStyle/>
                    <a:p>
                      <a:pPr algn="r"/>
                      <a:r>
                        <a:rPr lang="de-DE" sz="1100" dirty="0" smtClean="0">
                          <a:solidFill>
                            <a:schemeClr val="bg1"/>
                          </a:solidFill>
                          <a:latin typeface="Calibri" panose="020F0502020204030204" pitchFamily="34" charset="0"/>
                        </a:rPr>
                        <a:t>Angebot:</a:t>
                      </a:r>
                      <a:r>
                        <a:rPr lang="de-DE" sz="1100" baseline="0" dirty="0" smtClean="0">
                          <a:solidFill>
                            <a:schemeClr val="bg1"/>
                          </a:solidFill>
                          <a:latin typeface="Calibri" panose="020F0502020204030204" pitchFamily="34" charset="0"/>
                        </a:rPr>
                        <a:t> Tiere</a:t>
                      </a:r>
                    </a:p>
                    <a:p>
                      <a:pPr algn="r"/>
                      <a:r>
                        <a:rPr lang="de-DE" sz="1100" baseline="0" dirty="0" smtClean="0">
                          <a:solidFill>
                            <a:schemeClr val="bg1"/>
                          </a:solidFill>
                          <a:latin typeface="Calibri" panose="020F0502020204030204" pitchFamily="34" charset="0"/>
                        </a:rPr>
                        <a:t>Pädagogische Fachkraft:</a:t>
                      </a:r>
                    </a:p>
                    <a:p>
                      <a:pPr algn="r"/>
                      <a:r>
                        <a:rPr lang="de-DE" sz="1100" baseline="0" dirty="0" smtClean="0">
                          <a:solidFill>
                            <a:schemeClr val="bg1"/>
                          </a:solidFill>
                          <a:latin typeface="Calibri" panose="020F0502020204030204" pitchFamily="34" charset="0"/>
                        </a:rPr>
                        <a:t>Antonia </a:t>
                      </a:r>
                      <a:r>
                        <a:rPr lang="de-DE" sz="1100" baseline="0" dirty="0" err="1" smtClean="0">
                          <a:solidFill>
                            <a:schemeClr val="bg1"/>
                          </a:solidFill>
                          <a:latin typeface="Calibri" panose="020F0502020204030204" pitchFamily="34" charset="0"/>
                        </a:rPr>
                        <a:t>Zastrau</a:t>
                      </a:r>
                      <a:r>
                        <a:rPr lang="de-DE" sz="1100" baseline="0" dirty="0" smtClean="0">
                          <a:solidFill>
                            <a:schemeClr val="bg1"/>
                          </a:solidFill>
                          <a:latin typeface="Calibri" panose="020F0502020204030204" pitchFamily="34" charset="0"/>
                        </a:rPr>
                        <a:t>/Nathalia Khan</a:t>
                      </a:r>
                    </a:p>
                    <a:p>
                      <a:pPr algn="r"/>
                      <a:r>
                        <a:rPr lang="de-DE" sz="1100" baseline="0" dirty="0" smtClean="0">
                          <a:solidFill>
                            <a:schemeClr val="bg1"/>
                          </a:solidFill>
                          <a:latin typeface="Calibri" panose="020F0502020204030204" pitchFamily="34" charset="0"/>
                        </a:rPr>
                        <a:t>Ort: Tierbereich/</a:t>
                      </a:r>
                    </a:p>
                    <a:p>
                      <a:pPr algn="r"/>
                      <a:r>
                        <a:rPr lang="de-DE" sz="1100" baseline="0" dirty="0" smtClean="0">
                          <a:solidFill>
                            <a:schemeClr val="bg1"/>
                          </a:solidFill>
                          <a:latin typeface="Calibri" panose="020F0502020204030204" pitchFamily="34" charset="0"/>
                        </a:rPr>
                        <a:t>Hauptgebäude/EG/</a:t>
                      </a:r>
                    </a:p>
                    <a:p>
                      <a:pPr algn="r"/>
                      <a:r>
                        <a:rPr lang="de-DE" sz="1100" baseline="0" dirty="0" smtClean="0">
                          <a:solidFill>
                            <a:schemeClr val="bg1"/>
                          </a:solidFill>
                          <a:latin typeface="Calibri" panose="020F0502020204030204" pitchFamily="34" charset="0"/>
                        </a:rPr>
                        <a:t>Zimmer 9</a:t>
                      </a:r>
                      <a:endParaRPr lang="de-DE" dirty="0">
                        <a:solidFill>
                          <a:schemeClr val="bg1"/>
                        </a:solidFill>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Wer gerne mehr Zeit mit unseren Schultieren verbringen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möchte,</a:t>
                      </a:r>
                      <a:r>
                        <a:rPr lang="de-DE" sz="1100" kern="1200" baseline="0" dirty="0" smtClean="0">
                          <a:solidFill>
                            <a:schemeClr val="tx1"/>
                          </a:solidFill>
                          <a:effectLst/>
                          <a:latin typeface="Calibri" panose="020F0502020204030204" pitchFamily="34" charset="0"/>
                          <a:ea typeface="+mn-ea"/>
                          <a:cs typeface="+mn-cs"/>
                        </a:rPr>
                        <a:t> ist hier genau richtig. Wir helfen bei der täglichen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Pflege und Fütterung mit und lernen hier, wie wir uns gut und artgerecht um ein Tier kümmern können. Natürlich sorgen wir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auch für die Streicheleinheiten der Tiere. </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54159">
                <a:tc>
                  <a:txBody>
                    <a:bodyPr/>
                    <a:lstStyle/>
                    <a:p>
                      <a:pPr algn="r"/>
                      <a:r>
                        <a:rPr lang="de-DE" sz="1100" dirty="0" smtClean="0">
                          <a:solidFill>
                            <a:schemeClr val="bg1"/>
                          </a:solidFill>
                          <a:latin typeface="Calibri" panose="020F0502020204030204" pitchFamily="34" charset="0"/>
                        </a:rPr>
                        <a:t>Angebot:</a:t>
                      </a:r>
                      <a:r>
                        <a:rPr lang="de-DE" sz="1100" baseline="0" dirty="0" smtClean="0">
                          <a:solidFill>
                            <a:schemeClr val="bg1"/>
                          </a:solidFill>
                          <a:latin typeface="Calibri" panose="020F0502020204030204" pitchFamily="34" charset="0"/>
                        </a:rPr>
                        <a:t> Zahnpasta herstellen</a:t>
                      </a:r>
                      <a:endParaRPr lang="de-DE" sz="1100" dirty="0" smtClean="0">
                        <a:solidFill>
                          <a:schemeClr val="bg1"/>
                        </a:solidFill>
                        <a:latin typeface="Calibri" panose="020F0502020204030204" pitchFamily="34" charset="0"/>
                      </a:endParaRPr>
                    </a:p>
                    <a:p>
                      <a:pPr algn="r"/>
                      <a:r>
                        <a:rPr lang="de-DE" sz="1100" dirty="0" smtClean="0">
                          <a:solidFill>
                            <a:schemeClr val="bg1"/>
                          </a:solidFill>
                          <a:latin typeface="Calibri" panose="020F0502020204030204" pitchFamily="34" charset="0"/>
                        </a:rPr>
                        <a:t>Pädagogische Fachkraft:</a:t>
                      </a:r>
                    </a:p>
                    <a:p>
                      <a:pPr algn="r"/>
                      <a:r>
                        <a:rPr lang="de-DE" sz="1100" dirty="0" smtClean="0">
                          <a:solidFill>
                            <a:schemeClr val="bg1"/>
                          </a:solidFill>
                          <a:latin typeface="Calibri" panose="020F0502020204030204" pitchFamily="34" charset="0"/>
                        </a:rPr>
                        <a:t>Anda-Lena </a:t>
                      </a:r>
                      <a:r>
                        <a:rPr lang="de-DE" sz="1100" dirty="0" err="1" smtClean="0">
                          <a:solidFill>
                            <a:schemeClr val="bg1"/>
                          </a:solidFill>
                          <a:latin typeface="Calibri" panose="020F0502020204030204" pitchFamily="34" charset="0"/>
                        </a:rPr>
                        <a:t>Kalnins</a:t>
                      </a:r>
                      <a:endParaRPr lang="de-DE" sz="1100" dirty="0" smtClean="0">
                        <a:solidFill>
                          <a:schemeClr val="bg1"/>
                        </a:solidFill>
                        <a:latin typeface="Calibri" panose="020F0502020204030204" pitchFamily="34" charset="0"/>
                      </a:endParaRPr>
                    </a:p>
                    <a:p>
                      <a:pPr algn="r"/>
                      <a:r>
                        <a:rPr lang="de-DE" sz="1100" dirty="0" smtClean="0">
                          <a:solidFill>
                            <a:schemeClr val="bg1"/>
                          </a:solidFill>
                          <a:latin typeface="Calibri" panose="020F0502020204030204" pitchFamily="34" charset="0"/>
                        </a:rPr>
                        <a:t>Ort: Pavillon/ </a:t>
                      </a:r>
                    </a:p>
                    <a:p>
                      <a:pPr algn="r"/>
                      <a:r>
                        <a:rPr lang="de-DE" sz="1100" dirty="0" smtClean="0">
                          <a:solidFill>
                            <a:schemeClr val="bg1"/>
                          </a:solidFill>
                          <a:latin typeface="Calibri" panose="020F0502020204030204" pitchFamily="34" charset="0"/>
                        </a:rPr>
                        <a:t>Villa Kunterbunt/</a:t>
                      </a:r>
                    </a:p>
                    <a:p>
                      <a:pPr algn="r"/>
                      <a:r>
                        <a:rPr lang="de-DE" sz="1100" dirty="0" smtClean="0">
                          <a:solidFill>
                            <a:schemeClr val="bg1"/>
                          </a:solidFill>
                          <a:latin typeface="Calibri" panose="020F0502020204030204" pitchFamily="34" charset="0"/>
                        </a:rPr>
                        <a:t>Zimmer 22</a:t>
                      </a:r>
                      <a:endParaRPr lang="de-DE" sz="110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dirty="0" smtClean="0">
                          <a:latin typeface="Calibri" panose="020F0502020204030204" pitchFamily="34" charset="0"/>
                        </a:rPr>
                        <a:t>1902</a:t>
                      </a:r>
                      <a:r>
                        <a:rPr lang="de-DE" sz="1100" b="0" baseline="0" dirty="0" smtClean="0">
                          <a:latin typeface="Calibri" panose="020F0502020204030204" pitchFamily="34" charset="0"/>
                        </a:rPr>
                        <a:t> wurde die Zahnpasta erfunden. Wir wollen uns selbst </a:t>
                      </a:r>
                    </a:p>
                    <a:p>
                      <a:r>
                        <a:rPr lang="de-DE" sz="1100" b="0" baseline="0" dirty="0" smtClean="0">
                          <a:latin typeface="Calibri" panose="020F0502020204030204" pitchFamily="34" charset="0"/>
                        </a:rPr>
                        <a:t>eine Zahnpasta herstellen. Nur aus wenigen Zutaten werden </a:t>
                      </a:r>
                    </a:p>
                    <a:p>
                      <a:r>
                        <a:rPr lang="de-DE" sz="1100" b="0" baseline="0" dirty="0" smtClean="0">
                          <a:latin typeface="Calibri" panose="020F0502020204030204" pitchFamily="34" charset="0"/>
                        </a:rPr>
                        <a:t>wir diese anrühren und auch ausprobieren. Bitte bringt euch </a:t>
                      </a:r>
                    </a:p>
                    <a:p>
                      <a:r>
                        <a:rPr lang="de-DE" sz="1100" b="0" baseline="0" dirty="0" smtClean="0">
                          <a:latin typeface="Calibri" panose="020F0502020204030204" pitchFamily="34" charset="0"/>
                        </a:rPr>
                        <a:t>eine Zahnbürste von zuhause mit!</a:t>
                      </a:r>
                      <a:endParaRPr lang="de-DE" sz="1100" b="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5415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Angebot: Vom Rauchzeichen über das Telefon zum Handy</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Anda-Lena </a:t>
                      </a:r>
                      <a:r>
                        <a:rPr lang="de-DE" sz="1100" b="0" baseline="0" dirty="0" err="1" smtClean="0">
                          <a:solidFill>
                            <a:schemeClr val="bg1"/>
                          </a:solidFill>
                          <a:latin typeface="Calibri" panose="020F0502020204030204" pitchFamily="34" charset="0"/>
                        </a:rPr>
                        <a:t>Kalnins</a:t>
                      </a:r>
                      <a:endParaRPr lang="de-DE" sz="1100" b="0" baseline="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Goldene Montessori/</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Zimmer 23</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dirty="0" smtClean="0">
                          <a:latin typeface="Calibri" panose="020F0502020204030204" pitchFamily="34" charset="0"/>
                        </a:rPr>
                        <a:t>Wisst</a:t>
                      </a:r>
                      <a:r>
                        <a:rPr lang="de-DE" sz="1100" baseline="0" dirty="0" smtClean="0">
                          <a:latin typeface="Calibri" panose="020F0502020204030204" pitchFamily="34" charset="0"/>
                        </a:rPr>
                        <a:t> ihr, wie die Menschen früher miteinander kommuniziert haben? Zuerst wurde das Telefon erfunden  und heute hat fast jeder ein Handy. Wir werden zusammen ein traditionelles Schnurtelefon und ein eigenes modernes Handy basteln und werden uns mit allem, was mit Kommunikation zu tun hat beschäftigen. Wer von euch weiß </a:t>
                      </a:r>
                      <a:r>
                        <a:rPr lang="de-DE" sz="1100" baseline="0" dirty="0" err="1" smtClean="0">
                          <a:latin typeface="Calibri" panose="020F0502020204030204" pitchFamily="34" charset="0"/>
                        </a:rPr>
                        <a:t>z.B.seit</a:t>
                      </a:r>
                      <a:r>
                        <a:rPr lang="de-DE" sz="1100" baseline="0" dirty="0" smtClean="0">
                          <a:latin typeface="Calibri" panose="020F0502020204030204" pitchFamily="34" charset="0"/>
                        </a:rPr>
                        <a:t> wann es die SMS gibt?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54158">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63639" y="20205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3" name="Textfeld 42"/>
          <p:cNvSpPr txBox="1"/>
          <p:nvPr/>
        </p:nvSpPr>
        <p:spPr>
          <a:xfrm>
            <a:off x="6643992" y="9673308"/>
            <a:ext cx="214008" cy="232692"/>
          </a:xfrm>
          <a:prstGeom prst="rect">
            <a:avLst/>
          </a:prstGeom>
          <a:noFill/>
        </p:spPr>
        <p:txBody>
          <a:bodyPr wrap="square" lIns="0" tIns="0" rIns="0" bIns="0" rtlCol="0">
            <a:spAutoFit/>
          </a:bodyPr>
          <a:lstStyle/>
          <a:p>
            <a:pPr>
              <a:lnSpc>
                <a:spcPct val="108000"/>
              </a:lnSpc>
              <a:spcAft>
                <a:spcPts val="1008"/>
              </a:spcAft>
            </a:pPr>
            <a:r>
              <a:rPr lang="de-DE" sz="1400" dirty="0"/>
              <a:t>5</a:t>
            </a:r>
            <a:endParaRPr lang="de-DE" sz="1400" dirty="0" smtClean="0"/>
          </a:p>
        </p:txBody>
      </p:sp>
      <p:grpSp>
        <p:nvGrpSpPr>
          <p:cNvPr id="44" name="Gruppieren 43"/>
          <p:cNvGrpSpPr/>
          <p:nvPr/>
        </p:nvGrpSpPr>
        <p:grpSpPr>
          <a:xfrm>
            <a:off x="1898495" y="1062047"/>
            <a:ext cx="4947313" cy="406906"/>
            <a:chOff x="1910687" y="1055951"/>
            <a:chExt cx="4947313"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9" name="Textfeld 48"/>
            <p:cNvSpPr txBox="1"/>
            <p:nvPr/>
          </p:nvSpPr>
          <p:spPr>
            <a:xfrm>
              <a:off x="1910687" y="1181328"/>
              <a:ext cx="881653"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Pfingstferien</a:t>
              </a:r>
              <a:endParaRPr lang="de-DE" sz="600" dirty="0">
                <a:latin typeface="Comic Sans MS" panose="030F0702030302020204" pitchFamily="66" charset="0"/>
              </a:endParaRPr>
            </a:p>
          </p:txBody>
        </p:sp>
      </p:grpSp>
      <p:sp>
        <p:nvSpPr>
          <p:cNvPr id="26" name="Ellipse 25"/>
          <p:cNvSpPr/>
          <p:nvPr/>
        </p:nvSpPr>
        <p:spPr>
          <a:xfrm>
            <a:off x="35278" y="375718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5" name="Grafik 24"/>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220114" y="3832994"/>
            <a:ext cx="653481" cy="814814"/>
          </a:xfrm>
          <a:prstGeom prst="rect">
            <a:avLst/>
          </a:prstGeom>
        </p:spPr>
      </p:pic>
      <p:sp>
        <p:nvSpPr>
          <p:cNvPr id="27" name="Ellipse 26"/>
          <p:cNvSpPr/>
          <p:nvPr/>
        </p:nvSpPr>
        <p:spPr>
          <a:xfrm>
            <a:off x="35277" y="527937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3" name="Grafik 2"/>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220114" y="2033586"/>
            <a:ext cx="713665" cy="825706"/>
          </a:xfrm>
          <a:prstGeom prst="rect">
            <a:avLst/>
          </a:prstGeom>
        </p:spPr>
      </p:pic>
      <p:pic>
        <p:nvPicPr>
          <p:cNvPr id="28" name="Grafik 2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flipH="1">
            <a:off x="75304" y="5490059"/>
            <a:ext cx="920310" cy="675113"/>
          </a:xfrm>
          <a:prstGeom prst="rect">
            <a:avLst/>
          </a:prstGeom>
        </p:spPr>
      </p:pic>
      <p:sp>
        <p:nvSpPr>
          <p:cNvPr id="29" name="Ellipse 28"/>
          <p:cNvSpPr/>
          <p:nvPr/>
        </p:nvSpPr>
        <p:spPr>
          <a:xfrm>
            <a:off x="35277" y="693698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128050" y="7108997"/>
            <a:ext cx="805729" cy="588932"/>
          </a:xfrm>
          <a:prstGeom prst="rect">
            <a:avLst/>
          </a:prstGeom>
        </p:spPr>
      </p:pic>
    </p:spTree>
    <p:extLst>
      <p:ext uri="{BB962C8B-B14F-4D97-AF65-F5344CB8AC3E}">
        <p14:creationId xmlns="" xmlns:p14="http://schemas.microsoft.com/office/powerpoint/2010/main" val="2152502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3658499576"/>
              </p:ext>
            </p:extLst>
          </p:nvPr>
        </p:nvGraphicFramePr>
        <p:xfrm>
          <a:off x="0" y="0"/>
          <a:ext cx="119062" cy="229306"/>
        </p:xfrm>
        <a:graphic>
          <a:graphicData uri="http://schemas.openxmlformats.org/presentationml/2006/ole">
            <p:oleObj spid="_x0000_s87559"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24886" y="9597720"/>
            <a:ext cx="188286" cy="442000"/>
          </a:xfrm>
        </p:spPr>
        <p:txBody>
          <a:bodyPr/>
          <a:lstStyle/>
          <a:p>
            <a:pPr algn="r"/>
            <a:r>
              <a:rPr lang="de-DE" sz="1400" dirty="0">
                <a:solidFill>
                  <a:prstClr val="black"/>
                </a:solidFill>
              </a:rPr>
              <a:t>6</a:t>
            </a:r>
          </a:p>
        </p:txBody>
      </p:sp>
      <p:sp>
        <p:nvSpPr>
          <p:cNvPr id="2" name="Rechteck 1"/>
          <p:cNvSpPr/>
          <p:nvPr/>
        </p:nvSpPr>
        <p:spPr>
          <a:xfrm>
            <a:off x="1124240" y="2534751"/>
            <a:ext cx="5551291" cy="7371249"/>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 - 7.00 Uhr - 8.00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smtClean="0">
                <a:solidFill>
                  <a:schemeClr val="tx1">
                    <a:lumMod val="75000"/>
                    <a:lumOff val="25000"/>
                  </a:schemeClr>
                </a:solidFill>
                <a:latin typeface="Calibri" panose="020F0502020204030204" pitchFamily="34" charset="0"/>
              </a:rPr>
              <a:t>Sie können Ihr Kind bei Bedarf für die Frühbetreuung anmelden.</a:t>
            </a:r>
          </a:p>
          <a:p>
            <a:pPr marL="285750" indent="-285750">
              <a:buClr>
                <a:srgbClr val="FF3399"/>
              </a:buClr>
              <a:buFont typeface="Wingdings 3" panose="05040102010807070707" pitchFamily="18" charset="2"/>
              <a:buChar char="u"/>
            </a:pPr>
            <a:endParaRPr lang="de-DE" sz="1300"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Offener </a:t>
            </a:r>
            <a:r>
              <a:rPr lang="de-DE" sz="1300" b="1" dirty="0">
                <a:solidFill>
                  <a:schemeClr val="tx1">
                    <a:lumMod val="75000"/>
                    <a:lumOff val="25000"/>
                  </a:schemeClr>
                </a:solidFill>
                <a:latin typeface="Calibri" panose="020F0502020204030204" pitchFamily="34" charset="0"/>
              </a:rPr>
              <a:t>Beginn - 8.00 </a:t>
            </a:r>
            <a:r>
              <a:rPr lang="de-DE" sz="1300" b="1" dirty="0" smtClean="0">
                <a:solidFill>
                  <a:schemeClr val="tx1">
                    <a:lumMod val="75000"/>
                    <a:lumOff val="25000"/>
                  </a:schemeClr>
                </a:solidFill>
                <a:latin typeface="Calibri" panose="020F0502020204030204" pitchFamily="34" charset="0"/>
              </a:rPr>
              <a:t>Uhr - 9.00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t>
            </a:r>
            <a:r>
              <a:rPr lang="de-DE" sz="1300" dirty="0" smtClean="0">
                <a:solidFill>
                  <a:schemeClr val="tx1">
                    <a:lumMod val="75000"/>
                    <a:lumOff val="25000"/>
                  </a:schemeClr>
                </a:solidFill>
                <a:latin typeface="Calibri" panose="020F0502020204030204" pitchFamily="34" charset="0"/>
              </a:rPr>
              <a:t>alle </a:t>
            </a:r>
            <a:r>
              <a:rPr lang="de-DE" sz="1300" dirty="0">
                <a:solidFill>
                  <a:schemeClr val="tx1">
                    <a:lumMod val="75000"/>
                    <a:lumOff val="25000"/>
                  </a:schemeClr>
                </a:solidFill>
                <a:latin typeface="Calibri" panose="020F0502020204030204" pitchFamily="34" charset="0"/>
              </a:rPr>
              <a:t>vor.</a:t>
            </a: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 </a:t>
            </a:r>
            <a:r>
              <a:rPr lang="de-DE" sz="1300" b="1" dirty="0">
                <a:solidFill>
                  <a:schemeClr val="tx1">
                    <a:lumMod val="75000"/>
                    <a:lumOff val="25000"/>
                  </a:schemeClr>
                </a:solidFill>
                <a:latin typeface="Calibri" panose="020F0502020204030204" pitchFamily="34" charset="0"/>
              </a:rPr>
              <a:t>9.00 </a:t>
            </a:r>
            <a:r>
              <a:rPr lang="de-DE" sz="1300" b="1" dirty="0" smtClean="0">
                <a:solidFill>
                  <a:schemeClr val="tx1">
                    <a:lumMod val="75000"/>
                    <a:lumOff val="25000"/>
                  </a:schemeClr>
                </a:solidFill>
                <a:latin typeface="Calibri" panose="020F0502020204030204" pitchFamily="34" charset="0"/>
              </a:rPr>
              <a:t>Uhr - 10.00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Uhr - 11.30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4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Aufräumzeit, Tischdeckzeit und frische Luft </a:t>
            </a:r>
            <a:r>
              <a:rPr lang="de-DE" sz="1400" b="1" dirty="0">
                <a:solidFill>
                  <a:schemeClr val="tx1">
                    <a:lumMod val="75000"/>
                    <a:lumOff val="25000"/>
                  </a:schemeClr>
                </a:solidFill>
                <a:latin typeface="Calibri" panose="020F0502020204030204" pitchFamily="34" charset="0"/>
              </a:rPr>
              <a:t>- 11.30 </a:t>
            </a:r>
            <a:r>
              <a:rPr lang="de-DE" sz="1400" b="1" dirty="0" smtClean="0">
                <a:solidFill>
                  <a:schemeClr val="tx1">
                    <a:lumMod val="75000"/>
                    <a:lumOff val="25000"/>
                  </a:schemeClr>
                </a:solidFill>
                <a:latin typeface="Calibri" panose="020F0502020204030204" pitchFamily="34" charset="0"/>
              </a:rPr>
              <a:t>Uhr - 12.00 </a:t>
            </a:r>
            <a:r>
              <a:rPr lang="de-DE" sz="1400" b="1" dirty="0">
                <a:solidFill>
                  <a:schemeClr val="tx1">
                    <a:lumMod val="75000"/>
                    <a:lumOff val="25000"/>
                  </a:schemeClr>
                </a:solidFill>
                <a:latin typeface="Calibri" panose="020F0502020204030204" pitchFamily="34" charset="0"/>
              </a:rPr>
              <a:t>Uhr</a:t>
            </a:r>
            <a:endParaRPr lang="de-DE" sz="1400" dirty="0">
              <a:solidFill>
                <a:schemeClr val="tx1">
                  <a:lumMod val="75000"/>
                  <a:lumOff val="25000"/>
                </a:schemeClr>
              </a:solidFill>
              <a:latin typeface="Calibri" panose="020F0502020204030204" pitchFamily="34" charset="0"/>
            </a:endParaRPr>
          </a:p>
          <a:p>
            <a:pPr>
              <a:buClr>
                <a:srgbClr val="FF3399"/>
              </a:buClr>
            </a:pPr>
            <a:r>
              <a:rPr lang="de-DE" sz="14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a:t>
            </a:r>
            <a:r>
              <a:rPr lang="de-DE" sz="1400" dirty="0" smtClean="0">
                <a:solidFill>
                  <a:schemeClr val="tx1">
                    <a:lumMod val="75000"/>
                    <a:lumOff val="25000"/>
                  </a:schemeClr>
                </a:solidFill>
                <a:latin typeface="Calibri" panose="020F0502020204030204" pitchFamily="34" charset="0"/>
              </a:rPr>
              <a:t>gedeckt und wir bewegen uns an der frischen  Luft.</a:t>
            </a:r>
            <a:endParaRPr lang="de-DE" sz="13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91024" y="4411599"/>
            <a:ext cx="827157" cy="797576"/>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 name="Gruppieren 4"/>
          <p:cNvGrpSpPr/>
          <p:nvPr/>
        </p:nvGrpSpPr>
        <p:grpSpPr>
          <a:xfrm>
            <a:off x="191024" y="6747298"/>
            <a:ext cx="867517" cy="868649"/>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8">
              <a:extLst>
                <a:ext uri="{28A0092B-C50C-407E-A947-70E740481C1C}">
                  <a14:useLocalDpi xmlns=""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nvGrpSpPr>
          <p:cNvPr id="63" name="Gruppieren 62"/>
          <p:cNvGrpSpPr/>
          <p:nvPr/>
        </p:nvGrpSpPr>
        <p:grpSpPr>
          <a:xfrm>
            <a:off x="191024" y="2441718"/>
            <a:ext cx="827157" cy="80742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8"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3" descr="https://www.mannheim.de/sites/default/files/media_center_image/69294/kusu_cmyk.jp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4" name="Gruppieren 43"/>
          <p:cNvGrpSpPr/>
          <p:nvPr/>
        </p:nvGrpSpPr>
        <p:grpSpPr>
          <a:xfrm>
            <a:off x="1876457" y="1062047"/>
            <a:ext cx="4969351" cy="406906"/>
            <a:chOff x="1888649" y="1055951"/>
            <a:chExt cx="4969351"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1888649" y="1168669"/>
              <a:ext cx="881653"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Pfingstferien</a:t>
              </a:r>
              <a:endParaRPr lang="de-DE" sz="600" dirty="0">
                <a:latin typeface="Comic Sans MS" panose="030F0702030302020204" pitchFamily="66" charset="0"/>
              </a:endParaRPr>
            </a:p>
          </p:txBody>
        </p:sp>
      </p:grpSp>
      <p:grpSp>
        <p:nvGrpSpPr>
          <p:cNvPr id="43" name="Gruppieren 42"/>
          <p:cNvGrpSpPr/>
          <p:nvPr/>
        </p:nvGrpSpPr>
        <p:grpSpPr>
          <a:xfrm>
            <a:off x="191024" y="3382640"/>
            <a:ext cx="834506" cy="853305"/>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8" name="Gruppieren 47"/>
            <p:cNvGrpSpPr/>
            <p:nvPr/>
          </p:nvGrpSpPr>
          <p:grpSpPr>
            <a:xfrm>
              <a:off x="376135" y="2621258"/>
              <a:ext cx="437139" cy="437139"/>
              <a:chOff x="371372" y="2611732"/>
              <a:chExt cx="437139" cy="437139"/>
            </a:xfrm>
          </p:grpSpPr>
          <p:grpSp>
            <p:nvGrpSpPr>
              <p:cNvPr id="49"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60" name="Freihandform 59"/>
          <p:cNvSpPr/>
          <p:nvPr/>
        </p:nvSpPr>
        <p:spPr>
          <a:xfrm rot="18658448">
            <a:off x="479294" y="2888554"/>
            <a:ext cx="235603" cy="207585"/>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a:t>
            </a:r>
            <a:r>
              <a:rPr lang="de-DE" sz="1400" b="1" dirty="0" smtClean="0">
                <a:solidFill>
                  <a:schemeClr val="tx1">
                    <a:lumMod val="75000"/>
                    <a:lumOff val="25000"/>
                  </a:schemeClr>
                </a:solidFill>
                <a:latin typeface="Comic Sans MS" panose="030F0702030302020204" pitchFamily="66" charset="0"/>
              </a:rPr>
              <a:t>1/2</a:t>
            </a:r>
            <a:endParaRPr lang="de-DE" sz="1400" b="1" dirty="0">
              <a:solidFill>
                <a:schemeClr val="tx1">
                  <a:lumMod val="75000"/>
                  <a:lumOff val="25000"/>
                </a:schemeClr>
              </a:solidFill>
              <a:latin typeface="Comic Sans MS" panose="030F0702030302020204" pitchFamily="66" charset="0"/>
            </a:endParaRPr>
          </a:p>
          <a:p>
            <a:pPr>
              <a:spcAft>
                <a:spcPts val="300"/>
              </a:spcAft>
            </a:pPr>
            <a:r>
              <a:rPr lang="de-DE" sz="1400" dirty="0">
                <a:solidFill>
                  <a:schemeClr val="tx1">
                    <a:lumMod val="75000"/>
                    <a:lumOff val="25000"/>
                  </a:schemeClr>
                </a:solidFill>
                <a:latin typeface="Calibri" panose="020F0502020204030204" pitchFamily="34" charset="0"/>
              </a:rPr>
              <a:t>Und nun zum </a:t>
            </a:r>
            <a:r>
              <a:rPr lang="de-DE" sz="1400" dirty="0" smtClean="0">
                <a:solidFill>
                  <a:schemeClr val="tx1">
                    <a:lumMod val="75000"/>
                    <a:lumOff val="25000"/>
                  </a:schemeClr>
                </a:solidFill>
                <a:latin typeface="Calibri" panose="020F0502020204030204" pitchFamily="34" charset="0"/>
              </a:rPr>
              <a:t>konkreten Tagesablaufs </a:t>
            </a:r>
            <a:r>
              <a:rPr lang="de-DE" sz="1400" dirty="0">
                <a:solidFill>
                  <a:schemeClr val="tx1">
                    <a:lumMod val="75000"/>
                    <a:lumOff val="25000"/>
                  </a:schemeClr>
                </a:solidFill>
                <a:latin typeface="Calibri" panose="020F0502020204030204" pitchFamily="34" charset="0"/>
              </a:rPr>
              <a:t>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
        <p:nvSpPr>
          <p:cNvPr id="73" name="Ellipse 72"/>
          <p:cNvSpPr/>
          <p:nvPr/>
        </p:nvSpPr>
        <p:spPr>
          <a:xfrm>
            <a:off x="191024" y="86343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40" descr="G:\Weitere Aufträge\1 Montessori - Müller-Zastrau\1 Angefangene Projekte\1 Ferienbroschüre\Neue Symbole\finale Symbole\Tischdecken.pn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19029" y="8747115"/>
            <a:ext cx="639805" cy="65021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smtClean="0">
                <a:solidFill>
                  <a:schemeClr val="tx1">
                    <a:lumMod val="75000"/>
                    <a:lumOff val="25000"/>
                  </a:schemeClr>
                </a:solidFill>
                <a:latin typeface="Calibri" panose="020F0502020204030204" pitchFamily="34" charset="0"/>
              </a:rPr>
              <a:t>. </a:t>
            </a:r>
            <a:endParaRPr lang="de-DE" sz="2000" dirty="0">
              <a:solidFill>
                <a:schemeClr val="tx1">
                  <a:lumMod val="75000"/>
                  <a:lumOff val="25000"/>
                </a:schemeClr>
              </a:solidFill>
              <a:latin typeface="Calibri" panose="020F0502020204030204" pitchFamily="34" charset="0"/>
            </a:endParaRPr>
          </a:p>
        </p:txBody>
      </p:sp>
    </p:spTree>
    <p:extLst>
      <p:ext uri="{BB962C8B-B14F-4D97-AF65-F5344CB8AC3E}">
        <p14:creationId xmlns="" xmlns:p14="http://schemas.microsoft.com/office/powerpoint/2010/main" val="712909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613133258"/>
              </p:ext>
            </p:extLst>
          </p:nvPr>
        </p:nvGraphicFramePr>
        <p:xfrm>
          <a:off x="0" y="0"/>
          <a:ext cx="119062" cy="229306"/>
        </p:xfrm>
        <a:graphic>
          <a:graphicData uri="http://schemas.openxmlformats.org/presentationml/2006/ole">
            <p:oleObj spid="_x0000_s85523"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r>
              <a:rPr lang="de-DE" sz="1300" dirty="0" smtClean="0">
                <a:latin typeface="Calibri" panose="020F0502020204030204" pitchFamily="34" charset="0"/>
              </a:rPr>
              <a:t>1</a:t>
            </a: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78679" y="2131617"/>
            <a:ext cx="5441949" cy="7694414"/>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a:t>
            </a:r>
            <a:r>
              <a:rPr lang="de-DE" sz="1300" b="1" dirty="0">
                <a:solidFill>
                  <a:schemeClr val="tx1">
                    <a:lumMod val="75000"/>
                    <a:lumOff val="25000"/>
                  </a:schemeClr>
                </a:solidFill>
                <a:latin typeface="Calibri" panose="020F0502020204030204" pitchFamily="34" charset="0"/>
              </a:rPr>
              <a:t>12.00- 13.00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Unsere Ansprechpartnerin hier ist Frau Dillmann. Die  Kontaktdaten sehen auf der Rückseite.  Wir versuchen gemeinsam mit Frau Dillmann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Frau Dillmann.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13.30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err="1">
                <a:latin typeface="Calibri" panose="020F0502020204030204" pitchFamily="34" charset="0"/>
              </a:rPr>
              <a:t>MultiKultiphase</a:t>
            </a:r>
            <a:r>
              <a:rPr lang="de-DE" sz="1300" b="1" dirty="0">
                <a:latin typeface="Calibri" panose="020F0502020204030204" pitchFamily="34" charset="0"/>
              </a:rPr>
              <a:t> 2 - 14.00 – </a:t>
            </a:r>
            <a:r>
              <a:rPr lang="de-DE" sz="1300" b="1" dirty="0" smtClean="0">
                <a:latin typeface="Calibri" panose="020F0502020204030204" pitchFamily="34" charset="0"/>
              </a:rPr>
              <a:t>15.30 Uhr</a:t>
            </a:r>
            <a:endParaRPr lang="de-DE" sz="1300" b="1" dirty="0">
              <a:latin typeface="Calibri" panose="020F0502020204030204" pitchFamily="34" charset="0"/>
            </a:endParaRPr>
          </a:p>
          <a:p>
            <a:pPr>
              <a:buClr>
                <a:srgbClr val="FF3399"/>
              </a:buClr>
            </a:pPr>
            <a:r>
              <a:rPr lang="de-DE" sz="1300" dirty="0">
                <a:latin typeface="Calibri" panose="020F0502020204030204" pitchFamily="34" charset="0"/>
              </a:rPr>
              <a:t>Die Kinder beschäftigen sich wieder mit </a:t>
            </a:r>
            <a:r>
              <a:rPr lang="de-DE" sz="1300" dirty="0" smtClean="0">
                <a:latin typeface="Calibri" panose="020F0502020204030204" pitchFamily="34" charset="0"/>
              </a:rPr>
              <a:t>den multikulturellen </a:t>
            </a:r>
            <a:r>
              <a:rPr lang="de-DE" sz="1300" dirty="0">
                <a:latin typeface="Calibri" panose="020F0502020204030204" pitchFamily="34" charset="0"/>
              </a:rPr>
              <a:t>Angeboten. </a:t>
            </a:r>
          </a:p>
          <a:p>
            <a:pPr>
              <a:buClr>
                <a:srgbClr val="FF3399"/>
              </a:buClr>
            </a:pPr>
            <a:endParaRPr lang="de-DE" sz="1300" dirty="0" smtClean="0">
              <a:latin typeface="Calibri" panose="020F0502020204030204" pitchFamily="34" charset="0"/>
            </a:endParaRPr>
          </a:p>
          <a:p>
            <a:pPr>
              <a:buClr>
                <a:srgbClr val="FF3399"/>
              </a:buClr>
            </a:pPr>
            <a:endParaRPr lang="de-DE" sz="1300" b="1"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Offenes Ende - 15.30 – 17.00 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23608" y="7332533"/>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7">
              <a:extLst>
                <a:ext uri="{28A0092B-C50C-407E-A947-70E740481C1C}">
                  <a14:useLocalDpi xmlns=""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nvGrpSpPr>
          <p:cNvPr id="9" name="Gruppieren 8"/>
          <p:cNvGrpSpPr/>
          <p:nvPr/>
        </p:nvGrpSpPr>
        <p:grpSpPr>
          <a:xfrm>
            <a:off x="128296" y="840585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6410577" y="9580730"/>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a:solidFill>
                  <a:prstClr val="black"/>
                </a:solidFill>
              </a:rPr>
              <a:t>7</a:t>
            </a:r>
          </a:p>
        </p:txBody>
      </p:sp>
      <p:grpSp>
        <p:nvGrpSpPr>
          <p:cNvPr id="3" name="Gruppieren 2"/>
          <p:cNvGrpSpPr/>
          <p:nvPr/>
        </p:nvGrpSpPr>
        <p:grpSpPr>
          <a:xfrm>
            <a:off x="159928" y="2347386"/>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 name="Gruppieren 5"/>
          <p:cNvGrpSpPr/>
          <p:nvPr/>
        </p:nvGrpSpPr>
        <p:grpSpPr>
          <a:xfrm>
            <a:off x="187802" y="3968331"/>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9">
              <a:extLst>
                <a:ext uri="{28A0092B-C50C-407E-A947-70E740481C1C}">
                  <a14:useLocalDpi xmlns=""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1895179" y="1062047"/>
            <a:ext cx="4950629" cy="406906"/>
            <a:chOff x="1907371" y="1055951"/>
            <a:chExt cx="4950629"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1907371" y="1168669"/>
              <a:ext cx="881653" cy="169277"/>
            </a:xfrm>
            <a:prstGeom prst="rect">
              <a:avLst/>
            </a:prstGeom>
            <a:noFill/>
          </p:spPr>
          <p:txBody>
            <a:bodyPr wrap="none" lIns="0" tIns="0" rIns="0" bIns="0" rtlCol="0">
              <a:spAutoFit/>
            </a:bodyPr>
            <a:lstStyle/>
            <a:p>
              <a:pPr algn="ctr"/>
              <a:r>
                <a:rPr lang="de-DE" sz="1100" b="1" dirty="0" smtClean="0">
                  <a:latin typeface="Comic Sans MS" panose="030F0702030302020204" pitchFamily="66" charset="0"/>
                </a:rPr>
                <a:t>Pfingstferien</a:t>
              </a:r>
              <a:endParaRPr lang="de-DE" sz="600" dirty="0">
                <a:latin typeface="Comic Sans MS" panose="030F0702030302020204" pitchFamily="66" charset="0"/>
              </a:endParaRPr>
            </a:p>
          </p:txBody>
        </p:sp>
      </p:grpSp>
      <p:sp>
        <p:nvSpPr>
          <p:cNvPr id="48" name="Ellipse 47"/>
          <p:cNvSpPr/>
          <p:nvPr/>
        </p:nvSpPr>
        <p:spPr>
          <a:xfrm>
            <a:off x="92500" y="6259213"/>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1" name="Rechteck 10"/>
          <p:cNvSpPr/>
          <p:nvPr/>
        </p:nvSpPr>
        <p:spPr>
          <a:xfrm>
            <a:off x="1085052" y="6500813"/>
            <a:ext cx="5368135" cy="892552"/>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smtClean="0">
                <a:latin typeface="Calibri" panose="020F0502020204030204" pitchFamily="34" charset="0"/>
              </a:rPr>
              <a:t>Bewegungspause – 13:30 -14:00 Uhr </a:t>
            </a:r>
          </a:p>
          <a:p>
            <a:pPr>
              <a:buClr>
                <a:srgbClr val="FF3399"/>
              </a:buClr>
            </a:pPr>
            <a:r>
              <a:rPr lang="de-DE" sz="1300" dirty="0" smtClean="0">
                <a:latin typeface="Calibri" panose="020F0502020204030204" pitchFamily="34" charset="0"/>
              </a:rPr>
              <a:t>In dieser Zeit haben die Kinder Zeit sich zu bewegen, ob auf dem Pausenhof oder in der Turnhalle – Spielen, Bewegung und Freizeit stehen auf dem Programm.</a:t>
            </a:r>
            <a:endParaRPr lang="de-DE" sz="1300" dirty="0">
              <a:latin typeface="Calibri" panose="020F0502020204030204" pitchFamily="34" charset="0"/>
            </a:endParaRPr>
          </a:p>
        </p:txBody>
      </p:sp>
      <p:pic>
        <p:nvPicPr>
          <p:cNvPr id="8" name="Grafik 7"/>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394539" y="6370683"/>
            <a:ext cx="453320" cy="716848"/>
          </a:xfrm>
          <a:prstGeom prst="rect">
            <a:avLst/>
          </a:prstGeom>
        </p:spPr>
      </p:pic>
    </p:spTree>
    <p:extLst>
      <p:ext uri="{BB962C8B-B14F-4D97-AF65-F5344CB8AC3E}">
        <p14:creationId xmlns="" xmlns:p14="http://schemas.microsoft.com/office/powerpoint/2010/main" val="416306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1446</Words>
  <Application>Microsoft Office PowerPoint</Application>
  <PresentationFormat>A4-Papier (210x297 mm)</PresentationFormat>
  <Paragraphs>360</Paragraphs>
  <Slides>12</Slides>
  <Notes>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14" baseType="lpstr">
      <vt:lpstr>MP Master 4_3_DE</vt:lpstr>
      <vt:lpstr>think-cell Folie</vt:lpstr>
      <vt:lpstr>Folie 1</vt:lpstr>
      <vt:lpstr>Folie 2</vt:lpstr>
      <vt:lpstr>Folie 3</vt:lpstr>
      <vt:lpstr>Folie 4</vt:lpstr>
      <vt:lpstr>Folie 5</vt:lpstr>
      <vt:lpstr>Folie 6</vt:lpstr>
      <vt:lpstr>Folie 7</vt:lpstr>
      <vt:lpstr>Folie 8</vt:lpstr>
      <vt:lpstr>Folie 9</vt:lpstr>
      <vt:lpstr>Folie 10</vt:lpstr>
      <vt:lpstr>Folie 11</vt:lpstr>
      <vt:lpstr>Folie 12</vt:lpstr>
    </vt:vector>
  </TitlesOfParts>
  <Company>Daimler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602</cp:revision>
  <cp:lastPrinted>2017-05-17T10:35:27Z</cp:lastPrinted>
  <dcterms:created xsi:type="dcterms:W3CDTF">2015-06-25T15:16:27Z</dcterms:created>
  <dcterms:modified xsi:type="dcterms:W3CDTF">2017-05-23T10:30:48Z</dcterms:modified>
</cp:coreProperties>
</file>