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4"/>
  </p:notesMasterIdLst>
  <p:handoutMasterIdLst>
    <p:handoutMasterId r:id="rId15"/>
  </p:handoutMasterIdLst>
  <p:sldIdLst>
    <p:sldId id="306" r:id="rId2"/>
    <p:sldId id="319" r:id="rId3"/>
    <p:sldId id="317" r:id="rId4"/>
    <p:sldId id="307" r:id="rId5"/>
    <p:sldId id="309" r:id="rId6"/>
    <p:sldId id="310" r:id="rId7"/>
    <p:sldId id="318" r:id="rId8"/>
    <p:sldId id="314" r:id="rId9"/>
    <p:sldId id="311" r:id="rId10"/>
    <p:sldId id="320" r:id="rId11"/>
    <p:sldId id="321" r:id="rId12"/>
    <p:sldId id="313" r:id="rId13"/>
  </p:sldIdLst>
  <p:sldSz cx="6858000" cy="9906000" type="A4"/>
  <p:notesSz cx="4565650" cy="6797675"/>
  <p:custDataLst>
    <p:tags r:id="rId16"/>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Beispielfolien" id="{6BE3EED1-26F1-4D77-9276-05BF51ECB6F7}">
          <p14:sldIdLst>
            <p14:sldId id="306"/>
            <p14:sldId id="319"/>
            <p14:sldId id="317"/>
            <p14:sldId id="307"/>
            <p14:sldId id="309"/>
            <p14:sldId id="310"/>
            <p14:sldId id="318"/>
            <p14:sldId id="314"/>
            <p14:sldId id="311"/>
            <p14:sldId id="320"/>
            <p14:sldId id="321"/>
            <p14:sldId id="313"/>
          </p14:sldIdLst>
        </p14:section>
      </p14:sectionLst>
    </p:ext>
    <p:ext uri="{EFAFB233-063F-42B5-8137-9DF3F51BA10A}">
      <p15:sldGuideLst xmlns:p15="http://schemas.microsoft.com/office/powerpoint/2012/main" xmlns="">
        <p15:guide id="1" orient="horz" pos="6159" userDrawn="1">
          <p15:clr>
            <a:srgbClr val="A4A3A4"/>
          </p15:clr>
        </p15:guide>
        <p15:guide id="2" orient="horz" pos="4685" userDrawn="1">
          <p15:clr>
            <a:srgbClr val="A4A3A4"/>
          </p15:clr>
        </p15:guide>
        <p15:guide id="3" orient="horz" pos="1396" userDrawn="1">
          <p15:clr>
            <a:srgbClr val="A4A3A4"/>
          </p15:clr>
        </p15:guide>
        <p15:guide id="4" orient="horz" pos="943" userDrawn="1">
          <p15:clr>
            <a:srgbClr val="A4A3A4"/>
          </p15:clr>
        </p15:guide>
        <p15:guide id="5" pos="4065" userDrawn="1">
          <p15:clr>
            <a:srgbClr val="A4A3A4"/>
          </p15:clr>
        </p15:guide>
        <p15:guide id="6" pos="255" userDrawn="1">
          <p15:clr>
            <a:srgbClr val="A4A3A4"/>
          </p15:clr>
        </p15:guide>
        <p15:guide id="9" pos="11">
          <p15:clr>
            <a:srgbClr val="A4A3A4"/>
          </p15:clr>
        </p15:guide>
      </p15:sldGuideLst>
    </p:ext>
    <p:ext uri="{2D200454-40CA-4A62-9FC3-DE9A4176ACB9}">
      <p15:notesGuideLst xmlns:p15="http://schemas.microsoft.com/office/powerpoint/2012/main" xmlns="">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2D050"/>
    <a:srgbClr val="D6D6D6"/>
    <a:srgbClr val="C1FAB8"/>
    <a:srgbClr val="B5FDFD"/>
    <a:srgbClr val="FF9933"/>
    <a:srgbClr val="CCEFFC"/>
    <a:srgbClr val="EEF983"/>
    <a:srgbClr val="FF0066"/>
    <a:srgbClr val="FCEBBA"/>
    <a:srgbClr val="00CE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799" autoAdjust="0"/>
  </p:normalViewPr>
  <p:slideViewPr>
    <p:cSldViewPr snapToGrid="0" showGuides="1">
      <p:cViewPr varScale="1">
        <p:scale>
          <a:sx n="73" d="100"/>
          <a:sy n="73" d="100"/>
        </p:scale>
        <p:origin x="-2700" y="-90"/>
      </p:cViewPr>
      <p:guideLst>
        <p:guide orient="horz" pos="6159"/>
        <p:guide orient="horz" pos="4685"/>
        <p:guide orient="horz" pos="1396"/>
        <p:guide orient="horz" pos="943"/>
        <p:guide pos="4065"/>
        <p:guide pos="255"/>
        <p:guide pos="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2130" y="-990"/>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275800" y="6584139"/>
            <a:ext cx="3235500" cy="214100"/>
          </a:xfrm>
          <a:prstGeom prst="rect">
            <a:avLst/>
          </a:prstGeom>
        </p:spPr>
        <p:txBody>
          <a:bodyPr vert="horz" lIns="0" tIns="0" rIns="0" bIns="0" rtlCol="0" anchor="ctr"/>
          <a:lstStyle>
            <a:lvl1pPr algn="l">
              <a:defRPr sz="800"/>
            </a:lvl1pPr>
          </a:lstStyle>
          <a:p>
            <a:r>
              <a:rPr lang="de-DE" sz="6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1" y="6583575"/>
            <a:ext cx="252656" cy="214100"/>
          </a:xfrm>
          <a:prstGeom prst="rect">
            <a:avLst/>
          </a:prstGeom>
        </p:spPr>
        <p:txBody>
          <a:bodyPr vert="horz" lIns="0" tIns="0" rIns="0" bIns="0" rtlCol="0" anchor="ctr"/>
          <a:lstStyle>
            <a:lvl1pPr algn="r">
              <a:defRPr sz="800"/>
            </a:lvl1pPr>
          </a:lstStyle>
          <a:p>
            <a:pPr algn="ctr"/>
            <a:fld id="{640145A3-FC8C-4529-91D4-D07ED988A661}" type="slidenum">
              <a:rPr lang="de-DE" sz="600"/>
              <a:pPr algn="ctr"/>
              <a:t>‹Nr.›</a:t>
            </a:fld>
            <a:endParaRPr lang="de-DE" sz="600" dirty="0"/>
          </a:p>
        </p:txBody>
      </p:sp>
      <p:cxnSp>
        <p:nvCxnSpPr>
          <p:cNvPr id="8" name="Gerade Verbindung 7"/>
          <p:cNvCxnSpPr/>
          <p:nvPr/>
        </p:nvCxnSpPr>
        <p:spPr>
          <a:xfrm>
            <a:off x="275800" y="6584356"/>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70602" y="6652807"/>
            <a:ext cx="630533" cy="74086"/>
          </a:xfrm>
          <a:prstGeom prst="rect">
            <a:avLst/>
          </a:prstGeom>
        </p:spPr>
      </p:pic>
    </p:spTree>
    <p:extLst>
      <p:ext uri="{BB962C8B-B14F-4D97-AF65-F5344CB8AC3E}">
        <p14:creationId xmlns:p14="http://schemas.microsoft.com/office/powerpoint/2010/main" xmlns=""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401763" y="509588"/>
            <a:ext cx="1762125" cy="2547937"/>
          </a:xfrm>
          <a:prstGeom prst="rect">
            <a:avLst/>
          </a:prstGeom>
          <a:noFill/>
          <a:ln w="12700">
            <a:solidFill>
              <a:prstClr val="black"/>
            </a:solidFill>
          </a:ln>
        </p:spPr>
        <p:txBody>
          <a:bodyPr vert="horz" lIns="62086" tIns="31043" rIns="62086" bIns="31043" rtlCol="0" anchor="ctr"/>
          <a:lstStyle/>
          <a:p>
            <a:endParaRPr lang="de-DE" dirty="0"/>
          </a:p>
        </p:txBody>
      </p:sp>
      <p:sp>
        <p:nvSpPr>
          <p:cNvPr id="5" name="Notizenplatzhalter 4"/>
          <p:cNvSpPr>
            <a:spLocks noGrp="1"/>
          </p:cNvSpPr>
          <p:nvPr>
            <p:ph type="body" sz="quarter" idx="3"/>
          </p:nvPr>
        </p:nvSpPr>
        <p:spPr>
          <a:xfrm>
            <a:off x="590084" y="3291777"/>
            <a:ext cx="3399327" cy="3058954"/>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275616" y="6583575"/>
            <a:ext cx="3235500" cy="214100"/>
          </a:xfrm>
          <a:prstGeom prst="rect">
            <a:avLst/>
          </a:prstGeom>
        </p:spPr>
        <p:txBody>
          <a:bodyPr vert="horz" lIns="0" tIns="0" rIns="0" bIns="0" rtlCol="0" anchor="ctr"/>
          <a:lstStyle>
            <a:lvl1pPr algn="l">
              <a:defRPr sz="6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6583575"/>
            <a:ext cx="251650" cy="214100"/>
          </a:xfrm>
          <a:prstGeom prst="rect">
            <a:avLst/>
          </a:prstGeom>
        </p:spPr>
        <p:txBody>
          <a:bodyPr vert="horz" lIns="0" tIns="0" rIns="0" bIns="0" rtlCol="0" anchor="ctr"/>
          <a:lstStyle>
            <a:lvl1pPr algn="ctr">
              <a:defRPr sz="6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275800" y="6584356"/>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70000" y="6651630"/>
            <a:ext cx="630533" cy="74086"/>
          </a:xfrm>
          <a:prstGeom prst="rect">
            <a:avLst/>
          </a:prstGeom>
        </p:spPr>
      </p:pic>
    </p:spTree>
    <p:extLst>
      <p:ext uri="{BB962C8B-B14F-4D97-AF65-F5344CB8AC3E}">
        <p14:creationId xmlns:p14="http://schemas.microsoft.com/office/powerpoint/2010/main" xmlns=""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46" indent="-194018" eaLnBrk="0" hangingPunct="0">
              <a:defRPr sz="1000">
                <a:solidFill>
                  <a:schemeClr val="tx1"/>
                </a:solidFill>
                <a:latin typeface="CorpoS" pitchFamily="2" charset="0"/>
                <a:cs typeface="Arial" charset="0"/>
              </a:defRPr>
            </a:lvl2pPr>
            <a:lvl3pPr marL="776070" indent="-155214" eaLnBrk="0" hangingPunct="0">
              <a:defRPr sz="1000">
                <a:solidFill>
                  <a:schemeClr val="tx1"/>
                </a:solidFill>
                <a:latin typeface="CorpoS" pitchFamily="2" charset="0"/>
                <a:cs typeface="Arial" charset="0"/>
              </a:defRPr>
            </a:lvl3pPr>
            <a:lvl4pPr marL="1086499" indent="-155214" eaLnBrk="0" hangingPunct="0">
              <a:defRPr sz="1000">
                <a:solidFill>
                  <a:schemeClr val="tx1"/>
                </a:solidFill>
                <a:latin typeface="CorpoS" pitchFamily="2" charset="0"/>
                <a:cs typeface="Arial" charset="0"/>
              </a:defRPr>
            </a:lvl4pPr>
            <a:lvl5pPr marL="1396927" indent="-155214" eaLnBrk="0" hangingPunct="0">
              <a:defRPr sz="1000">
                <a:solidFill>
                  <a:schemeClr val="tx1"/>
                </a:solidFill>
                <a:latin typeface="CorpoS" pitchFamily="2" charset="0"/>
                <a:cs typeface="Arial" charset="0"/>
              </a:defRPr>
            </a:lvl5pPr>
            <a:lvl6pPr marL="1707355" indent="-155214" eaLnBrk="0" fontAlgn="base" hangingPunct="0">
              <a:spcBef>
                <a:spcPct val="50000"/>
              </a:spcBef>
              <a:spcAft>
                <a:spcPct val="0"/>
              </a:spcAft>
              <a:defRPr sz="1000">
                <a:solidFill>
                  <a:schemeClr val="tx1"/>
                </a:solidFill>
                <a:latin typeface="CorpoS" pitchFamily="2" charset="0"/>
                <a:cs typeface="Arial" charset="0"/>
              </a:defRPr>
            </a:lvl6pPr>
            <a:lvl7pPr marL="2017784" indent="-155214" eaLnBrk="0" fontAlgn="base" hangingPunct="0">
              <a:spcBef>
                <a:spcPct val="50000"/>
              </a:spcBef>
              <a:spcAft>
                <a:spcPct val="0"/>
              </a:spcAft>
              <a:defRPr sz="1000">
                <a:solidFill>
                  <a:schemeClr val="tx1"/>
                </a:solidFill>
                <a:latin typeface="CorpoS" pitchFamily="2" charset="0"/>
                <a:cs typeface="Arial" charset="0"/>
              </a:defRPr>
            </a:lvl7pPr>
            <a:lvl8pPr marL="2328213" indent="-155214" eaLnBrk="0" fontAlgn="base" hangingPunct="0">
              <a:spcBef>
                <a:spcPct val="50000"/>
              </a:spcBef>
              <a:spcAft>
                <a:spcPct val="0"/>
              </a:spcAft>
              <a:defRPr sz="1000">
                <a:solidFill>
                  <a:schemeClr val="tx1"/>
                </a:solidFill>
                <a:latin typeface="CorpoS" pitchFamily="2" charset="0"/>
                <a:cs typeface="Arial" charset="0"/>
              </a:defRPr>
            </a:lvl8pPr>
            <a:lvl9pPr marL="2638640" indent="-15521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6"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67932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smtClean="0"/>
              <a:t>Titel der Präsentation in 9 pt CorpoS Regular | Abteilung | </a:t>
            </a:r>
            <a:r>
              <a:rPr lang="de-DE" smtClean="0">
                <a:latin typeface="CorpoS" pitchFamily="2" charset="0"/>
              </a:rPr>
              <a:t>Datum</a:t>
            </a:r>
            <a:endParaRPr lang="de-DE" dirty="0">
              <a:latin typeface="CorpoS" pitchFamily="2" charset="0"/>
            </a:endParaRPr>
          </a:p>
        </p:txBody>
      </p:sp>
      <p:sp>
        <p:nvSpPr>
          <p:cNvPr id="5" name="Foliennummernplatzhalter 4"/>
          <p:cNvSpPr>
            <a:spLocks noGrp="1"/>
          </p:cNvSpPr>
          <p:nvPr>
            <p:ph type="sldNum" sz="quarter" idx="11"/>
          </p:nvPr>
        </p:nvSpPr>
        <p:spPr/>
        <p:txBody>
          <a:bodyPr/>
          <a:lstStyle/>
          <a:p>
            <a:fld id="{98F1D224-6CCC-4B5A-B245-0941732BC833}" type="slidenum">
              <a:rPr lang="de-DE" smtClean="0"/>
              <a:pPr/>
              <a:t>3</a:t>
            </a:fld>
            <a:endParaRPr lang="de-DE" dirty="0"/>
          </a:p>
        </p:txBody>
      </p:sp>
    </p:spTree>
    <p:extLst>
      <p:ext uri="{BB962C8B-B14F-4D97-AF65-F5344CB8AC3E}">
        <p14:creationId xmlns:p14="http://schemas.microsoft.com/office/powerpoint/2010/main" xmlns="" val="13322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46" indent="-194018" eaLnBrk="0" hangingPunct="0">
              <a:defRPr sz="1000">
                <a:solidFill>
                  <a:schemeClr val="tx1"/>
                </a:solidFill>
                <a:latin typeface="CorpoS" pitchFamily="2" charset="0"/>
                <a:cs typeface="Arial" charset="0"/>
              </a:defRPr>
            </a:lvl2pPr>
            <a:lvl3pPr marL="776070" indent="-155214" eaLnBrk="0" hangingPunct="0">
              <a:defRPr sz="1000">
                <a:solidFill>
                  <a:schemeClr val="tx1"/>
                </a:solidFill>
                <a:latin typeface="CorpoS" pitchFamily="2" charset="0"/>
                <a:cs typeface="Arial" charset="0"/>
              </a:defRPr>
            </a:lvl3pPr>
            <a:lvl4pPr marL="1086499" indent="-155214" eaLnBrk="0" hangingPunct="0">
              <a:defRPr sz="1000">
                <a:solidFill>
                  <a:schemeClr val="tx1"/>
                </a:solidFill>
                <a:latin typeface="CorpoS" pitchFamily="2" charset="0"/>
                <a:cs typeface="Arial" charset="0"/>
              </a:defRPr>
            </a:lvl4pPr>
            <a:lvl5pPr marL="1396927" indent="-155214" eaLnBrk="0" hangingPunct="0">
              <a:defRPr sz="1000">
                <a:solidFill>
                  <a:schemeClr val="tx1"/>
                </a:solidFill>
                <a:latin typeface="CorpoS" pitchFamily="2" charset="0"/>
                <a:cs typeface="Arial" charset="0"/>
              </a:defRPr>
            </a:lvl5pPr>
            <a:lvl6pPr marL="1707355" indent="-155214" eaLnBrk="0" fontAlgn="base" hangingPunct="0">
              <a:spcBef>
                <a:spcPct val="50000"/>
              </a:spcBef>
              <a:spcAft>
                <a:spcPct val="0"/>
              </a:spcAft>
              <a:defRPr sz="1000">
                <a:solidFill>
                  <a:schemeClr val="tx1"/>
                </a:solidFill>
                <a:latin typeface="CorpoS" pitchFamily="2" charset="0"/>
                <a:cs typeface="Arial" charset="0"/>
              </a:defRPr>
            </a:lvl6pPr>
            <a:lvl7pPr marL="2017784" indent="-155214" eaLnBrk="0" fontAlgn="base" hangingPunct="0">
              <a:spcBef>
                <a:spcPct val="50000"/>
              </a:spcBef>
              <a:spcAft>
                <a:spcPct val="0"/>
              </a:spcAft>
              <a:defRPr sz="1000">
                <a:solidFill>
                  <a:schemeClr val="tx1"/>
                </a:solidFill>
                <a:latin typeface="CorpoS" pitchFamily="2" charset="0"/>
                <a:cs typeface="Arial" charset="0"/>
              </a:defRPr>
            </a:lvl7pPr>
            <a:lvl8pPr marL="2328213" indent="-155214" eaLnBrk="0" fontAlgn="base" hangingPunct="0">
              <a:spcBef>
                <a:spcPct val="50000"/>
              </a:spcBef>
              <a:spcAft>
                <a:spcPct val="0"/>
              </a:spcAft>
              <a:defRPr sz="1000">
                <a:solidFill>
                  <a:schemeClr val="tx1"/>
                </a:solidFill>
                <a:latin typeface="CorpoS" pitchFamily="2" charset="0"/>
                <a:cs typeface="Arial" charset="0"/>
              </a:defRPr>
            </a:lvl8pPr>
            <a:lvl9pPr marL="2638640" indent="-15521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6"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54422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46" indent="-194018" eaLnBrk="0" hangingPunct="0">
              <a:defRPr sz="1000">
                <a:solidFill>
                  <a:schemeClr val="tx1"/>
                </a:solidFill>
                <a:latin typeface="CorpoS" pitchFamily="2" charset="0"/>
                <a:cs typeface="Arial" charset="0"/>
              </a:defRPr>
            </a:lvl2pPr>
            <a:lvl3pPr marL="776070" indent="-155214" eaLnBrk="0" hangingPunct="0">
              <a:defRPr sz="1000">
                <a:solidFill>
                  <a:schemeClr val="tx1"/>
                </a:solidFill>
                <a:latin typeface="CorpoS" pitchFamily="2" charset="0"/>
                <a:cs typeface="Arial" charset="0"/>
              </a:defRPr>
            </a:lvl3pPr>
            <a:lvl4pPr marL="1086499" indent="-155214" eaLnBrk="0" hangingPunct="0">
              <a:defRPr sz="1000">
                <a:solidFill>
                  <a:schemeClr val="tx1"/>
                </a:solidFill>
                <a:latin typeface="CorpoS" pitchFamily="2" charset="0"/>
                <a:cs typeface="Arial" charset="0"/>
              </a:defRPr>
            </a:lvl4pPr>
            <a:lvl5pPr marL="1396927" indent="-155214" eaLnBrk="0" hangingPunct="0">
              <a:defRPr sz="1000">
                <a:solidFill>
                  <a:schemeClr val="tx1"/>
                </a:solidFill>
                <a:latin typeface="CorpoS" pitchFamily="2" charset="0"/>
                <a:cs typeface="Arial" charset="0"/>
              </a:defRPr>
            </a:lvl5pPr>
            <a:lvl6pPr marL="1707355" indent="-155214" eaLnBrk="0" fontAlgn="base" hangingPunct="0">
              <a:spcBef>
                <a:spcPct val="50000"/>
              </a:spcBef>
              <a:spcAft>
                <a:spcPct val="0"/>
              </a:spcAft>
              <a:defRPr sz="1000">
                <a:solidFill>
                  <a:schemeClr val="tx1"/>
                </a:solidFill>
                <a:latin typeface="CorpoS" pitchFamily="2" charset="0"/>
                <a:cs typeface="Arial" charset="0"/>
              </a:defRPr>
            </a:lvl6pPr>
            <a:lvl7pPr marL="2017784" indent="-155214" eaLnBrk="0" fontAlgn="base" hangingPunct="0">
              <a:spcBef>
                <a:spcPct val="50000"/>
              </a:spcBef>
              <a:spcAft>
                <a:spcPct val="0"/>
              </a:spcAft>
              <a:defRPr sz="1000">
                <a:solidFill>
                  <a:schemeClr val="tx1"/>
                </a:solidFill>
                <a:latin typeface="CorpoS" pitchFamily="2" charset="0"/>
                <a:cs typeface="Arial" charset="0"/>
              </a:defRPr>
            </a:lvl7pPr>
            <a:lvl8pPr marL="2328213" indent="-155214" eaLnBrk="0" fontAlgn="base" hangingPunct="0">
              <a:spcBef>
                <a:spcPct val="50000"/>
              </a:spcBef>
              <a:spcAft>
                <a:spcPct val="0"/>
              </a:spcAft>
              <a:defRPr sz="1000">
                <a:solidFill>
                  <a:schemeClr val="tx1"/>
                </a:solidFill>
                <a:latin typeface="CorpoS" pitchFamily="2" charset="0"/>
                <a:cs typeface="Arial" charset="0"/>
              </a:defRPr>
            </a:lvl8pPr>
            <a:lvl9pPr marL="2638640" indent="-15521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6"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164294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46" indent="-194018" eaLnBrk="0" hangingPunct="0">
              <a:defRPr sz="1000">
                <a:solidFill>
                  <a:schemeClr val="tx1"/>
                </a:solidFill>
                <a:latin typeface="CorpoS" pitchFamily="2" charset="0"/>
                <a:cs typeface="Arial" charset="0"/>
              </a:defRPr>
            </a:lvl2pPr>
            <a:lvl3pPr marL="776070" indent="-155214" eaLnBrk="0" hangingPunct="0">
              <a:defRPr sz="1000">
                <a:solidFill>
                  <a:schemeClr val="tx1"/>
                </a:solidFill>
                <a:latin typeface="CorpoS" pitchFamily="2" charset="0"/>
                <a:cs typeface="Arial" charset="0"/>
              </a:defRPr>
            </a:lvl3pPr>
            <a:lvl4pPr marL="1086499" indent="-155214" eaLnBrk="0" hangingPunct="0">
              <a:defRPr sz="1000">
                <a:solidFill>
                  <a:schemeClr val="tx1"/>
                </a:solidFill>
                <a:latin typeface="CorpoS" pitchFamily="2" charset="0"/>
                <a:cs typeface="Arial" charset="0"/>
              </a:defRPr>
            </a:lvl4pPr>
            <a:lvl5pPr marL="1396927" indent="-155214" eaLnBrk="0" hangingPunct="0">
              <a:defRPr sz="1000">
                <a:solidFill>
                  <a:schemeClr val="tx1"/>
                </a:solidFill>
                <a:latin typeface="CorpoS" pitchFamily="2" charset="0"/>
                <a:cs typeface="Arial" charset="0"/>
              </a:defRPr>
            </a:lvl5pPr>
            <a:lvl6pPr marL="1707355" indent="-155214" eaLnBrk="0" fontAlgn="base" hangingPunct="0">
              <a:spcBef>
                <a:spcPct val="50000"/>
              </a:spcBef>
              <a:spcAft>
                <a:spcPct val="0"/>
              </a:spcAft>
              <a:defRPr sz="1000">
                <a:solidFill>
                  <a:schemeClr val="tx1"/>
                </a:solidFill>
                <a:latin typeface="CorpoS" pitchFamily="2" charset="0"/>
                <a:cs typeface="Arial" charset="0"/>
              </a:defRPr>
            </a:lvl6pPr>
            <a:lvl7pPr marL="2017784" indent="-155214" eaLnBrk="0" fontAlgn="base" hangingPunct="0">
              <a:spcBef>
                <a:spcPct val="50000"/>
              </a:spcBef>
              <a:spcAft>
                <a:spcPct val="0"/>
              </a:spcAft>
              <a:defRPr sz="1000">
                <a:solidFill>
                  <a:schemeClr val="tx1"/>
                </a:solidFill>
                <a:latin typeface="CorpoS" pitchFamily="2" charset="0"/>
                <a:cs typeface="Arial" charset="0"/>
              </a:defRPr>
            </a:lvl7pPr>
            <a:lvl8pPr marL="2328213" indent="-155214" eaLnBrk="0" fontAlgn="base" hangingPunct="0">
              <a:spcBef>
                <a:spcPct val="50000"/>
              </a:spcBef>
              <a:spcAft>
                <a:spcPct val="0"/>
              </a:spcAft>
              <a:defRPr sz="1000">
                <a:solidFill>
                  <a:schemeClr val="tx1"/>
                </a:solidFill>
                <a:latin typeface="CorpoS" pitchFamily="2" charset="0"/>
                <a:cs typeface="Arial" charset="0"/>
              </a:defRPr>
            </a:lvl8pPr>
            <a:lvl9pPr marL="2638640" indent="-15521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6"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xmlns="" val="294340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46" indent="-194018" eaLnBrk="0" hangingPunct="0">
              <a:defRPr sz="1000">
                <a:solidFill>
                  <a:schemeClr val="tx1"/>
                </a:solidFill>
                <a:latin typeface="CorpoS" pitchFamily="2" charset="0"/>
                <a:cs typeface="Arial" charset="0"/>
              </a:defRPr>
            </a:lvl2pPr>
            <a:lvl3pPr marL="776070" indent="-155214" eaLnBrk="0" hangingPunct="0">
              <a:defRPr sz="1000">
                <a:solidFill>
                  <a:schemeClr val="tx1"/>
                </a:solidFill>
                <a:latin typeface="CorpoS" pitchFamily="2" charset="0"/>
                <a:cs typeface="Arial" charset="0"/>
              </a:defRPr>
            </a:lvl3pPr>
            <a:lvl4pPr marL="1086499" indent="-155214" eaLnBrk="0" hangingPunct="0">
              <a:defRPr sz="1000">
                <a:solidFill>
                  <a:schemeClr val="tx1"/>
                </a:solidFill>
                <a:latin typeface="CorpoS" pitchFamily="2" charset="0"/>
                <a:cs typeface="Arial" charset="0"/>
              </a:defRPr>
            </a:lvl4pPr>
            <a:lvl5pPr marL="1396927" indent="-155214" eaLnBrk="0" hangingPunct="0">
              <a:defRPr sz="1000">
                <a:solidFill>
                  <a:schemeClr val="tx1"/>
                </a:solidFill>
                <a:latin typeface="CorpoS" pitchFamily="2" charset="0"/>
                <a:cs typeface="Arial" charset="0"/>
              </a:defRPr>
            </a:lvl5pPr>
            <a:lvl6pPr marL="1707355" indent="-155214" eaLnBrk="0" fontAlgn="base" hangingPunct="0">
              <a:spcBef>
                <a:spcPct val="50000"/>
              </a:spcBef>
              <a:spcAft>
                <a:spcPct val="0"/>
              </a:spcAft>
              <a:defRPr sz="1000">
                <a:solidFill>
                  <a:schemeClr val="tx1"/>
                </a:solidFill>
                <a:latin typeface="CorpoS" pitchFamily="2" charset="0"/>
                <a:cs typeface="Arial" charset="0"/>
              </a:defRPr>
            </a:lvl6pPr>
            <a:lvl7pPr marL="2017784" indent="-155214" eaLnBrk="0" fontAlgn="base" hangingPunct="0">
              <a:spcBef>
                <a:spcPct val="50000"/>
              </a:spcBef>
              <a:spcAft>
                <a:spcPct val="0"/>
              </a:spcAft>
              <a:defRPr sz="1000">
                <a:solidFill>
                  <a:schemeClr val="tx1"/>
                </a:solidFill>
                <a:latin typeface="CorpoS" pitchFamily="2" charset="0"/>
                <a:cs typeface="Arial" charset="0"/>
              </a:defRPr>
            </a:lvl7pPr>
            <a:lvl8pPr marL="2328213" indent="-155214" eaLnBrk="0" fontAlgn="base" hangingPunct="0">
              <a:spcBef>
                <a:spcPct val="50000"/>
              </a:spcBef>
              <a:spcAft>
                <a:spcPct val="0"/>
              </a:spcAft>
              <a:defRPr sz="1000">
                <a:solidFill>
                  <a:schemeClr val="tx1"/>
                </a:solidFill>
                <a:latin typeface="CorpoS" pitchFamily="2" charset="0"/>
                <a:cs typeface="Arial" charset="0"/>
              </a:defRPr>
            </a:lvl8pPr>
            <a:lvl9pPr marL="2638640" indent="-15521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6"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xmlns="" val="146123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46" indent="-194018" eaLnBrk="0" hangingPunct="0">
              <a:defRPr sz="1000">
                <a:solidFill>
                  <a:schemeClr val="tx1"/>
                </a:solidFill>
                <a:latin typeface="CorpoS" pitchFamily="2" charset="0"/>
                <a:cs typeface="Arial" charset="0"/>
              </a:defRPr>
            </a:lvl2pPr>
            <a:lvl3pPr marL="776070" indent="-155214" eaLnBrk="0" hangingPunct="0">
              <a:defRPr sz="1000">
                <a:solidFill>
                  <a:schemeClr val="tx1"/>
                </a:solidFill>
                <a:latin typeface="CorpoS" pitchFamily="2" charset="0"/>
                <a:cs typeface="Arial" charset="0"/>
              </a:defRPr>
            </a:lvl3pPr>
            <a:lvl4pPr marL="1086499" indent="-155214" eaLnBrk="0" hangingPunct="0">
              <a:defRPr sz="1000">
                <a:solidFill>
                  <a:schemeClr val="tx1"/>
                </a:solidFill>
                <a:latin typeface="CorpoS" pitchFamily="2" charset="0"/>
                <a:cs typeface="Arial" charset="0"/>
              </a:defRPr>
            </a:lvl4pPr>
            <a:lvl5pPr marL="1396927" indent="-155214" eaLnBrk="0" hangingPunct="0">
              <a:defRPr sz="1000">
                <a:solidFill>
                  <a:schemeClr val="tx1"/>
                </a:solidFill>
                <a:latin typeface="CorpoS" pitchFamily="2" charset="0"/>
                <a:cs typeface="Arial" charset="0"/>
              </a:defRPr>
            </a:lvl5pPr>
            <a:lvl6pPr marL="1707355" indent="-155214" eaLnBrk="0" fontAlgn="base" hangingPunct="0">
              <a:spcBef>
                <a:spcPct val="50000"/>
              </a:spcBef>
              <a:spcAft>
                <a:spcPct val="0"/>
              </a:spcAft>
              <a:defRPr sz="1000">
                <a:solidFill>
                  <a:schemeClr val="tx1"/>
                </a:solidFill>
                <a:latin typeface="CorpoS" pitchFamily="2" charset="0"/>
                <a:cs typeface="Arial" charset="0"/>
              </a:defRPr>
            </a:lvl6pPr>
            <a:lvl7pPr marL="2017784" indent="-155214" eaLnBrk="0" fontAlgn="base" hangingPunct="0">
              <a:spcBef>
                <a:spcPct val="50000"/>
              </a:spcBef>
              <a:spcAft>
                <a:spcPct val="0"/>
              </a:spcAft>
              <a:defRPr sz="1000">
                <a:solidFill>
                  <a:schemeClr val="tx1"/>
                </a:solidFill>
                <a:latin typeface="CorpoS" pitchFamily="2" charset="0"/>
                <a:cs typeface="Arial" charset="0"/>
              </a:defRPr>
            </a:lvl7pPr>
            <a:lvl8pPr marL="2328213" indent="-155214" eaLnBrk="0" fontAlgn="base" hangingPunct="0">
              <a:spcBef>
                <a:spcPct val="50000"/>
              </a:spcBef>
              <a:spcAft>
                <a:spcPct val="0"/>
              </a:spcAft>
              <a:defRPr sz="1000">
                <a:solidFill>
                  <a:schemeClr val="tx1"/>
                </a:solidFill>
                <a:latin typeface="CorpoS" pitchFamily="2" charset="0"/>
                <a:cs typeface="Arial" charset="0"/>
              </a:defRPr>
            </a:lvl8pPr>
            <a:lvl9pPr marL="2638640" indent="-15521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6"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xmlns="" val="46488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46" indent="-194018" eaLnBrk="0" hangingPunct="0">
              <a:defRPr sz="1000">
                <a:solidFill>
                  <a:schemeClr val="tx1"/>
                </a:solidFill>
                <a:latin typeface="CorpoS" pitchFamily="2" charset="0"/>
                <a:cs typeface="Arial" charset="0"/>
              </a:defRPr>
            </a:lvl2pPr>
            <a:lvl3pPr marL="776070" indent="-155214" eaLnBrk="0" hangingPunct="0">
              <a:defRPr sz="1000">
                <a:solidFill>
                  <a:schemeClr val="tx1"/>
                </a:solidFill>
                <a:latin typeface="CorpoS" pitchFamily="2" charset="0"/>
                <a:cs typeface="Arial" charset="0"/>
              </a:defRPr>
            </a:lvl3pPr>
            <a:lvl4pPr marL="1086499" indent="-155214" eaLnBrk="0" hangingPunct="0">
              <a:defRPr sz="1000">
                <a:solidFill>
                  <a:schemeClr val="tx1"/>
                </a:solidFill>
                <a:latin typeface="CorpoS" pitchFamily="2" charset="0"/>
                <a:cs typeface="Arial" charset="0"/>
              </a:defRPr>
            </a:lvl4pPr>
            <a:lvl5pPr marL="1396927" indent="-155214" eaLnBrk="0" hangingPunct="0">
              <a:defRPr sz="1000">
                <a:solidFill>
                  <a:schemeClr val="tx1"/>
                </a:solidFill>
                <a:latin typeface="CorpoS" pitchFamily="2" charset="0"/>
                <a:cs typeface="Arial" charset="0"/>
              </a:defRPr>
            </a:lvl5pPr>
            <a:lvl6pPr marL="1707355" indent="-155214" eaLnBrk="0" fontAlgn="base" hangingPunct="0">
              <a:spcBef>
                <a:spcPct val="50000"/>
              </a:spcBef>
              <a:spcAft>
                <a:spcPct val="0"/>
              </a:spcAft>
              <a:defRPr sz="1000">
                <a:solidFill>
                  <a:schemeClr val="tx1"/>
                </a:solidFill>
                <a:latin typeface="CorpoS" pitchFamily="2" charset="0"/>
                <a:cs typeface="Arial" charset="0"/>
              </a:defRPr>
            </a:lvl6pPr>
            <a:lvl7pPr marL="2017784" indent="-155214" eaLnBrk="0" fontAlgn="base" hangingPunct="0">
              <a:spcBef>
                <a:spcPct val="50000"/>
              </a:spcBef>
              <a:spcAft>
                <a:spcPct val="0"/>
              </a:spcAft>
              <a:defRPr sz="1000">
                <a:solidFill>
                  <a:schemeClr val="tx1"/>
                </a:solidFill>
                <a:latin typeface="CorpoS" pitchFamily="2" charset="0"/>
                <a:cs typeface="Arial" charset="0"/>
              </a:defRPr>
            </a:lvl7pPr>
            <a:lvl8pPr marL="2328213" indent="-155214" eaLnBrk="0" fontAlgn="base" hangingPunct="0">
              <a:spcBef>
                <a:spcPct val="50000"/>
              </a:spcBef>
              <a:spcAft>
                <a:spcPct val="0"/>
              </a:spcAft>
              <a:defRPr sz="1000">
                <a:solidFill>
                  <a:schemeClr val="tx1"/>
                </a:solidFill>
                <a:latin typeface="CorpoS" pitchFamily="2" charset="0"/>
                <a:cs typeface="Arial" charset="0"/>
              </a:defRPr>
            </a:lvl8pPr>
            <a:lvl9pPr marL="2638640" indent="-15521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6"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xmlns="" val="85731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46" indent="-194018" eaLnBrk="0" hangingPunct="0">
              <a:defRPr sz="1000">
                <a:solidFill>
                  <a:schemeClr val="tx1"/>
                </a:solidFill>
                <a:latin typeface="CorpoS" pitchFamily="2" charset="0"/>
                <a:cs typeface="Arial" charset="0"/>
              </a:defRPr>
            </a:lvl2pPr>
            <a:lvl3pPr marL="776070" indent="-155214" eaLnBrk="0" hangingPunct="0">
              <a:defRPr sz="1000">
                <a:solidFill>
                  <a:schemeClr val="tx1"/>
                </a:solidFill>
                <a:latin typeface="CorpoS" pitchFamily="2" charset="0"/>
                <a:cs typeface="Arial" charset="0"/>
              </a:defRPr>
            </a:lvl3pPr>
            <a:lvl4pPr marL="1086499" indent="-155214" eaLnBrk="0" hangingPunct="0">
              <a:defRPr sz="1000">
                <a:solidFill>
                  <a:schemeClr val="tx1"/>
                </a:solidFill>
                <a:latin typeface="CorpoS" pitchFamily="2" charset="0"/>
                <a:cs typeface="Arial" charset="0"/>
              </a:defRPr>
            </a:lvl4pPr>
            <a:lvl5pPr marL="1396927" indent="-155214" eaLnBrk="0" hangingPunct="0">
              <a:defRPr sz="1000">
                <a:solidFill>
                  <a:schemeClr val="tx1"/>
                </a:solidFill>
                <a:latin typeface="CorpoS" pitchFamily="2" charset="0"/>
                <a:cs typeface="Arial" charset="0"/>
              </a:defRPr>
            </a:lvl5pPr>
            <a:lvl6pPr marL="1707355" indent="-155214" eaLnBrk="0" fontAlgn="base" hangingPunct="0">
              <a:spcBef>
                <a:spcPct val="50000"/>
              </a:spcBef>
              <a:spcAft>
                <a:spcPct val="0"/>
              </a:spcAft>
              <a:defRPr sz="1000">
                <a:solidFill>
                  <a:schemeClr val="tx1"/>
                </a:solidFill>
                <a:latin typeface="CorpoS" pitchFamily="2" charset="0"/>
                <a:cs typeface="Arial" charset="0"/>
              </a:defRPr>
            </a:lvl6pPr>
            <a:lvl7pPr marL="2017784" indent="-155214" eaLnBrk="0" fontAlgn="base" hangingPunct="0">
              <a:spcBef>
                <a:spcPct val="50000"/>
              </a:spcBef>
              <a:spcAft>
                <a:spcPct val="0"/>
              </a:spcAft>
              <a:defRPr sz="1000">
                <a:solidFill>
                  <a:schemeClr val="tx1"/>
                </a:solidFill>
                <a:latin typeface="CorpoS" pitchFamily="2" charset="0"/>
                <a:cs typeface="Arial" charset="0"/>
              </a:defRPr>
            </a:lvl7pPr>
            <a:lvl8pPr marL="2328213" indent="-155214" eaLnBrk="0" fontAlgn="base" hangingPunct="0">
              <a:spcBef>
                <a:spcPct val="50000"/>
              </a:spcBef>
              <a:spcAft>
                <a:spcPct val="0"/>
              </a:spcAft>
              <a:defRPr sz="1000">
                <a:solidFill>
                  <a:schemeClr val="tx1"/>
                </a:solidFill>
                <a:latin typeface="CorpoS" pitchFamily="2" charset="0"/>
                <a:cs typeface="Arial" charset="0"/>
              </a:defRPr>
            </a:lvl8pPr>
            <a:lvl9pPr marL="2638640" indent="-155214"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6"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313422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xmlns=""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12.04.2017</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xmlns="" val="412701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12.04.2017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84650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12.04.2017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12.04.2017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12.04.2017</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12.04.2017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12.04.2017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12.04.2017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12.04.2017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extLst>
              <p:ext uri="{D42A27DB-BD31-4B8C-83A1-F6EECF244321}">
                <p14:modId xmlns:p14="http://schemas.microsoft.com/office/powerpoint/2010/main" xmlns="" val="2878421419"/>
              </p:ext>
            </p:extLst>
          </p:nvPr>
        </p:nvGraphicFramePr>
        <p:xfrm>
          <a:off x="1192" y="2295"/>
          <a:ext cx="1190" cy="2292"/>
        </p:xfrm>
        <a:graphic>
          <a:graphicData uri="http://schemas.openxmlformats.org/presentationml/2006/ole">
            <p:oleObj spid="_x0000_s60952" name="think-cell Folie" r:id="rId15" imgW="360" imgH="360" progId="">
              <p:embed/>
            </p:oleObj>
          </a:graphicData>
        </a:graphic>
      </p:graphicFrame>
    </p:spTree>
    <p:extLst>
      <p:ext uri="{BB962C8B-B14F-4D97-AF65-F5344CB8AC3E}">
        <p14:creationId xmlns:p14="http://schemas.microsoft.com/office/powerpoint/2010/main" xmlns=""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3.wmf"/><Relationship Id="rId3" Type="http://schemas.openxmlformats.org/officeDocument/2006/relationships/notesSlide" Target="../notesSlides/notesSlide4.xml"/><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1.wmf"/><Relationship Id="rId5" Type="http://schemas.openxmlformats.org/officeDocument/2006/relationships/image" Target="../media/image4.jpeg"/><Relationship Id="rId10"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5.xml"/><Relationship Id="rId7" Type="http://schemas.openxmlformats.org/officeDocument/2006/relationships/image" Target="../media/image8.jpeg"/><Relationship Id="rId12" Type="http://schemas.openxmlformats.org/officeDocument/2006/relationships/image" Target="../media/image18.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jpeg"/><Relationship Id="rId11" Type="http://schemas.openxmlformats.org/officeDocument/2006/relationships/image" Target="../media/image17.jpeg"/><Relationship Id="rId5" Type="http://schemas.openxmlformats.org/officeDocument/2006/relationships/image" Target="../media/image4.jpeg"/><Relationship Id="rId10" Type="http://schemas.openxmlformats.org/officeDocument/2006/relationships/image" Target="../media/image16.wmf"/><Relationship Id="rId4" Type="http://schemas.openxmlformats.org/officeDocument/2006/relationships/oleObject" Target="../embeddings/oleObject5.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6.xml"/><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jpeg"/><Relationship Id="rId11" Type="http://schemas.openxmlformats.org/officeDocument/2006/relationships/image" Target="../media/image22.wmf"/><Relationship Id="rId5" Type="http://schemas.openxmlformats.org/officeDocument/2006/relationships/image" Target="../media/image4.jpeg"/><Relationship Id="rId10" Type="http://schemas.openxmlformats.org/officeDocument/2006/relationships/image" Target="../media/image21.wmf"/><Relationship Id="rId4" Type="http://schemas.openxmlformats.org/officeDocument/2006/relationships/oleObject" Target="../embeddings/oleObject6.bin"/><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5.png"/><Relationship Id="rId4" Type="http://schemas.openxmlformats.org/officeDocument/2006/relationships/oleObject" Target="../embeddings/oleObject7.bin"/><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jpeg"/><Relationship Id="rId11" Type="http://schemas.openxmlformats.org/officeDocument/2006/relationships/image" Target="../media/image29.wmf"/><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oleObject" Target="../embeddings/oleObject8.bin"/><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367066375"/>
              </p:ext>
            </p:extLst>
          </p:nvPr>
        </p:nvGraphicFramePr>
        <p:xfrm>
          <a:off x="0" y="0"/>
          <a:ext cx="119062" cy="229306"/>
        </p:xfrm>
        <a:graphic>
          <a:graphicData uri="http://schemas.openxmlformats.org/presentationml/2006/ole">
            <p:oleObj spid="_x0000_s77314" name="think-cell Folie" r:id="rId4" imgW="0" imgH="0" progId="">
              <p:embed/>
            </p:oleObj>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a:solidFill>
                  <a:srgbClr val="7030A0"/>
                </a:solidFill>
                <a:latin typeface="Comic Sans MS" panose="030F0702030302020204" pitchFamily="66" charset="0"/>
              </a:rPr>
              <a:t>F</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R</a:t>
            </a:r>
            <a:r>
              <a:rPr lang="de-DE" sz="5400" b="1" smtClean="0">
                <a:solidFill>
                  <a:srgbClr val="92D050"/>
                </a:solidFill>
                <a:latin typeface="Comic Sans MS" panose="030F0702030302020204" pitchFamily="66" charset="0"/>
              </a:rPr>
              <a:t>I</a:t>
            </a:r>
            <a:r>
              <a:rPr lang="de-DE" sz="5400" b="1" smtClean="0">
                <a:solidFill>
                  <a:srgbClr val="7030A0"/>
                </a:solidFill>
                <a:latin typeface="Comic Sans MS" panose="030F0702030302020204" pitchFamily="66" charset="0"/>
              </a:rPr>
              <a:t>E</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A</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G</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B</a:t>
            </a:r>
            <a:r>
              <a:rPr lang="de-DE" sz="5400" b="1" smtClean="0">
                <a:solidFill>
                  <a:srgbClr val="92D050"/>
                </a:solidFill>
                <a:latin typeface="Comic Sans MS" panose="030F0702030302020204" pitchFamily="66" charset="0"/>
              </a:rPr>
              <a:t>O</a:t>
            </a:r>
            <a:r>
              <a:rPr lang="de-DE" sz="5400" b="1" smtClean="0">
                <a:solidFill>
                  <a:srgbClr val="7030A0"/>
                </a:solidFill>
                <a:latin typeface="Comic Sans MS" panose="030F0702030302020204" pitchFamily="66" charset="0"/>
              </a:rPr>
              <a:t>T</a:t>
            </a:r>
            <a:r>
              <a:rPr lang="de-DE" sz="2800" smtClean="0">
                <a:solidFill>
                  <a:srgbClr val="CC1021"/>
                </a:solidFill>
              </a:rPr>
              <a:t/>
            </a:r>
            <a:br>
              <a:rPr lang="de-DE" sz="2800" smtClean="0">
                <a:solidFill>
                  <a:srgbClr val="CC1021"/>
                </a:solidFill>
              </a:rPr>
            </a:br>
            <a:r>
              <a:rPr lang="de-DE" sz="2400" smtClean="0">
                <a:solidFill>
                  <a:schemeClr val="tx1">
                    <a:lumMod val="50000"/>
                    <a:lumOff val="50000"/>
                  </a:schemeClr>
                </a:solidFill>
                <a:latin typeface="Comic Sans MS" panose="030F0702030302020204" pitchFamily="66" charset="0"/>
              </a:rPr>
              <a:t>der</a:t>
            </a:r>
            <a:r>
              <a:rPr lang="de-DE" sz="2400">
                <a:solidFill>
                  <a:schemeClr val="tx1">
                    <a:lumMod val="50000"/>
                    <a:lumOff val="50000"/>
                  </a:schemeClr>
                </a:solidFill>
                <a:latin typeface="Comic Sans MS" panose="030F0702030302020204" pitchFamily="66" charset="0"/>
              </a:rPr>
              <a:t> </a:t>
            </a:r>
            <a:r>
              <a:rPr lang="de-DE" sz="2400" smtClean="0">
                <a:solidFill>
                  <a:schemeClr val="tx1">
                    <a:lumMod val="50000"/>
                    <a:lumOff val="50000"/>
                  </a:schemeClr>
                </a:solidFill>
                <a:latin typeface="Comic Sans MS" panose="030F0702030302020204" pitchFamily="66" charset="0"/>
              </a:rPr>
              <a:t>Maria </a:t>
            </a:r>
            <a:r>
              <a:rPr lang="de-DE" sz="240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1998326" y="8052889"/>
            <a:ext cx="2861361"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Ostern 2017</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8" name="Grafik 2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103136" y="5504451"/>
            <a:ext cx="2285416" cy="1700557"/>
          </a:xfrm>
          <a:prstGeom prst="rect">
            <a:avLst/>
          </a:prstGeom>
        </p:spPr>
      </p:pic>
      <p:sp>
        <p:nvSpPr>
          <p:cNvPr id="30" name="Textfeld 29"/>
          <p:cNvSpPr txBox="1"/>
          <p:nvPr/>
        </p:nvSpPr>
        <p:spPr>
          <a:xfrm>
            <a:off x="1013667" y="3132303"/>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192687" y="9592016"/>
            <a:ext cx="340141" cy="442000"/>
          </a:xfrm>
        </p:spPr>
        <p:txBody>
          <a:bodyPr/>
          <a:lstStyle/>
          <a:p>
            <a:fld id="{B8BD4307-8E25-4063-B042-91C9BB9E4C20}" type="slidenum">
              <a:rPr lang="de-DE" sz="1400" smtClean="0">
                <a:solidFill>
                  <a:prstClr val="black"/>
                </a:solidFill>
              </a:rPr>
              <a:pPr/>
              <a:t>10</a:t>
            </a:fld>
            <a:endParaRPr lang="de-DE" sz="1400" dirty="0">
              <a:solidFill>
                <a:prstClr val="black"/>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689" y="2906669"/>
            <a:ext cx="6462622" cy="4092663"/>
          </a:xfrm>
          <a:prstGeom prst="rect">
            <a:avLst/>
          </a:prstGeom>
        </p:spPr>
      </p:pic>
    </p:spTree>
    <p:extLst>
      <p:ext uri="{BB962C8B-B14F-4D97-AF65-F5344CB8AC3E}">
        <p14:creationId xmlns:p14="http://schemas.microsoft.com/office/powerpoint/2010/main" xmlns="" val="61452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74674" y="9509760"/>
            <a:ext cx="483326" cy="542544"/>
          </a:xfrm>
        </p:spPr>
        <p:txBody>
          <a:bodyPr/>
          <a:lstStyle/>
          <a:p>
            <a:fld id="{B8BD4307-8E25-4063-B042-91C9BB9E4C20}" type="slidenum">
              <a:rPr lang="de-DE" sz="1400" smtClean="0">
                <a:solidFill>
                  <a:prstClr val="black"/>
                </a:solidFill>
              </a:rPr>
              <a:pPr/>
              <a:t>11</a:t>
            </a:fld>
            <a:endParaRPr lang="de-DE" sz="1400" dirty="0">
              <a:solidFill>
                <a:prstClr val="black"/>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064" y="2697167"/>
            <a:ext cx="4725870" cy="4511665"/>
          </a:xfrm>
          <a:prstGeom prst="rect">
            <a:avLst/>
          </a:prstGeom>
        </p:spPr>
      </p:pic>
    </p:spTree>
    <p:extLst>
      <p:ext uri="{BB962C8B-B14F-4D97-AF65-F5344CB8AC3E}">
        <p14:creationId xmlns:p14="http://schemas.microsoft.com/office/powerpoint/2010/main" xmlns="" val="368742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992353046"/>
              </p:ext>
            </p:extLst>
          </p:nvPr>
        </p:nvGraphicFramePr>
        <p:xfrm>
          <a:off x="0" y="0"/>
          <a:ext cx="119062" cy="229306"/>
        </p:xfrm>
        <a:graphic>
          <a:graphicData uri="http://schemas.openxmlformats.org/presentationml/2006/ole">
            <p:oleObj spid="_x0000_s88531"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Pädagogische Fachkräfte</a:t>
            </a:r>
            <a:endParaRPr lang="de-DE" sz="130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
            </a:r>
            <a:br>
              <a:rPr kumimoji="0" lang="de-DE" altLang="de-DE" sz="1800" b="0" i="0" u="none" strike="noStrike" cap="none" normalizeH="0" baseline="0" smtClean="0">
                <a:ln>
                  <a:noFill/>
                </a:ln>
                <a:solidFill>
                  <a:schemeClr val="tx1"/>
                </a:solidFill>
                <a:effectLst/>
                <a:latin typeface="Arial" charset="0"/>
                <a:cs typeface="Arial" charset="0"/>
              </a:rPr>
            </a:br>
            <a:endParaRPr kumimoji="0" lang="de-DE" altLang="de-DE" sz="1800" b="0" i="0" u="none" strike="noStrike" cap="none" normalizeH="0" baseline="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xmlns="" val="3783998923"/>
              </p:ext>
            </p:extLst>
          </p:nvPr>
        </p:nvGraphicFramePr>
        <p:xfrm>
          <a:off x="288251" y="1995829"/>
          <a:ext cx="6265999" cy="4457976"/>
        </p:xfrm>
        <a:graphic>
          <a:graphicData uri="http://schemas.openxmlformats.org/drawingml/2006/table">
            <a:tbl>
              <a:tblPr firstRow="1" bandRow="1">
                <a:tableStyleId>{5FD0F851-EC5A-4D38-B0AD-8093EC10F338}</a:tableStyleId>
              </a:tblPr>
              <a:tblGrid>
                <a:gridCol w="1672673"/>
                <a:gridCol w="1792165"/>
                <a:gridCol w="2801161"/>
              </a:tblGrid>
              <a:tr h="320726">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tr>
              <a:tr h="320726">
                <a:tc>
                  <a:txBody>
                    <a:bodyPr/>
                    <a:lstStyle/>
                    <a:p>
                      <a:r>
                        <a:rPr lang="de-DE" sz="1400" dirty="0" smtClean="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0711 / 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0176/ 90976397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20726">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a:t>
                      </a:r>
                      <a:r>
                        <a:rPr lang="de-DE" altLang="de-DE" sz="1400" dirty="0" smtClean="0">
                          <a:solidFill>
                            <a:schemeClr val="tx1">
                              <a:lumMod val="75000"/>
                              <a:lumOff val="25000"/>
                            </a:schemeClr>
                          </a:solidFill>
                          <a:latin typeface="Calibri" panose="020F0502020204030204" pitchFamily="34" charset="0"/>
                          <a:cs typeface="Arial" charset="0"/>
                        </a:rPr>
                        <a:t>909 799 58</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tr>
              <a:tr h="320726">
                <a:tc>
                  <a:txBody>
                    <a:bodyPr/>
                    <a:lstStyle/>
                    <a:p>
                      <a:r>
                        <a:rPr lang="de-DE" sz="1400" dirty="0" smtClean="0">
                          <a:solidFill>
                            <a:schemeClr val="tx1">
                              <a:lumMod val="75000"/>
                              <a:lumOff val="25000"/>
                            </a:schemeClr>
                          </a:solidFill>
                          <a:latin typeface="Calibri" panose="020F0502020204030204" pitchFamily="34" charset="0"/>
                        </a:rPr>
                        <a:t>Jasmin Grenzbach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20726">
                <a:tc>
                  <a:txBody>
                    <a:bodyPr/>
                    <a:lstStyle/>
                    <a:p>
                      <a:r>
                        <a:rPr lang="de-DE" sz="1400" dirty="0" smtClean="0">
                          <a:solidFill>
                            <a:schemeClr val="tx1">
                              <a:lumMod val="75000"/>
                              <a:lumOff val="25000"/>
                            </a:schemeClr>
                          </a:solidFill>
                          <a:latin typeface="Calibri" panose="020F0502020204030204" pitchFamily="34" charset="0"/>
                        </a:rPr>
                        <a:t>Hayri Kurt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tr>
              <a:tr h="320726">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Lena</a:t>
                      </a:r>
                      <a:r>
                        <a:rPr lang="de-DE" altLang="de-DE" sz="1400" baseline="0" dirty="0" smtClean="0">
                          <a:solidFill>
                            <a:schemeClr val="tx1">
                              <a:lumMod val="75000"/>
                              <a:lumOff val="25000"/>
                            </a:schemeClr>
                          </a:solidFill>
                          <a:latin typeface="Calibri" panose="020F0502020204030204" pitchFamily="34" charset="0"/>
                          <a:cs typeface="Arial" charset="0"/>
                        </a:rPr>
                        <a:t> Stiehle</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lena.stiehle@mmgh.de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20726">
                <a:tc>
                  <a:txBody>
                    <a:bodyPr/>
                    <a:lstStyle/>
                    <a:p>
                      <a:r>
                        <a:rPr lang="de-DE" sz="1400" dirty="0" smtClean="0">
                          <a:solidFill>
                            <a:schemeClr val="tx1">
                              <a:lumMod val="75000"/>
                              <a:lumOff val="25000"/>
                            </a:schemeClr>
                          </a:solidFill>
                          <a:latin typeface="Calibri" panose="020F0502020204030204" pitchFamily="34" charset="0"/>
                        </a:rPr>
                        <a:t>Gerd Fischer-</a:t>
                      </a:r>
                      <a:r>
                        <a:rPr lang="de-DE" sz="1400" dirty="0" err="1" smtClean="0">
                          <a:solidFill>
                            <a:schemeClr val="tx1">
                              <a:lumMod val="75000"/>
                              <a:lumOff val="25000"/>
                            </a:schemeClr>
                          </a:solidFill>
                          <a:latin typeface="Calibri" panose="020F0502020204030204" pitchFamily="34" charset="0"/>
                        </a:rPr>
                        <a:t>Baudys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gerd.fischer-baudys@mmgh.de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r h="320726">
                <a:tc>
                  <a:txBody>
                    <a:bodyPr/>
                    <a:lstStyle/>
                    <a:p>
                      <a:r>
                        <a:rPr lang="de-DE" sz="1400" dirty="0" smtClean="0">
                          <a:solidFill>
                            <a:schemeClr val="tx1">
                              <a:lumMod val="75000"/>
                              <a:lumOff val="25000"/>
                            </a:schemeClr>
                          </a:solidFill>
                          <a:latin typeface="Calibri" panose="020F0502020204030204" pitchFamily="34" charset="0"/>
                        </a:rPr>
                        <a:t>Anda Lena </a:t>
                      </a:r>
                      <a:r>
                        <a:rPr lang="de-DE" sz="1400" dirty="0" err="1" smtClean="0">
                          <a:solidFill>
                            <a:schemeClr val="tx1">
                              <a:lumMod val="75000"/>
                              <a:lumOff val="25000"/>
                            </a:schemeClr>
                          </a:solidFill>
                          <a:latin typeface="Calibri" panose="020F0502020204030204" pitchFamily="34" charset="0"/>
                        </a:rPr>
                        <a:t>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3857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Anna </a:t>
                      </a:r>
                      <a:r>
                        <a:rPr lang="de-DE" sz="1400" dirty="0" err="1" smtClean="0">
                          <a:solidFill>
                            <a:schemeClr val="tx1">
                              <a:lumMod val="75000"/>
                              <a:lumOff val="25000"/>
                            </a:schemeClr>
                          </a:solidFill>
                          <a:latin typeface="Calibri" panose="020F0502020204030204" pitchFamily="34" charset="0"/>
                        </a:rPr>
                        <a:t>Ornth</a:t>
                      </a:r>
                      <a:r>
                        <a:rPr lang="de-DE" sz="1400" dirty="0" smtClean="0">
                          <a:solidFill>
                            <a:schemeClr val="tx1">
                              <a:lumMod val="75000"/>
                              <a:lumOff val="25000"/>
                            </a:schemeClr>
                          </a:solidFill>
                          <a:latin typeface="Calibri" panose="020F0502020204030204" pitchFamily="34" charset="0"/>
                        </a:rPr>
                        <a:t>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anna.ornth@mmgh.de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r h="362347">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Angela Rudolph</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angela.rudolph@mmgh.de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r h="368291">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297214">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Antonia</a:t>
                      </a:r>
                      <a:r>
                        <a:rPr lang="de-DE" sz="1400" baseline="0" dirty="0" smtClean="0">
                          <a:solidFill>
                            <a:schemeClr val="tx1">
                              <a:lumMod val="75000"/>
                              <a:lumOff val="25000"/>
                            </a:schemeClr>
                          </a:solidFill>
                          <a:latin typeface="Calibri" panose="020F0502020204030204" pitchFamily="34" charset="0"/>
                        </a:rPr>
                        <a:t> Zastrau </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antonia.zastrau@mmgh.de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505265">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smtClean="0">
                          <a:solidFill>
                            <a:schemeClr val="tx1">
                              <a:lumMod val="75000"/>
                              <a:lumOff val="25000"/>
                            </a:schemeClr>
                          </a:solidFill>
                          <a:latin typeface="Calibri" panose="020F0502020204030204" pitchFamily="34" charset="0"/>
                        </a:rPr>
                        <a:t>Nathalia Khan</a:t>
                      </a:r>
                      <a:endParaRPr lang="de-DE" sz="1400" dirty="0" smtClean="0">
                        <a:solidFill>
                          <a:schemeClr val="tx1">
                            <a:lumMod val="75000"/>
                            <a:lumOff val="25000"/>
                          </a:schemeClr>
                        </a:solidFill>
                        <a:latin typeface="Calibri" panose="020F0502020204030204" pitchFamily="34" charset="0"/>
                      </a:endParaRPr>
                    </a:p>
                    <a:p>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nathalia.khan@mmgh.de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bl>
          </a:graphicData>
        </a:graphic>
      </p:graphicFrame>
      <p:sp>
        <p:nvSpPr>
          <p:cNvPr id="31" name="Rechteck 30"/>
          <p:cNvSpPr/>
          <p:nvPr/>
        </p:nvSpPr>
        <p:spPr>
          <a:xfrm>
            <a:off x="211324" y="6957940"/>
            <a:ext cx="6444963" cy="292388"/>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Kontaktdaten Caterer </a:t>
            </a:r>
            <a:r>
              <a:rPr lang="de-DE" sz="130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xmlns="" val="1975731212"/>
              </p:ext>
            </p:extLst>
          </p:nvPr>
        </p:nvGraphicFramePr>
        <p:xfrm>
          <a:off x="288250" y="7250330"/>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r>
              <a:tr h="370840">
                <a:tc>
                  <a:txBody>
                    <a:bodyPr/>
                    <a:lstStyle/>
                    <a:p>
                      <a:r>
                        <a:rPr lang="de-DE" sz="1400" dirty="0" smtClean="0">
                          <a:solidFill>
                            <a:schemeClr val="tx1">
                              <a:lumMod val="75000"/>
                              <a:lumOff val="25000"/>
                            </a:schemeClr>
                          </a:solidFill>
                          <a:latin typeface="Calibri" panose="020F0502020204030204" pitchFamily="34" charset="0"/>
                        </a:rPr>
                        <a:t>Frau Dillmann</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0711/92582-35</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menueservice@malteser-stuttgart.de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xmlns="" val="1344455311"/>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r>
              <a:tr h="370840">
                <a:tc>
                  <a:txBody>
                    <a:bodyPr/>
                    <a:lstStyle/>
                    <a:p>
                      <a:r>
                        <a:rPr lang="de-DE" sz="1400" smtClean="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0151 / 194 184 42</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r>
            </a:tbl>
          </a:graphicData>
        </a:graphic>
      </p:graphicFrame>
      <p:sp>
        <p:nvSpPr>
          <p:cNvPr id="25" name="Rechteck 24"/>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Textfeld 26"/>
          <p:cNvSpPr txBox="1"/>
          <p:nvPr/>
        </p:nvSpPr>
        <p:spPr>
          <a:xfrm>
            <a:off x="6464518" y="9611975"/>
            <a:ext cx="214008" cy="232692"/>
          </a:xfrm>
          <a:prstGeom prst="rect">
            <a:avLst/>
          </a:prstGeom>
          <a:noFill/>
        </p:spPr>
        <p:txBody>
          <a:bodyPr wrap="square" lIns="0" tIns="0" rIns="0" bIns="0" rtlCol="0">
            <a:spAutoFit/>
          </a:bodyPr>
          <a:lstStyle/>
          <a:p>
            <a:pPr>
              <a:lnSpc>
                <a:spcPct val="108000"/>
              </a:lnSpc>
              <a:spcAft>
                <a:spcPts val="1008"/>
              </a:spcAft>
            </a:pPr>
            <a:r>
              <a:rPr lang="de-DE" sz="1400" dirty="0" smtClean="0"/>
              <a:t>12</a:t>
            </a:r>
          </a:p>
        </p:txBody>
      </p:sp>
      <p:grpSp>
        <p:nvGrpSpPr>
          <p:cNvPr id="28" name="Gruppieren 27"/>
          <p:cNvGrpSpPr/>
          <p:nvPr/>
        </p:nvGrpSpPr>
        <p:grpSpPr>
          <a:xfrm>
            <a:off x="1039464" y="1062047"/>
            <a:ext cx="5806344" cy="406906"/>
            <a:chOff x="1051656" y="1055951"/>
            <a:chExt cx="5806344" cy="406906"/>
          </a:xfrm>
        </p:grpSpPr>
        <p:sp>
          <p:nvSpPr>
            <p:cNvPr id="29" name="Rechteck 28"/>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Textfeld 29"/>
            <p:cNvSpPr txBox="1"/>
            <p:nvPr/>
          </p:nvSpPr>
          <p:spPr>
            <a:xfrm>
              <a:off x="1051656" y="117100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xmlns="" val="39384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283112" y="9592016"/>
            <a:ext cx="188286" cy="442000"/>
          </a:xfrm>
        </p:spPr>
        <p:txBody>
          <a:bodyPr/>
          <a:lstStyle/>
          <a:p>
            <a:fld id="{B8BD4307-8E25-4063-B042-91C9BB9E4C20}" type="slidenum">
              <a:rPr lang="de-DE" sz="1400" smtClean="0">
                <a:solidFill>
                  <a:prstClr val="black"/>
                </a:solidFill>
              </a:rPr>
              <a:pPr/>
              <a:t>2</a:t>
            </a:fld>
            <a:endParaRPr lang="de-DE" sz="1400" dirty="0">
              <a:solidFill>
                <a:prstClr val="black"/>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0980" y="2800665"/>
            <a:ext cx="5176041" cy="4304670"/>
          </a:xfrm>
          <a:prstGeom prst="rect">
            <a:avLst/>
          </a:prstGeom>
        </p:spPr>
      </p:pic>
    </p:spTree>
    <p:extLst>
      <p:ext uri="{BB962C8B-B14F-4D97-AF65-F5344CB8AC3E}">
        <p14:creationId xmlns:p14="http://schemas.microsoft.com/office/powerpoint/2010/main" xmlns="" val="365296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3</a:t>
            </a:r>
          </a:p>
        </p:txBody>
      </p:sp>
      <p:sp>
        <p:nvSpPr>
          <p:cNvPr id="4" name="Textfeld 3"/>
          <p:cNvSpPr txBox="1"/>
          <p:nvPr/>
        </p:nvSpPr>
        <p:spPr>
          <a:xfrm>
            <a:off x="404813" y="1505855"/>
            <a:ext cx="6250627" cy="7750455"/>
          </a:xfrm>
          <a:prstGeom prst="rect">
            <a:avLst/>
          </a:prstGeom>
          <a:noFill/>
        </p:spPr>
        <p:txBody>
          <a:bodyPr wrap="square" lIns="0" tIns="0" rIns="0" bIns="0" rtlCol="0">
            <a:spAutoFit/>
          </a:bodyPr>
          <a:lstStyle/>
          <a:p>
            <a:r>
              <a:rPr lang="de-DE" sz="1100" dirty="0" smtClean="0"/>
              <a:t> </a:t>
            </a:r>
            <a:r>
              <a:rPr lang="de-DE" sz="1100" dirty="0"/>
              <a:t>Liebe Kinder</a:t>
            </a:r>
            <a:r>
              <a:rPr lang="de-DE" sz="1100"/>
              <a:t>, </a:t>
            </a:r>
            <a:r>
              <a:rPr lang="de-DE" sz="1100" smtClean="0"/>
              <a:t>liebe Eltern ,</a:t>
            </a:r>
            <a:endParaRPr lang="de-DE" sz="1100" dirty="0" smtClean="0"/>
          </a:p>
          <a:p>
            <a:endParaRPr lang="de-DE" sz="1100" dirty="0"/>
          </a:p>
          <a:p>
            <a:endParaRPr lang="de-DE" sz="1100" dirty="0"/>
          </a:p>
          <a:p>
            <a:r>
              <a:rPr lang="de-DE" sz="1100" dirty="0"/>
              <a:t>die Osterferien</a:t>
            </a:r>
            <a:r>
              <a:rPr lang="de-DE" sz="1100" b="1" dirty="0"/>
              <a:t> </a:t>
            </a:r>
            <a:r>
              <a:rPr lang="de-DE" sz="1100" dirty="0"/>
              <a:t>stehen vor der Tür und mit ihnen auch der schöne Frühling – endlich erwacht die Natur aus ihrem Winterschlaf. Wir freuen uns schon jetzt auf die warmen Strahlen der Sonne und die vielen Farben und Düfte, die der Frühling mit sich bringt. Passend dazu stehen die Osterferien unter dem Thema: „</a:t>
            </a:r>
            <a:r>
              <a:rPr lang="de-DE" sz="1100" dirty="0" smtClean="0"/>
              <a:t>Alles, </a:t>
            </a:r>
            <a:r>
              <a:rPr lang="de-DE" sz="1100" dirty="0"/>
              <a:t>was wächst und gedeiht, unser Schulgarten wird gepflegt“. </a:t>
            </a:r>
          </a:p>
          <a:p>
            <a:r>
              <a:rPr lang="de-DE" sz="1100" dirty="0"/>
              <a:t>In der ersten Woche der Ferien werden wir natürlich auch die bevorstehenden Osterfeiertage nicht außer Acht lassen und gemeinsam leckere Osterhäschen und Osterlämmchen backen. Im Angebot „Unsere Tiere“ werden wir die Eier unserer Hühner in bunte Ostereier verwandeln und in ein </a:t>
            </a:r>
            <a:r>
              <a:rPr lang="de-DE" sz="1100" dirty="0" smtClean="0"/>
              <a:t>selbst-gebasteltes </a:t>
            </a:r>
            <a:r>
              <a:rPr lang="de-DE" sz="1100" dirty="0"/>
              <a:t>Osterkörbchen legen. </a:t>
            </a:r>
            <a:endParaRPr lang="de-DE" sz="1100" dirty="0" smtClean="0"/>
          </a:p>
          <a:p>
            <a:r>
              <a:rPr lang="de-DE" sz="1100" dirty="0" smtClean="0"/>
              <a:t>In </a:t>
            </a:r>
            <a:r>
              <a:rPr lang="de-DE" sz="1100" dirty="0"/>
              <a:t>der Keramikwerkstatt werden Tontöpfe und Tonplatten gefertigt, die wir in der zweiten Woche mit  Moos - Tattoos auch noch schöner gestalten werden.  Das in den Herbstferien selbstgebaute </a:t>
            </a:r>
            <a:r>
              <a:rPr lang="de-DE" sz="1100" dirty="0" smtClean="0"/>
              <a:t>Kräuterregal </a:t>
            </a:r>
            <a:r>
              <a:rPr lang="de-DE" sz="1100" dirty="0"/>
              <a:t>aus Holzpaletten wird nun für den Schulgarten mit Erde und Kräutersamen bepflanzt und aufgestellt</a:t>
            </a:r>
            <a:r>
              <a:rPr lang="de-DE" sz="1100" dirty="0" smtClean="0"/>
              <a:t>. Gemeinsam </a:t>
            </a:r>
            <a:r>
              <a:rPr lang="de-DE" sz="1100" dirty="0"/>
              <a:t>werden wir den Schulgarten hegen und pflegen. Das Experiment</a:t>
            </a:r>
            <a:r>
              <a:rPr lang="de-DE" sz="1100" b="1" dirty="0"/>
              <a:t> </a:t>
            </a:r>
            <a:r>
              <a:rPr lang="de-DE" sz="1100" dirty="0"/>
              <a:t>mit einer Kartoffel und einem Schuhkarton wird uns zeigen, wie wichtig die Sonnen und das Licht für das Wachsen der Pflanzen sind</a:t>
            </a:r>
            <a:r>
              <a:rPr lang="de-DE" sz="1100" dirty="0" smtClean="0"/>
              <a:t>. </a:t>
            </a:r>
            <a:r>
              <a:rPr lang="de-DE" sz="1100" dirty="0"/>
              <a:t>Und  auch für den Garten oder die Fensterbank zu Hause werden wir tätig, denn wer mag nicht gerne bunte Blumen und grüne Gräser. Dafür werden wir kleine </a:t>
            </a:r>
            <a:r>
              <a:rPr lang="de-DE" sz="1100" dirty="0" smtClean="0"/>
              <a:t>Samen-kugeln </a:t>
            </a:r>
            <a:r>
              <a:rPr lang="de-DE" sz="1100" dirty="0"/>
              <a:t>herstellen, die dann entweder direkt in den Boden oder aber im Blumentöpfchen eingepflanzt und umsorgt werden können. </a:t>
            </a:r>
            <a:r>
              <a:rPr lang="de-DE" sz="1100" dirty="0" smtClean="0"/>
              <a:t>Lustig </a:t>
            </a:r>
            <a:r>
              <a:rPr lang="de-DE" sz="1100" dirty="0"/>
              <a:t>und mit Spaß wird in den Ferien gegärtnert. Hierzu pflanzen wir </a:t>
            </a:r>
            <a:r>
              <a:rPr lang="de-DE" sz="1100" dirty="0" err="1"/>
              <a:t>Kresseköpfe</a:t>
            </a:r>
            <a:r>
              <a:rPr lang="de-DE" sz="1100" dirty="0"/>
              <a:t> mit Augen, Mund und Nase und schauen ihnen beim Wachsen zu. Im Frühling kann man sich aber nicht nur am Anblick und Duft der verschiedenen Blüten und Pflanzen erfreuen, sondern man kann diese auch tatsächlich probieren. </a:t>
            </a:r>
            <a:endParaRPr lang="de-DE" sz="1100" dirty="0" smtClean="0"/>
          </a:p>
          <a:p>
            <a:r>
              <a:rPr lang="de-DE" sz="1100" dirty="0" smtClean="0"/>
              <a:t>Gemeinsam </a:t>
            </a:r>
            <a:r>
              <a:rPr lang="de-DE" sz="1100" dirty="0"/>
              <a:t>werden  wir einen frischen Salat oder einen leckeren Nachtisch mit essbaren Blüten auf den Tisch zaubern</a:t>
            </a:r>
            <a:r>
              <a:rPr lang="de-DE" sz="1100" dirty="0" smtClean="0"/>
              <a:t>.</a:t>
            </a:r>
            <a:r>
              <a:rPr lang="de-DE" sz="1100" b="1" dirty="0" smtClean="0"/>
              <a:t> </a:t>
            </a:r>
            <a:r>
              <a:rPr lang="de-DE" sz="1100" dirty="0"/>
              <a:t>Und damit wir dies auch in der Schulzeit wiederholen können, wollen wir im Schulgarten essbare Blüten säen, um sie später im Jahr zu ernten</a:t>
            </a:r>
            <a:r>
              <a:rPr lang="de-DE" sz="1100" dirty="0" smtClean="0"/>
              <a:t>. </a:t>
            </a:r>
            <a:r>
              <a:rPr lang="de-DE" sz="1100" dirty="0"/>
              <a:t>Aber nicht nur Pflanzen wachsen – auch Türme und Gebäude wachsen buchstäblich aus dem Boden, was man in unserer Schule ja täglich beobachten kann. Dies möchten wir in den Osterferien auch gerne versuchen, aber diesmal in der Turnhalle. Hier haben die Kinder Platz und Raum zu bauen wie die Großen.  Mal sehen wie hoch der größte Turm hier wird</a:t>
            </a:r>
            <a:r>
              <a:rPr lang="de-DE" sz="1100" dirty="0" smtClean="0"/>
              <a:t>. </a:t>
            </a:r>
            <a:r>
              <a:rPr lang="de-DE" sz="1100" dirty="0"/>
              <a:t>Wir sind gespannt! </a:t>
            </a:r>
            <a:r>
              <a:rPr lang="de-DE" sz="1100" dirty="0" smtClean="0"/>
              <a:t>Der </a:t>
            </a:r>
            <a:r>
              <a:rPr lang="de-DE" sz="1100" dirty="0"/>
              <a:t>Ausflugstag am 12. April führt uns in die </a:t>
            </a:r>
            <a:r>
              <a:rPr lang="de-DE" sz="1100" dirty="0" err="1"/>
              <a:t>Wilhelma</a:t>
            </a:r>
            <a:r>
              <a:rPr lang="de-DE" sz="1100" dirty="0"/>
              <a:t> – ein Ort an dem jedes Kind mehr als einmal gewesen sein sollte. Hier gibt es unglaublich viel zu sehen und zu entdecken. Sowohl die Pflanzenwelt, als auch die Tierwelt werden uns einiges zum Thema: „</a:t>
            </a:r>
            <a:r>
              <a:rPr lang="de-DE" sz="1100" b="1" dirty="0"/>
              <a:t> </a:t>
            </a:r>
            <a:r>
              <a:rPr lang="de-DE" sz="1100" dirty="0"/>
              <a:t>Alles, was wächst und gedeiht</a:t>
            </a:r>
            <a:r>
              <a:rPr lang="de-DE" sz="1100" b="1" dirty="0"/>
              <a:t>“, </a:t>
            </a:r>
            <a:r>
              <a:rPr lang="de-DE" sz="1100" dirty="0"/>
              <a:t>zeigen. Angefangen von den mit Frühblühern überzogenen Wiesen, über die frisch aus den Hühnereiern schlüpfenden kleinen Küken, bis hin zu den vielen Tierbabys, die es Mitte April sicher </a:t>
            </a:r>
            <a:r>
              <a:rPr lang="de-DE" sz="1100" dirty="0" smtClean="0"/>
              <a:t>schon </a:t>
            </a:r>
            <a:r>
              <a:rPr lang="de-DE" sz="1100" dirty="0"/>
              <a:t>im ein oder anderen Tiergehege zu sehen gibt.  Somit werden wir in den Osterferien keine Langeweile haben. Nun hoffen wir noch auf bestes Wetter und wärmende Sonnenstrahlen. </a:t>
            </a:r>
            <a:endParaRPr lang="de-DE" sz="1100" dirty="0" smtClean="0"/>
          </a:p>
          <a:p>
            <a:endParaRPr lang="de-DE" sz="1100" dirty="0"/>
          </a:p>
          <a:p>
            <a:r>
              <a:rPr lang="de-DE" sz="1100" dirty="0"/>
              <a:t>Es grüßen Sie, liebe Eltern, und euch, liebe </a:t>
            </a:r>
            <a:r>
              <a:rPr lang="de-DE" sz="1100" dirty="0" smtClean="0"/>
              <a:t>Kinder</a:t>
            </a:r>
          </a:p>
          <a:p>
            <a:endParaRPr lang="de-DE" sz="1100" dirty="0" smtClean="0"/>
          </a:p>
          <a:p>
            <a:endParaRPr lang="de-DE" sz="1100" dirty="0"/>
          </a:p>
          <a:p>
            <a:endParaRPr lang="de-DE" sz="1100" dirty="0"/>
          </a:p>
          <a:p>
            <a:r>
              <a:rPr lang="de-DE" sz="1100" dirty="0"/>
              <a:t> 		</a:t>
            </a:r>
          </a:p>
          <a:p>
            <a:r>
              <a:rPr lang="de-DE" sz="1100" dirty="0" smtClean="0"/>
              <a:t>                   </a:t>
            </a:r>
            <a:r>
              <a:rPr lang="de-DE" sz="1100" u="sng" dirty="0" smtClean="0"/>
              <a:t>Angelika </a:t>
            </a:r>
            <a:r>
              <a:rPr lang="de-DE" sz="1100" u="sng" dirty="0"/>
              <a:t>Müller-Zastrau</a:t>
            </a:r>
            <a:r>
              <a:rPr lang="de-DE" sz="1100" dirty="0"/>
              <a:t>	</a:t>
            </a:r>
            <a:r>
              <a:rPr lang="de-DE" sz="1100" dirty="0" smtClean="0"/>
              <a:t>                       </a:t>
            </a:r>
            <a:r>
              <a:rPr lang="de-DE" sz="1100" u="sng" dirty="0" smtClean="0"/>
              <a:t>Jasmin </a:t>
            </a:r>
            <a:r>
              <a:rPr lang="de-DE" sz="1100" u="sng" dirty="0"/>
              <a:t>Grenzbach</a:t>
            </a:r>
            <a:endParaRPr lang="de-DE" sz="1100" dirty="0"/>
          </a:p>
          <a:p>
            <a:r>
              <a:rPr lang="de-DE" sz="1100" dirty="0" smtClean="0"/>
              <a:t>                             Rektorin                 </a:t>
            </a:r>
            <a:r>
              <a:rPr lang="de-DE" sz="1100" dirty="0"/>
              <a:t>	 </a:t>
            </a:r>
            <a:r>
              <a:rPr lang="de-DE" sz="1100" dirty="0" smtClean="0"/>
              <a:t>                    Teamleitung </a:t>
            </a:r>
            <a:r>
              <a:rPr lang="de-DE" sz="1100" dirty="0"/>
              <a:t>Ganztag</a:t>
            </a:r>
          </a:p>
          <a:p>
            <a:pPr>
              <a:lnSpc>
                <a:spcPct val="108000"/>
              </a:lnSpc>
              <a:spcAft>
                <a:spcPts val="1008"/>
              </a:spcAft>
            </a:pPr>
            <a:endParaRPr lang="de-DE" sz="800" dirty="0"/>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3"/>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65028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0622373"/>
              </p:ext>
            </p:extLst>
          </p:nvPr>
        </p:nvGraphicFramePr>
        <p:xfrm>
          <a:off x="0" y="0"/>
          <a:ext cx="119062" cy="229306"/>
        </p:xfrm>
        <a:graphic>
          <a:graphicData uri="http://schemas.openxmlformats.org/presentationml/2006/ole">
            <p:oleObj spid="_x0000_s81370" name="think-cell Folie" r:id="rId4" imgW="0" imgH="0" progId="">
              <p:embed/>
            </p:oleObj>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smtClean="0">
                <a:solidFill>
                  <a:schemeClr val="tx1">
                    <a:lumMod val="75000"/>
                    <a:lumOff val="25000"/>
                  </a:schemeClr>
                </a:solidFill>
                <a:latin typeface="Comic Sans MS" panose="030F0702030302020204" pitchFamily="66" charset="0"/>
              </a:rPr>
              <a:t> </a:t>
            </a:r>
            <a:endParaRPr lang="de-DE" sz="1400" b="1" dirty="0">
              <a:solidFill>
                <a:schemeClr val="tx1">
                  <a:lumMod val="75000"/>
                  <a:lumOff val="25000"/>
                </a:schemeClr>
              </a:solidFill>
              <a:latin typeface="Comic Sans MS" panose="030F0702030302020204" pitchFamily="66" charset="0"/>
            </a:endParaRP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für Sie/Euch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Osterferien .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unserer 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Büro: 0711/21657097; Mobil: 0176/90979958</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100" dirty="0" smtClean="0">
                <a:solidFill>
                  <a:schemeClr val="tx1">
                    <a:lumMod val="75000"/>
                    <a:lumOff val="25000"/>
                  </a:schemeClr>
                </a:solidFill>
              </a:rPr>
              <a:t>auf.</a:t>
            </a:r>
            <a:endParaRPr lang="de-DE" sz="11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725973" y="2019704"/>
            <a:ext cx="1585370" cy="215444"/>
          </a:xfrm>
          <a:prstGeom prst="rect">
            <a:avLst/>
          </a:prstGeom>
          <a:noFill/>
        </p:spPr>
        <p:txBody>
          <a:bodyPr wrap="none" lIns="0" tIns="0" rIns="0" bIns="0" rtlCol="0">
            <a:spAutoFit/>
          </a:bodyPr>
          <a:lstStyle/>
          <a:p>
            <a:pPr algn="ctr"/>
            <a:r>
              <a:rPr lang="de-DE" sz="1400" b="1" dirty="0" smtClean="0">
                <a:solidFill>
                  <a:srgbClr val="7030A0"/>
                </a:solidFill>
                <a:latin typeface="Comic Sans MS" panose="030F0702030302020204" pitchFamily="66" charset="0"/>
              </a:rPr>
              <a:t>F</a:t>
            </a:r>
            <a:r>
              <a:rPr lang="de-DE" sz="1400" b="1" dirty="0" smtClean="0">
                <a:solidFill>
                  <a:srgbClr val="92D050"/>
                </a:solidFill>
                <a:latin typeface="Comic Sans MS" panose="030F0702030302020204" pitchFamily="66" charset="0"/>
              </a:rPr>
              <a:t>E</a:t>
            </a:r>
            <a:r>
              <a:rPr lang="de-DE" sz="1400" b="1" dirty="0" smtClean="0">
                <a:solidFill>
                  <a:srgbClr val="7030A0"/>
                </a:solidFill>
                <a:latin typeface="Comic Sans MS" panose="030F0702030302020204" pitchFamily="66" charset="0"/>
              </a:rPr>
              <a:t>R</a:t>
            </a:r>
            <a:r>
              <a:rPr lang="de-DE" sz="1400" b="1" dirty="0" smtClean="0">
                <a:solidFill>
                  <a:srgbClr val="92D050"/>
                </a:solidFill>
                <a:latin typeface="Comic Sans MS" panose="030F0702030302020204" pitchFamily="66" charset="0"/>
              </a:rPr>
              <a:t>I</a:t>
            </a:r>
            <a:r>
              <a:rPr lang="de-DE" sz="1400" b="1" dirty="0" smtClean="0">
                <a:solidFill>
                  <a:srgbClr val="7030A0"/>
                </a:solidFill>
                <a:latin typeface="Comic Sans MS" panose="030F0702030302020204" pitchFamily="66" charset="0"/>
              </a:rPr>
              <a:t>E</a:t>
            </a:r>
            <a:r>
              <a:rPr lang="de-DE" sz="1400" b="1" dirty="0" smtClean="0">
                <a:solidFill>
                  <a:srgbClr val="92D050"/>
                </a:solidFill>
                <a:latin typeface="Comic Sans MS" panose="030F0702030302020204" pitchFamily="66" charset="0"/>
              </a:rPr>
              <a:t>N</a:t>
            </a:r>
            <a:r>
              <a:rPr lang="de-DE" sz="1400" b="1" dirty="0" smtClean="0">
                <a:solidFill>
                  <a:srgbClr val="7030A0"/>
                </a:solidFill>
                <a:latin typeface="Comic Sans MS" panose="030F0702030302020204" pitchFamily="66" charset="0"/>
              </a:rPr>
              <a:t>A</a:t>
            </a:r>
            <a:r>
              <a:rPr lang="de-DE" sz="1400" b="1" dirty="0" smtClean="0">
                <a:solidFill>
                  <a:srgbClr val="92D050"/>
                </a:solidFill>
                <a:latin typeface="Comic Sans MS" panose="030F0702030302020204" pitchFamily="66" charset="0"/>
              </a:rPr>
              <a:t>N</a:t>
            </a:r>
            <a:r>
              <a:rPr lang="de-DE" sz="1400" b="1" dirty="0" smtClean="0">
                <a:solidFill>
                  <a:srgbClr val="7030A0"/>
                </a:solidFill>
                <a:latin typeface="Comic Sans MS" panose="030F0702030302020204" pitchFamily="66" charset="0"/>
              </a:rPr>
              <a:t>G</a:t>
            </a:r>
            <a:r>
              <a:rPr lang="de-DE" sz="1400" b="1" dirty="0" smtClean="0">
                <a:solidFill>
                  <a:srgbClr val="92D050"/>
                </a:solidFill>
                <a:latin typeface="Comic Sans MS" panose="030F0702030302020204" pitchFamily="66" charset="0"/>
              </a:rPr>
              <a:t>E</a:t>
            </a:r>
            <a:r>
              <a:rPr lang="de-DE" sz="1400" b="1" dirty="0" smtClean="0">
                <a:solidFill>
                  <a:srgbClr val="7030A0"/>
                </a:solidFill>
                <a:latin typeface="Comic Sans MS" panose="030F0702030302020204" pitchFamily="66" charset="0"/>
              </a:rPr>
              <a:t>B</a:t>
            </a:r>
            <a:r>
              <a:rPr lang="de-DE" sz="1400" b="1" dirty="0" smtClean="0">
                <a:solidFill>
                  <a:srgbClr val="92D050"/>
                </a:solidFill>
                <a:latin typeface="Comic Sans MS" panose="030F0702030302020204" pitchFamily="66" charset="0"/>
              </a:rPr>
              <a:t>O</a:t>
            </a:r>
            <a:r>
              <a:rPr lang="de-DE" sz="1400" b="1" dirty="0" smtClean="0">
                <a:solidFill>
                  <a:srgbClr val="7030A0"/>
                </a:solidFill>
                <a:latin typeface="Comic Sans MS" panose="030F0702030302020204" pitchFamily="66" charset="0"/>
              </a:rPr>
              <a:t>T</a:t>
            </a:r>
            <a:endParaRPr lang="de-DE" sz="1400" dirty="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24759" y="9594626"/>
            <a:ext cx="188286" cy="442000"/>
          </a:xfrm>
        </p:spPr>
        <p:txBody>
          <a:bodyPr lIns="20976" tIns="10488" rIns="20976" bIns="10488"/>
          <a:lstStyle/>
          <a:p>
            <a:pPr algn="r"/>
            <a:r>
              <a:rPr lang="de-DE" sz="1400" dirty="0" smtClean="0">
                <a:solidFill>
                  <a:prstClr val="black"/>
                </a:solidFill>
              </a:rPr>
              <a:t>4</a:t>
            </a:r>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4" name="Gruppieren 23"/>
          <p:cNvGrpSpPr/>
          <p:nvPr/>
        </p:nvGrpSpPr>
        <p:grpSpPr>
          <a:xfrm>
            <a:off x="1045509" y="1074239"/>
            <a:ext cx="5812489" cy="406906"/>
            <a:chOff x="1045511" y="1055951"/>
            <a:chExt cx="5812489"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6" name="Textfeld 25"/>
            <p:cNvSpPr txBox="1"/>
            <p:nvPr/>
          </p:nvSpPr>
          <p:spPr>
            <a:xfrm>
              <a:off x="1045511" y="1174765"/>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xmlns="" val="3526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992390966"/>
              </p:ext>
            </p:extLst>
          </p:nvPr>
        </p:nvGraphicFramePr>
        <p:xfrm>
          <a:off x="0" y="0"/>
          <a:ext cx="119062" cy="229306"/>
        </p:xfrm>
        <a:graphic>
          <a:graphicData uri="http://schemas.openxmlformats.org/presentationml/2006/ole">
            <p:oleObj spid="_x0000_s83414" name="think-cell Folie" r:id="rId4" imgW="0" imgH="0" progId="">
              <p:embed/>
            </p:oleObj>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a:solidFill>
                  <a:prstClr val="black"/>
                </a:solidFill>
              </a:rPr>
              <a:t>5</a:t>
            </a: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2016/17</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Faszination Universum</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2929841"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Rund ums Thema Zirkus</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248390" cy="36933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Vom Rad zum Raumschiff, </a:t>
            </a:r>
          </a:p>
          <a:p>
            <a:pPr>
              <a:buClr>
                <a:srgbClr val="00B050"/>
              </a:buClr>
            </a:pPr>
            <a:r>
              <a:rPr lang="de-DE" sz="1200" b="1" dirty="0" smtClean="0">
                <a:solidFill>
                  <a:schemeClr val="tx1">
                    <a:lumMod val="75000"/>
                    <a:lumOff val="25000"/>
                  </a:schemeClr>
                </a:solidFill>
                <a:latin typeface="Calibri" panose="020F0502020204030204" pitchFamily="34" charset="0"/>
              </a:rPr>
              <a:t>	Erfindungen, die die Welt bewegen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57321" cy="400110"/>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Alles was schwimmt,</a:t>
            </a:r>
          </a:p>
          <a:p>
            <a:pPr>
              <a:buClr>
                <a:srgbClr val="FFC000"/>
              </a:buClr>
            </a:pPr>
            <a:r>
              <a:rPr lang="de-DE" sz="1300" b="1" dirty="0" smtClean="0">
                <a:solidFill>
                  <a:schemeClr val="tx1">
                    <a:lumMod val="75000"/>
                    <a:lumOff val="25000"/>
                  </a:schemeClr>
                </a:solidFill>
                <a:latin typeface="Calibri" panose="020F0502020204030204" pitchFamily="34" charset="0"/>
              </a:rPr>
              <a:t>	Experimente mit Wasser</a:t>
            </a:r>
            <a:endParaRPr lang="de-DE" sz="1300" dirty="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3133871" cy="369332"/>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Alles, was wächst und gedeiht, </a:t>
            </a:r>
          </a:p>
          <a:p>
            <a:pPr>
              <a:buClr>
                <a:srgbClr val="92D050"/>
              </a:buClr>
            </a:pP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unser Schulgarten wird gepflegt</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err="1">
                <a:solidFill>
                  <a:schemeClr val="tx1">
                    <a:lumMod val="75000"/>
                    <a:lumOff val="25000"/>
                  </a:schemeClr>
                </a:solidFill>
                <a:latin typeface="Calibri" panose="020F0502020204030204" pitchFamily="34" charset="0"/>
              </a:rPr>
              <a:t>Upcycling</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Grafik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571115" y="2714566"/>
            <a:ext cx="632650" cy="416641"/>
          </a:xfrm>
          <a:prstGeom prst="rect">
            <a:avLst/>
          </a:prstGeom>
        </p:spPr>
      </p:pic>
      <p:pic>
        <p:nvPicPr>
          <p:cNvPr id="6" name="Grafik 5"/>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349386" y="5595892"/>
            <a:ext cx="686044" cy="510479"/>
          </a:xfrm>
          <a:prstGeom prst="rect">
            <a:avLst/>
          </a:prstGeom>
        </p:spPr>
      </p:pic>
      <p:pic>
        <p:nvPicPr>
          <p:cNvPr id="7" name="Grafik 6"/>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19572" y="6862872"/>
            <a:ext cx="680277" cy="467971"/>
          </a:xfrm>
          <a:prstGeom prst="rect">
            <a:avLst/>
          </a:prstGeom>
        </p:spPr>
      </p:pic>
      <p:pic>
        <p:nvPicPr>
          <p:cNvPr id="8" name="Grafik 7"/>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86164" y="4432779"/>
            <a:ext cx="701434" cy="448490"/>
          </a:xfrm>
          <a:prstGeom prst="rect">
            <a:avLst/>
          </a:prstGeom>
        </p:spPr>
      </p:pic>
      <p:pic>
        <p:nvPicPr>
          <p:cNvPr id="4" name="Grafik 3"/>
          <p:cNvPicPr>
            <a:picLocks noChangeAspect="1"/>
          </p:cNvPicPr>
          <p:nvPr/>
        </p:nvPicPr>
        <p:blipFill>
          <a:blip r:embed="rId12"/>
          <a:stretch>
            <a:fillRect/>
          </a:stretch>
        </p:blipFill>
        <p:spPr>
          <a:xfrm>
            <a:off x="279981" y="2272633"/>
            <a:ext cx="525585" cy="641340"/>
          </a:xfrm>
          <a:prstGeom prst="rect">
            <a:avLst/>
          </a:prstGeom>
        </p:spPr>
      </p:pic>
      <p:pic>
        <p:nvPicPr>
          <p:cNvPr id="9" name="Grafik 8"/>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753823" y="8257078"/>
            <a:ext cx="541311" cy="607973"/>
          </a:xfrm>
          <a:prstGeom prst="rect">
            <a:avLst/>
          </a:prstGeom>
        </p:spPr>
      </p:pic>
    </p:spTree>
    <p:extLst>
      <p:ext uri="{BB962C8B-B14F-4D97-AF65-F5344CB8AC3E}">
        <p14:creationId xmlns:p14="http://schemas.microsoft.com/office/powerpoint/2010/main" xmlns="" val="257903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798001078"/>
              </p:ext>
            </p:extLst>
          </p:nvPr>
        </p:nvGraphicFramePr>
        <p:xfrm>
          <a:off x="0" y="0"/>
          <a:ext cx="119062" cy="229306"/>
        </p:xfrm>
        <a:graphic>
          <a:graphicData uri="http://schemas.openxmlformats.org/presentationml/2006/ole">
            <p:oleObj spid="_x0000_s84478"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Ostern 2017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xmlns="" val="426772546"/>
              </p:ext>
            </p:extLst>
          </p:nvPr>
        </p:nvGraphicFramePr>
        <p:xfrm>
          <a:off x="741446" y="1897081"/>
          <a:ext cx="6140617" cy="7889056"/>
        </p:xfrm>
        <a:graphic>
          <a:graphicData uri="http://schemas.openxmlformats.org/drawingml/2006/table">
            <a:tbl>
              <a:tblPr firstRow="1" bandRow="1">
                <a:tableStyleId>{5FD0F851-EC5A-4D38-B0AD-8093EC10F338}</a:tableStyleId>
              </a:tblPr>
              <a:tblGrid>
                <a:gridCol w="2098007"/>
                <a:gridCol w="4042610"/>
              </a:tblGrid>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Tonen</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Lena Stiehle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Werkstatt/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Hauptgebäude/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15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In den Ferien verschönern wir unseren Schulgarten! Dafür werden wir</a:t>
                      </a:r>
                      <a:r>
                        <a:rPr lang="de-DE" sz="1100" b="0" kern="1200" baseline="0" dirty="0" smtClean="0">
                          <a:solidFill>
                            <a:schemeClr val="tx1"/>
                          </a:solidFill>
                          <a:effectLst/>
                          <a:latin typeface="Calibri" panose="020F0502020204030204" pitchFamily="34" charset="0"/>
                          <a:ea typeface="+mn-ea"/>
                          <a:cs typeface="+mn-cs"/>
                        </a:rPr>
                        <a:t> Tontöpfe und Tonplatten fertigen, die dann mit Hilfe von Moos Tattoos verschönert werden. Besonders fleißige Toner können auch eines ihrer Werke mit nach Hause nehmen. Lasst euch überraschen.</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Backen</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Anna </a:t>
                      </a:r>
                      <a:r>
                        <a:rPr lang="de-DE" sz="1100" b="0" baseline="0" dirty="0" err="1" smtClean="0">
                          <a:solidFill>
                            <a:schemeClr val="bg1"/>
                          </a:solidFill>
                          <a:latin typeface="Calibri" panose="020F0502020204030204" pitchFamily="34" charset="0"/>
                        </a:rPr>
                        <a:t>Ornth</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Schulküche/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Hauptgebäude/EG/</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6 </a:t>
                      </a:r>
                      <a:endParaRPr lang="de-DE" sz="1100" b="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An Ostern sieht man nicht nur bunten Osterschmuck und</a:t>
                      </a:r>
                      <a:r>
                        <a:rPr lang="de-DE" sz="1100" kern="1200" baseline="0" dirty="0" smtClean="0">
                          <a:solidFill>
                            <a:schemeClr val="tx1"/>
                          </a:solidFill>
                          <a:effectLst/>
                          <a:latin typeface="Calibri" panose="020F0502020204030204" pitchFamily="34" charset="0"/>
                          <a:ea typeface="+mn-ea"/>
                          <a:cs typeface="+mn-cs"/>
                        </a:rPr>
                        <a:t> farbenfrohe Fensterbilder. Wir backen auch süße Köstlichkeiten, wie zum Beispiel Osterplätzchen und wir basteln Frühlingsblumen.</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Ausflug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Lena Stiehle, Anna </a:t>
                      </a:r>
                      <a:r>
                        <a:rPr lang="de-DE" sz="1100" b="0" baseline="0" dirty="0" err="1" smtClean="0">
                          <a:solidFill>
                            <a:schemeClr val="bg1"/>
                          </a:solidFill>
                          <a:latin typeface="Calibri" panose="020F0502020204030204" pitchFamily="34" charset="0"/>
                        </a:rPr>
                        <a:t>Ornth</a:t>
                      </a:r>
                      <a:r>
                        <a:rPr lang="de-DE" sz="1100" b="0" baseline="0" dirty="0" smtClean="0">
                          <a:solidFill>
                            <a:schemeClr val="bg1"/>
                          </a:solidFill>
                          <a:latin typeface="Calibri" panose="020F0502020204030204" pitchFamily="34" charset="0"/>
                        </a:rPr>
                        <a:t>,       Rolf Haller, Nathalia Khan,                   Angela Rudolph,                       Anda Lena  </a:t>
                      </a:r>
                      <a:r>
                        <a:rPr lang="de-DE" sz="1100" b="0" baseline="0" dirty="0" err="1" smtClean="0">
                          <a:solidFill>
                            <a:schemeClr val="bg1"/>
                          </a:solidFill>
                          <a:latin typeface="Calibri" panose="020F0502020204030204" pitchFamily="34" charset="0"/>
                        </a:rPr>
                        <a:t>Kalnins</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Antonia  Zastrau                             Ort: </a:t>
                      </a:r>
                      <a:r>
                        <a:rPr lang="de-DE" sz="1100" b="0" baseline="0" dirty="0" err="1" smtClean="0">
                          <a:solidFill>
                            <a:schemeClr val="bg1"/>
                          </a:solidFill>
                          <a:latin typeface="Calibri" panose="020F0502020204030204" pitchFamily="34" charset="0"/>
                        </a:rPr>
                        <a:t>Wilhelma</a:t>
                      </a: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Wir unternehmen am Mittwoch, den</a:t>
                      </a:r>
                      <a:r>
                        <a:rPr lang="de-DE" sz="1100" kern="1200" baseline="0" dirty="0" smtClean="0">
                          <a:solidFill>
                            <a:schemeClr val="tx1"/>
                          </a:solidFill>
                          <a:effectLst/>
                          <a:latin typeface="Calibri" panose="020F0502020204030204" pitchFamily="34" charset="0"/>
                          <a:ea typeface="+mn-ea"/>
                          <a:cs typeface="+mn-cs"/>
                        </a:rPr>
                        <a:t> 12.04.2017</a:t>
                      </a:r>
                      <a:r>
                        <a:rPr lang="de-DE" sz="1100" kern="1200" dirty="0" smtClean="0">
                          <a:solidFill>
                            <a:schemeClr val="tx1"/>
                          </a:solidFill>
                          <a:effectLst/>
                          <a:latin typeface="Calibri" panose="020F0502020204030204" pitchFamily="34" charset="0"/>
                          <a:ea typeface="+mn-ea"/>
                          <a:cs typeface="+mn-cs"/>
                        </a:rPr>
                        <a:t> </a:t>
                      </a:r>
                      <a:r>
                        <a:rPr lang="de-DE" sz="1100" kern="1200" baseline="0" dirty="0" smtClean="0">
                          <a:solidFill>
                            <a:schemeClr val="tx1"/>
                          </a:solidFill>
                          <a:effectLst/>
                          <a:latin typeface="Calibri" panose="020F0502020204030204" pitchFamily="34" charset="0"/>
                          <a:ea typeface="+mn-ea"/>
                          <a:cs typeface="+mn-cs"/>
                        </a:rPr>
                        <a:t> mit der gesamten Gruppe einen Ausflug in die </a:t>
                      </a:r>
                      <a:r>
                        <a:rPr lang="de-DE" sz="1100" kern="1200" baseline="0" dirty="0" err="1" smtClean="0">
                          <a:solidFill>
                            <a:schemeClr val="tx1"/>
                          </a:solidFill>
                          <a:effectLst/>
                          <a:latin typeface="Calibri" panose="020F0502020204030204" pitchFamily="34" charset="0"/>
                          <a:ea typeface="+mn-ea"/>
                          <a:cs typeface="+mn-cs"/>
                        </a:rPr>
                        <a:t>Wilhelma</a:t>
                      </a:r>
                      <a:r>
                        <a:rPr lang="de-DE" sz="1100" kern="1200" baseline="0" dirty="0" smtClean="0">
                          <a:solidFill>
                            <a:schemeClr val="tx1"/>
                          </a:solidFill>
                          <a:effectLst/>
                          <a:latin typeface="Calibri" panose="020F0502020204030204" pitchFamily="34" charset="0"/>
                          <a:ea typeface="+mn-ea"/>
                          <a:cs typeface="+mn-cs"/>
                        </a:rPr>
                        <a:t>.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Gegen 16:15 Uhr sind wir wieder an der Schule.</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Kräuterpalette + Schulgarten</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Anda Lena </a:t>
                      </a:r>
                      <a:r>
                        <a:rPr lang="de-DE" sz="1100" b="0" baseline="0" dirty="0" err="1" smtClean="0">
                          <a:solidFill>
                            <a:schemeClr val="bg1"/>
                          </a:solidFill>
                          <a:latin typeface="Calibri" panose="020F0502020204030204" pitchFamily="34" charset="0"/>
                        </a:rPr>
                        <a:t>Kalnins</a:t>
                      </a:r>
                      <a:r>
                        <a:rPr lang="de-DE" sz="1100" b="0" baseline="0" dirty="0" smtClean="0">
                          <a:solidFill>
                            <a:schemeClr val="bg1"/>
                          </a:solidFill>
                          <a:latin typeface="Calibri" panose="020F0502020204030204" pitchFamily="34" charset="0"/>
                        </a:rPr>
                        <a:t> und          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Villa Kunterbunt/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22</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Wir</a:t>
                      </a:r>
                      <a:r>
                        <a:rPr lang="de-DE" sz="1100" kern="1200" baseline="0" dirty="0" smtClean="0">
                          <a:solidFill>
                            <a:schemeClr val="tx1"/>
                          </a:solidFill>
                          <a:effectLst/>
                          <a:latin typeface="Calibri" panose="020F0502020204030204" pitchFamily="34" charset="0"/>
                          <a:ea typeface="+mn-ea"/>
                          <a:cs typeface="+mn-cs"/>
                        </a:rPr>
                        <a:t> wollen das tolle Kräuterregal, das wir in den Herbstferien schon aus einer Palette hergestellt haben, für den Schulgarten vorbereiten und bepflanzen.</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Außerdem hegen und pflegen wir den Schulgarten und pflanzen verschiedene Blumen und Kräuter, die wir in der Koch AG verwenden können.</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Kartoffelexperiment</a:t>
                      </a:r>
                      <a:r>
                        <a:rPr lang="de-DE" sz="1100" b="0" baseline="0" dirty="0" smtClean="0">
                          <a:solidFill>
                            <a:schemeClr val="bg1"/>
                          </a:solidFill>
                          <a:latin typeface="Calibri" panose="020F0502020204030204" pitchFamily="34" charset="0"/>
                        </a:rPr>
                        <a:t> +Saatkugeln:</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Angela Rudolph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a:t>
                      </a:r>
                      <a:r>
                        <a:rPr lang="de-DE" sz="1100" b="0" baseline="0" dirty="0" err="1" smtClean="0">
                          <a:solidFill>
                            <a:schemeClr val="bg1"/>
                          </a:solidFill>
                          <a:latin typeface="Calibri" panose="020F0502020204030204" pitchFamily="34" charset="0"/>
                        </a:rPr>
                        <a:t>Konstrukta</a:t>
                      </a:r>
                      <a:r>
                        <a:rPr lang="de-DE" sz="1100" b="0" baseline="0" dirty="0" smtClean="0">
                          <a:solidFill>
                            <a:schemeClr val="bg1"/>
                          </a:solidFill>
                          <a:latin typeface="Calibri" panose="020F0502020204030204" pitchFamily="34" charset="0"/>
                        </a:rPr>
                        <a: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21 </a:t>
                      </a:r>
                      <a:endParaRPr lang="de-DE" sz="1100" b="0" dirty="0" smtClean="0">
                        <a:solidFill>
                          <a:schemeClr val="bg1"/>
                        </a:solidFill>
                        <a:latin typeface="Calibri" panose="020F0502020204030204" pitchFamily="34" charset="0"/>
                      </a:endParaRP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Was</a:t>
                      </a:r>
                      <a:r>
                        <a:rPr lang="de-DE" sz="1100" kern="1200" baseline="0" dirty="0" smtClean="0">
                          <a:solidFill>
                            <a:schemeClr val="tx1"/>
                          </a:solidFill>
                          <a:effectLst/>
                          <a:latin typeface="Calibri" panose="020F0502020204030204" pitchFamily="34" charset="0"/>
                          <a:ea typeface="+mn-ea"/>
                          <a:cs typeface="+mn-cs"/>
                        </a:rPr>
                        <a:t> passiert mit einer Kartoffel in einem Karton, der nur ein kleines Fenster hat?  Bei diesem Experiment erhalten wir die Antwort. Und  basteln f</a:t>
                      </a:r>
                      <a:r>
                        <a:rPr lang="de-DE" sz="1100" kern="1200" dirty="0" smtClean="0">
                          <a:solidFill>
                            <a:schemeClr val="tx1"/>
                          </a:solidFill>
                          <a:effectLst/>
                          <a:latin typeface="Calibri" panose="020F0502020204030204" pitchFamily="34" charset="0"/>
                          <a:ea typeface="+mn-ea"/>
                          <a:cs typeface="+mn-cs"/>
                        </a:rPr>
                        <a:t>ür den Garten oder den</a:t>
                      </a:r>
                      <a:r>
                        <a:rPr lang="de-DE" sz="1100" kern="1200" baseline="0" dirty="0" smtClean="0">
                          <a:solidFill>
                            <a:schemeClr val="tx1"/>
                          </a:solidFill>
                          <a:effectLst/>
                          <a:latin typeface="Calibri" panose="020F0502020204030204" pitchFamily="34" charset="0"/>
                          <a:ea typeface="+mn-ea"/>
                          <a:cs typeface="+mn-cs"/>
                        </a:rPr>
                        <a:t> Balkon zu Hause unsere eigenen Samenkugeln. Wie?  Das bleibt vorerst unser Geheimnis.</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13433" y="9606555"/>
            <a:ext cx="214008" cy="215380"/>
          </a:xfrm>
          <a:prstGeom prst="rect">
            <a:avLst/>
          </a:prstGeom>
          <a:noFill/>
        </p:spPr>
        <p:txBody>
          <a:bodyPr wrap="square" lIns="0" tIns="0" rIns="0" bIns="0" rtlCol="0">
            <a:spAutoFit/>
          </a:bodyPr>
          <a:lstStyle/>
          <a:p>
            <a:pPr>
              <a:lnSpc>
                <a:spcPct val="108000"/>
              </a:lnSpc>
              <a:spcAft>
                <a:spcPts val="1008"/>
              </a:spcAft>
            </a:pPr>
            <a:r>
              <a:rPr lang="de-DE" sz="1400" dirty="0" smtClean="0"/>
              <a:t>6</a:t>
            </a:r>
          </a:p>
        </p:txBody>
      </p:sp>
      <p:grpSp>
        <p:nvGrpSpPr>
          <p:cNvPr id="35" name="Gruppieren 34"/>
          <p:cNvGrpSpPr/>
          <p:nvPr/>
        </p:nvGrpSpPr>
        <p:grpSpPr>
          <a:xfrm>
            <a:off x="1005330" y="1061066"/>
            <a:ext cx="5873265" cy="406906"/>
            <a:chOff x="984735" y="1055951"/>
            <a:chExt cx="5873265"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984735" y="1194155"/>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grpSp>
      <p:grpSp>
        <p:nvGrpSpPr>
          <p:cNvPr id="11" name="Gruppieren 10"/>
          <p:cNvGrpSpPr/>
          <p:nvPr/>
        </p:nvGrpSpPr>
        <p:grpSpPr>
          <a:xfrm>
            <a:off x="58370" y="5150392"/>
            <a:ext cx="966433" cy="966433"/>
            <a:chOff x="58370" y="5161025"/>
            <a:chExt cx="966433" cy="966433"/>
          </a:xfrm>
        </p:grpSpPr>
        <p:sp>
          <p:nvSpPr>
            <p:cNvPr id="33" name="Ellipse 32"/>
            <p:cNvSpPr/>
            <p:nvPr/>
          </p:nvSpPr>
          <p:spPr>
            <a:xfrm>
              <a:off x="58370" y="51610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 name="Grafik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03556" y="5242568"/>
              <a:ext cx="663479" cy="802651"/>
            </a:xfrm>
            <a:prstGeom prst="rect">
              <a:avLst/>
            </a:prstGeom>
          </p:spPr>
        </p:pic>
      </p:grpSp>
      <p:grpSp>
        <p:nvGrpSpPr>
          <p:cNvPr id="6" name="Gruppieren 5"/>
          <p:cNvGrpSpPr/>
          <p:nvPr/>
        </p:nvGrpSpPr>
        <p:grpSpPr>
          <a:xfrm>
            <a:off x="63639" y="3573340"/>
            <a:ext cx="966433" cy="966433"/>
            <a:chOff x="63639" y="3583973"/>
            <a:chExt cx="966433" cy="966433"/>
          </a:xfrm>
        </p:grpSpPr>
        <p:sp>
          <p:nvSpPr>
            <p:cNvPr id="36" name="Ellipse 35"/>
            <p:cNvSpPr/>
            <p:nvPr/>
          </p:nvSpPr>
          <p:spPr>
            <a:xfrm>
              <a:off x="63639" y="35839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9" name="Grafik 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70531" y="3803904"/>
              <a:ext cx="751733" cy="521713"/>
            </a:xfrm>
            <a:prstGeom prst="rect">
              <a:avLst/>
            </a:prstGeom>
          </p:spPr>
        </p:pic>
      </p:grpSp>
      <p:sp>
        <p:nvSpPr>
          <p:cNvPr id="27" name="Ellipse 26"/>
          <p:cNvSpPr/>
          <p:nvPr/>
        </p:nvSpPr>
        <p:spPr>
          <a:xfrm>
            <a:off x="32367" y="827868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2" name="Gruppieren 11"/>
          <p:cNvGrpSpPr/>
          <p:nvPr/>
        </p:nvGrpSpPr>
        <p:grpSpPr>
          <a:xfrm>
            <a:off x="63182" y="6713790"/>
            <a:ext cx="966433" cy="966433"/>
            <a:chOff x="63182" y="6724423"/>
            <a:chExt cx="966433" cy="966433"/>
          </a:xfrm>
        </p:grpSpPr>
        <p:sp>
          <p:nvSpPr>
            <p:cNvPr id="30" name="Ellipse 29"/>
            <p:cNvSpPr/>
            <p:nvPr/>
          </p:nvSpPr>
          <p:spPr>
            <a:xfrm>
              <a:off x="63182" y="672442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16" name="Grafik 1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82723" y="6917626"/>
              <a:ext cx="764712" cy="672714"/>
            </a:xfrm>
            <a:prstGeom prst="rect">
              <a:avLst/>
            </a:prstGeom>
          </p:spPr>
        </p:pic>
      </p:grpSp>
      <p:grpSp>
        <p:nvGrpSpPr>
          <p:cNvPr id="5" name="Gruppieren 4"/>
          <p:cNvGrpSpPr/>
          <p:nvPr/>
        </p:nvGrpSpPr>
        <p:grpSpPr>
          <a:xfrm>
            <a:off x="63639" y="1996292"/>
            <a:ext cx="966433" cy="966433"/>
            <a:chOff x="63639" y="2006925"/>
            <a:chExt cx="966433" cy="966433"/>
          </a:xfrm>
        </p:grpSpPr>
        <p:sp>
          <p:nvSpPr>
            <p:cNvPr id="41" name="Ellipse 40"/>
            <p:cNvSpPr/>
            <p:nvPr/>
          </p:nvSpPr>
          <p:spPr>
            <a:xfrm>
              <a:off x="63639" y="20069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3" name="Grafik 42"/>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flipH="1">
              <a:off x="172284" y="2256301"/>
              <a:ext cx="726022" cy="481327"/>
            </a:xfrm>
            <a:prstGeom prst="rect">
              <a:avLst/>
            </a:prstGeom>
          </p:spPr>
        </p:pic>
      </p:grpSp>
      <p:pic>
        <p:nvPicPr>
          <p:cNvPr id="14" name="Grafik 13"/>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04839" y="8396493"/>
            <a:ext cx="618380" cy="721095"/>
          </a:xfrm>
          <a:prstGeom prst="rect">
            <a:avLst/>
          </a:prstGeom>
        </p:spPr>
      </p:pic>
    </p:spTree>
    <p:extLst>
      <p:ext uri="{BB962C8B-B14F-4D97-AF65-F5344CB8AC3E}">
        <p14:creationId xmlns:p14="http://schemas.microsoft.com/office/powerpoint/2010/main" xmlns="" val="241084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798001078"/>
              </p:ext>
            </p:extLst>
          </p:nvPr>
        </p:nvGraphicFramePr>
        <p:xfrm>
          <a:off x="0" y="0"/>
          <a:ext cx="119062" cy="229306"/>
        </p:xfrm>
        <a:graphic>
          <a:graphicData uri="http://schemas.openxmlformats.org/presentationml/2006/ole">
            <p:oleObj spid="_x0000_s89269"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Ostern 2016/2017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xmlns="" val="2275827131"/>
              </p:ext>
            </p:extLst>
          </p:nvPr>
        </p:nvGraphicFramePr>
        <p:xfrm>
          <a:off x="741446" y="1897081"/>
          <a:ext cx="6140617" cy="7861070"/>
        </p:xfrm>
        <a:graphic>
          <a:graphicData uri="http://schemas.openxmlformats.org/drawingml/2006/table">
            <a:tbl>
              <a:tblPr firstRow="1" bandRow="1">
                <a:tableStyleId>{5FD0F851-EC5A-4D38-B0AD-8093EC10F338}</a:tableStyleId>
              </a:tblPr>
              <a:tblGrid>
                <a:gridCol w="2098007"/>
                <a:gridCol w="4042610"/>
              </a:tblGrid>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r>
                        <a:rPr lang="de-DE" sz="1100" b="0" dirty="0" err="1" smtClean="0">
                          <a:solidFill>
                            <a:schemeClr val="bg1"/>
                          </a:solidFill>
                          <a:latin typeface="Calibri" panose="020F0502020204030204" pitchFamily="34" charset="0"/>
                        </a:rPr>
                        <a:t>Kresseköpfe</a:t>
                      </a:r>
                      <a:r>
                        <a:rPr lang="de-DE" sz="1100" b="0" dirty="0" smtClean="0">
                          <a:solidFill>
                            <a:schemeClr val="bg1"/>
                          </a:solidFill>
                          <a:latin typeface="Calibri" panose="020F0502020204030204" pitchFamily="34" charset="0"/>
                        </a:rPr>
                        <a:t> </a:t>
                      </a: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Zur Goldenen Montessori/</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23</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err="1" smtClean="0">
                          <a:solidFill>
                            <a:schemeClr val="tx1"/>
                          </a:solidFill>
                          <a:effectLst/>
                          <a:latin typeface="Calibri" panose="020F0502020204030204" pitchFamily="34" charset="0"/>
                          <a:ea typeface="+mn-ea"/>
                          <a:cs typeface="+mn-cs"/>
                        </a:rPr>
                        <a:t>Kresseköpfe</a:t>
                      </a:r>
                      <a:r>
                        <a:rPr lang="de-DE" sz="1100" b="0" kern="1200" baseline="0" dirty="0" smtClean="0">
                          <a:solidFill>
                            <a:schemeClr val="tx1"/>
                          </a:solidFill>
                          <a:effectLst/>
                          <a:latin typeface="Calibri" panose="020F0502020204030204" pitchFamily="34" charset="0"/>
                          <a:ea typeface="+mn-ea"/>
                          <a:cs typeface="+mn-cs"/>
                        </a:rPr>
                        <a:t> sind lustige kleine Gesichter aus Erde , Strümpfen und </a:t>
                      </a:r>
                      <a:r>
                        <a:rPr lang="de-DE" sz="1100" b="0" kern="1200" baseline="0" dirty="0" err="1" smtClean="0">
                          <a:solidFill>
                            <a:schemeClr val="tx1"/>
                          </a:solidFill>
                          <a:effectLst/>
                          <a:latin typeface="Calibri" panose="020F0502020204030204" pitchFamily="34" charset="0"/>
                          <a:ea typeface="+mn-ea"/>
                          <a:cs typeface="+mn-cs"/>
                        </a:rPr>
                        <a:t>Kressesamen</a:t>
                      </a:r>
                      <a:r>
                        <a:rPr lang="de-DE" sz="1100" b="0" kern="1200" baseline="0" dirty="0" smtClean="0">
                          <a:solidFill>
                            <a:schemeClr val="tx1"/>
                          </a:solidFill>
                          <a:effectLst/>
                          <a:latin typeface="Calibri" panose="020F0502020204030204" pitchFamily="34" charset="0"/>
                          <a:ea typeface="+mn-ea"/>
                          <a:cs typeface="+mn-cs"/>
                        </a:rPr>
                        <a:t>, die besonders schnell wachsen. Das können wir Tag für Tag bestaunen.</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algn="r"/>
                      <a:r>
                        <a:rPr lang="de-DE" sz="1100" dirty="0" smtClean="0">
                          <a:solidFill>
                            <a:schemeClr val="bg1"/>
                          </a:solidFill>
                          <a:latin typeface="Calibri" panose="020F0502020204030204" pitchFamily="34" charset="0"/>
                        </a:rPr>
                        <a:t>Angebot:</a:t>
                      </a:r>
                      <a:r>
                        <a:rPr lang="de-DE" sz="1100" baseline="0" dirty="0" smtClean="0">
                          <a:solidFill>
                            <a:schemeClr val="bg1"/>
                          </a:solidFill>
                          <a:latin typeface="Calibri" panose="020F0502020204030204" pitchFamily="34" charset="0"/>
                        </a:rPr>
                        <a:t> Tiere</a:t>
                      </a:r>
                    </a:p>
                    <a:p>
                      <a:pPr algn="r"/>
                      <a:r>
                        <a:rPr lang="de-DE" sz="1100" baseline="0" dirty="0" smtClean="0">
                          <a:solidFill>
                            <a:schemeClr val="bg1"/>
                          </a:solidFill>
                          <a:latin typeface="Calibri" panose="020F0502020204030204" pitchFamily="34" charset="0"/>
                        </a:rPr>
                        <a:t>Pädagogische Fachkraft:</a:t>
                      </a:r>
                    </a:p>
                    <a:p>
                      <a:pPr algn="r"/>
                      <a:r>
                        <a:rPr lang="de-DE" sz="1100" baseline="0" dirty="0" smtClean="0">
                          <a:solidFill>
                            <a:schemeClr val="bg1"/>
                          </a:solidFill>
                          <a:latin typeface="Calibri" panose="020F0502020204030204" pitchFamily="34" charset="0"/>
                        </a:rPr>
                        <a:t>Antonia Zastrau</a:t>
                      </a:r>
                    </a:p>
                    <a:p>
                      <a:pPr algn="r"/>
                      <a:r>
                        <a:rPr lang="de-DE" sz="1100" baseline="0" dirty="0" smtClean="0">
                          <a:solidFill>
                            <a:schemeClr val="bg1"/>
                          </a:solidFill>
                          <a:latin typeface="Calibri" panose="020F0502020204030204" pitchFamily="34" charset="0"/>
                        </a:rPr>
                        <a:t>Ort: Tierbereich/</a:t>
                      </a:r>
                    </a:p>
                    <a:p>
                      <a:pPr algn="r"/>
                      <a:r>
                        <a:rPr lang="de-DE" sz="1100" baseline="0" dirty="0" smtClean="0">
                          <a:solidFill>
                            <a:schemeClr val="bg1"/>
                          </a:solidFill>
                          <a:latin typeface="Calibri" panose="020F0502020204030204" pitchFamily="34" charset="0"/>
                        </a:rPr>
                        <a:t>Hauptgebäude/EG/</a:t>
                      </a:r>
                    </a:p>
                    <a:p>
                      <a:pPr algn="r"/>
                      <a:r>
                        <a:rPr lang="de-DE" sz="1100" baseline="0" dirty="0" smtClean="0">
                          <a:solidFill>
                            <a:schemeClr val="bg1"/>
                          </a:solidFill>
                          <a:latin typeface="Calibri" panose="020F0502020204030204" pitchFamily="34" charset="0"/>
                        </a:rPr>
                        <a:t>Zimmer 9</a:t>
                      </a:r>
                      <a:endParaRPr lang="de-DE" dirty="0">
                        <a:solidFill>
                          <a:schemeClr val="bg1"/>
                        </a:solidFill>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Wer</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gerne mehr Zeit mit unseren Schultieren verbringen</a:t>
                      </a:r>
                      <a:r>
                        <a:rPr lang="de-DE" sz="1100" kern="1200" baseline="0" dirty="0" smtClean="0">
                          <a:solidFill>
                            <a:schemeClr val="tx1"/>
                          </a:solidFill>
                          <a:effectLst/>
                          <a:latin typeface="Calibri" panose="020F0502020204030204" pitchFamily="34" charset="0"/>
                          <a:ea typeface="+mn-ea"/>
                          <a:cs typeface="+mn-cs"/>
                        </a:rPr>
                        <a:t> möchte, </a:t>
                      </a:r>
                      <a:r>
                        <a:rPr lang="de-DE" sz="1100" kern="1200" dirty="0" smtClean="0">
                          <a:solidFill>
                            <a:schemeClr val="tx1"/>
                          </a:solidFill>
                          <a:effectLst/>
                          <a:latin typeface="Calibri" panose="020F0502020204030204" pitchFamily="34" charset="0"/>
                          <a:ea typeface="+mn-ea"/>
                          <a:cs typeface="+mn-cs"/>
                        </a:rPr>
                        <a:t> ist</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 hier genau richtig. Wir</a:t>
                      </a:r>
                      <a:r>
                        <a:rPr lang="de-DE" sz="1100" kern="1200" baseline="0" dirty="0" smtClean="0">
                          <a:solidFill>
                            <a:schemeClr val="tx1"/>
                          </a:solidFill>
                          <a:effectLst/>
                          <a:latin typeface="Calibri" panose="020F0502020204030204" pitchFamily="34" charset="0"/>
                          <a:ea typeface="+mn-ea"/>
                          <a:cs typeface="+mn-cs"/>
                        </a:rPr>
                        <a:t> helfen </a:t>
                      </a:r>
                      <a:r>
                        <a:rPr lang="de-DE" sz="1100" kern="1200" dirty="0" smtClean="0">
                          <a:solidFill>
                            <a:schemeClr val="tx1"/>
                          </a:solidFill>
                          <a:effectLst/>
                          <a:latin typeface="Calibri" panose="020F0502020204030204" pitchFamily="34" charset="0"/>
                          <a:ea typeface="+mn-ea"/>
                          <a:cs typeface="+mn-cs"/>
                        </a:rPr>
                        <a:t> bei der täglichen Pflege und Fütterung mit.</a:t>
                      </a:r>
                      <a:r>
                        <a:rPr lang="de-DE" sz="1100" kern="1200" baseline="0" dirty="0" smtClean="0">
                          <a:solidFill>
                            <a:schemeClr val="tx1"/>
                          </a:solidFill>
                          <a:effectLst/>
                          <a:latin typeface="Calibri" panose="020F0502020204030204" pitchFamily="34" charset="0"/>
                          <a:ea typeface="+mn-ea"/>
                          <a:cs typeface="+mn-cs"/>
                        </a:rPr>
                        <a:t> Des weiteren bereiten wir uns gemeinsam mit den Meerschweinchen, Kaninchen und Hühnern auf tierisch frohe Ostern vor. Denn Tiere und Tierprodukte spielen an Ostern eine große Rolle. </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Essblüten 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Frau Rudolph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a:t>
                      </a:r>
                      <a:r>
                        <a:rPr lang="de-DE" sz="1100" b="0" baseline="0" dirty="0" err="1" smtClean="0">
                          <a:solidFill>
                            <a:schemeClr val="bg1"/>
                          </a:solidFill>
                          <a:latin typeface="Calibri" panose="020F0502020204030204" pitchFamily="34" charset="0"/>
                        </a:rPr>
                        <a:t>Konstrukta</a:t>
                      </a:r>
                      <a:r>
                        <a:rPr lang="de-DE" sz="1100" b="0" baseline="0" dirty="0" smtClean="0">
                          <a:solidFill>
                            <a:schemeClr val="bg1"/>
                          </a:solidFill>
                          <a:latin typeface="Calibri" panose="020F0502020204030204" pitchFamily="34" charset="0"/>
                        </a:rPr>
                        <a: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21 </a:t>
                      </a:r>
                      <a:endParaRPr lang="de-DE" sz="1100" b="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Blüten und Kräuter erfreuen vor allem durch ihren betörenden Duft und  ihre wunderschönen Farben. Zusammen werden wir Blüten und Kräuter  sammeln, verarbeiten,  anpflanzen, und nicht zu vergessen auch probieren.  </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Angebot: Turmbau</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Pädagogische Fachkraft: Nathalia Khan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Turnhalle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dirty="0" smtClean="0">
                          <a:latin typeface="Calibri" panose="020F0502020204030204" pitchFamily="34" charset="0"/>
                        </a:rPr>
                        <a:t>Aus unseren Bauklötzen</a:t>
                      </a:r>
                      <a:r>
                        <a:rPr lang="de-DE" sz="1100" baseline="0" dirty="0" smtClean="0">
                          <a:latin typeface="Calibri" panose="020F0502020204030204" pitchFamily="34" charset="0"/>
                        </a:rPr>
                        <a:t> bauen wir im  Team mit anderen Kindern Türme und stellen unser Geschick und unsere Fantasie unter Beweis.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63639" y="20205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3" name="Textfeld 42"/>
          <p:cNvSpPr txBox="1"/>
          <p:nvPr/>
        </p:nvSpPr>
        <p:spPr>
          <a:xfrm>
            <a:off x="6490918" y="9583885"/>
            <a:ext cx="214008" cy="215380"/>
          </a:xfrm>
          <a:prstGeom prst="rect">
            <a:avLst/>
          </a:prstGeom>
          <a:noFill/>
        </p:spPr>
        <p:txBody>
          <a:bodyPr wrap="square" lIns="0" tIns="0" rIns="0" bIns="0" rtlCol="0">
            <a:spAutoFit/>
          </a:bodyPr>
          <a:lstStyle/>
          <a:p>
            <a:pPr>
              <a:lnSpc>
                <a:spcPct val="108000"/>
              </a:lnSpc>
              <a:spcAft>
                <a:spcPts val="1008"/>
              </a:spcAft>
            </a:pPr>
            <a:r>
              <a:rPr lang="de-DE" sz="1400" dirty="0"/>
              <a:t>7</a:t>
            </a:r>
            <a:endParaRPr lang="de-DE" sz="1400" dirty="0" smtClean="0"/>
          </a:p>
        </p:txBody>
      </p:sp>
      <p:grpSp>
        <p:nvGrpSpPr>
          <p:cNvPr id="44" name="Gruppieren 43"/>
          <p:cNvGrpSpPr/>
          <p:nvPr/>
        </p:nvGrpSpPr>
        <p:grpSpPr>
          <a:xfrm>
            <a:off x="1014951" y="1062047"/>
            <a:ext cx="5830857" cy="406906"/>
            <a:chOff x="1027143" y="1055951"/>
            <a:chExt cx="5830857"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9" name="Textfeld 48"/>
            <p:cNvSpPr txBox="1"/>
            <p:nvPr/>
          </p:nvSpPr>
          <p:spPr>
            <a:xfrm>
              <a:off x="1027143" y="1180349"/>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grpSp>
      <p:pic>
        <p:nvPicPr>
          <p:cNvPr id="7" name="Grafik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86940" y="2133268"/>
            <a:ext cx="741128" cy="717688"/>
          </a:xfrm>
          <a:prstGeom prst="rect">
            <a:avLst/>
          </a:prstGeom>
        </p:spPr>
      </p:pic>
      <p:grpSp>
        <p:nvGrpSpPr>
          <p:cNvPr id="3" name="Gruppieren 2"/>
          <p:cNvGrpSpPr/>
          <p:nvPr/>
        </p:nvGrpSpPr>
        <p:grpSpPr>
          <a:xfrm>
            <a:off x="35278" y="3565791"/>
            <a:ext cx="966433" cy="966433"/>
            <a:chOff x="35278" y="3757185"/>
            <a:chExt cx="966433" cy="966433"/>
          </a:xfrm>
        </p:grpSpPr>
        <p:sp>
          <p:nvSpPr>
            <p:cNvPr id="26" name="Ellipse 25"/>
            <p:cNvSpPr/>
            <p:nvPr/>
          </p:nvSpPr>
          <p:spPr>
            <a:xfrm>
              <a:off x="35278" y="375718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5" name="Grafik 2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20114" y="3832994"/>
              <a:ext cx="653481" cy="814814"/>
            </a:xfrm>
            <a:prstGeom prst="rect">
              <a:avLst/>
            </a:prstGeom>
          </p:spPr>
        </p:pic>
      </p:grpSp>
      <p:sp>
        <p:nvSpPr>
          <p:cNvPr id="28" name="Ellipse 27"/>
          <p:cNvSpPr/>
          <p:nvPr/>
        </p:nvSpPr>
        <p:spPr>
          <a:xfrm>
            <a:off x="53674" y="513465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9" name="Grafik 28"/>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05336" y="5244495"/>
            <a:ext cx="924736" cy="702535"/>
          </a:xfrm>
          <a:prstGeom prst="rect">
            <a:avLst/>
          </a:prstGeom>
        </p:spPr>
      </p:pic>
      <p:sp>
        <p:nvSpPr>
          <p:cNvPr id="31" name="Ellipse 30"/>
          <p:cNvSpPr/>
          <p:nvPr/>
        </p:nvSpPr>
        <p:spPr>
          <a:xfrm>
            <a:off x="48711" y="670126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260918" y="6856503"/>
            <a:ext cx="550605" cy="639380"/>
          </a:xfrm>
          <a:prstGeom prst="rect">
            <a:avLst/>
          </a:prstGeom>
        </p:spPr>
      </p:pic>
    </p:spTree>
    <p:extLst>
      <p:ext uri="{BB962C8B-B14F-4D97-AF65-F5344CB8AC3E}">
        <p14:creationId xmlns:p14="http://schemas.microsoft.com/office/powerpoint/2010/main" xmlns="" val="2152502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658499576"/>
              </p:ext>
            </p:extLst>
          </p:nvPr>
        </p:nvGraphicFramePr>
        <p:xfrm>
          <a:off x="0" y="0"/>
          <a:ext cx="119062" cy="229306"/>
        </p:xfrm>
        <a:graphic>
          <a:graphicData uri="http://schemas.openxmlformats.org/presentationml/2006/ole">
            <p:oleObj spid="_x0000_s87516"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24886" y="9597720"/>
            <a:ext cx="188286" cy="442000"/>
          </a:xfrm>
        </p:spPr>
        <p:txBody>
          <a:bodyPr/>
          <a:lstStyle/>
          <a:p>
            <a:pPr algn="r"/>
            <a:r>
              <a:rPr lang="de-DE" sz="1400" dirty="0" smtClean="0">
                <a:solidFill>
                  <a:prstClr val="black"/>
                </a:solidFill>
              </a:rPr>
              <a:t>8</a:t>
            </a:r>
            <a:endParaRPr lang="de-DE" sz="1400" dirty="0">
              <a:solidFill>
                <a:prstClr val="black"/>
              </a:solidFill>
            </a:endParaRPr>
          </a:p>
        </p:txBody>
      </p:sp>
      <p:sp>
        <p:nvSpPr>
          <p:cNvPr id="2" name="Rechteck 1"/>
          <p:cNvSpPr/>
          <p:nvPr/>
        </p:nvSpPr>
        <p:spPr>
          <a:xfrm>
            <a:off x="1214733" y="2411641"/>
            <a:ext cx="5551291" cy="7709803"/>
          </a:xfrm>
          <a:prstGeom prst="rect">
            <a:avLst/>
          </a:prstGeom>
        </p:spPr>
        <p:txBody>
          <a:bodyPr wrap="square">
            <a:spAutoFit/>
          </a:bodyPr>
          <a:lstStyle/>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7.00 Uhr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8.00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smtClean="0">
                <a:solidFill>
                  <a:schemeClr val="tx1">
                    <a:lumMod val="75000"/>
                    <a:lumOff val="25000"/>
                  </a:schemeClr>
                </a:solidFill>
                <a:latin typeface="Calibri" panose="020F0502020204030204" pitchFamily="34" charset="0"/>
              </a:rPr>
              <a:t>Im Vorfeld können sie ihr Kind bei Bedarf  für die Frühbetreuung anmelden.</a:t>
            </a: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Uhr – </a:t>
            </a:r>
            <a:r>
              <a:rPr lang="de-DE" sz="1300" b="1" dirty="0" smtClean="0">
                <a:solidFill>
                  <a:schemeClr val="tx1">
                    <a:lumMod val="75000"/>
                    <a:lumOff val="25000"/>
                  </a:schemeClr>
                </a:solidFill>
                <a:latin typeface="Calibri" panose="020F0502020204030204" pitchFamily="34" charset="0"/>
              </a:rPr>
              <a:t>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a:t>
            </a:r>
            <a:r>
              <a:rPr lang="de-DE" sz="1300" dirty="0" smtClean="0">
                <a:solidFill>
                  <a:schemeClr val="tx1">
                    <a:lumMod val="75000"/>
                    <a:lumOff val="25000"/>
                  </a:schemeClr>
                </a:solidFill>
                <a:latin typeface="Calibri" panose="020F0502020204030204" pitchFamily="34" charset="0"/>
              </a:rPr>
              <a:t>lle </a:t>
            </a:r>
            <a:r>
              <a:rPr lang="de-DE" sz="1300" dirty="0">
                <a:solidFill>
                  <a:schemeClr val="tx1">
                    <a:lumMod val="75000"/>
                    <a:lumOff val="25000"/>
                  </a:schemeClr>
                </a:solidFill>
                <a:latin typeface="Calibri" panose="020F0502020204030204" pitchFamily="34" charset="0"/>
              </a:rPr>
              <a:t>vor.</a:t>
            </a: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a:t>
            </a:r>
            <a:r>
              <a:rPr lang="de-DE" sz="1300" b="1" dirty="0">
                <a:solidFill>
                  <a:schemeClr val="tx1">
                    <a:lumMod val="75000"/>
                    <a:lumOff val="25000"/>
                  </a:schemeClr>
                </a:solidFill>
                <a:latin typeface="Calibri" panose="020F0502020204030204" pitchFamily="34" charset="0"/>
              </a:rPr>
              <a:t>– 9.00 Uhr –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10.00 </a:t>
            </a:r>
            <a:r>
              <a:rPr lang="de-DE" sz="1300" b="1" dirty="0">
                <a:solidFill>
                  <a:schemeClr val="tx1">
                    <a:lumMod val="75000"/>
                    <a:lumOff val="25000"/>
                  </a:schemeClr>
                </a:solidFill>
                <a:latin typeface="Calibri" panose="020F0502020204030204" pitchFamily="34" charset="0"/>
              </a:rPr>
              <a:t>Uhr –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a:t>
            </a:r>
            <a:r>
              <a:rPr lang="de-DE" sz="1300" dirty="0" smtClean="0">
                <a:solidFill>
                  <a:schemeClr val="tx1">
                    <a:lumMod val="75000"/>
                    <a:lumOff val="25000"/>
                  </a:schemeClr>
                </a:solidFill>
                <a:latin typeface="Calibri" panose="020F0502020204030204" pitchFamily="34" charset="0"/>
              </a:rPr>
              <a:t>14.30 </a:t>
            </a:r>
            <a:r>
              <a:rPr lang="de-DE" sz="1300" dirty="0">
                <a:solidFill>
                  <a:schemeClr val="tx1">
                    <a:lumMod val="75000"/>
                    <a:lumOff val="25000"/>
                  </a:schemeClr>
                </a:solidFill>
                <a:latin typeface="Calibri" panose="020F0502020204030204" pitchFamily="34" charset="0"/>
              </a:rPr>
              <a:t>Uhr bis </a:t>
            </a:r>
            <a:r>
              <a:rPr lang="de-DE" sz="1300" dirty="0" smtClean="0">
                <a:solidFill>
                  <a:schemeClr val="tx1">
                    <a:lumMod val="75000"/>
                    <a:lumOff val="25000"/>
                  </a:schemeClr>
                </a:solidFill>
                <a:latin typeface="Calibri" panose="020F0502020204030204" pitchFamily="34" charset="0"/>
              </a:rPr>
              <a:t>16.00 </a:t>
            </a:r>
            <a:r>
              <a:rPr lang="de-DE" sz="1300" dirty="0">
                <a:solidFill>
                  <a:schemeClr val="tx1">
                    <a:lumMod val="75000"/>
                    <a:lumOff val="25000"/>
                  </a:schemeClr>
                </a:solidFill>
                <a:latin typeface="Calibri" panose="020F0502020204030204" pitchFamily="34" charset="0"/>
              </a:rPr>
              <a:t>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Aufräumzeit und Tischdeckzeit –</a:t>
            </a:r>
            <a:r>
              <a:rPr lang="de-DE" sz="1300" b="1" dirty="0" smtClean="0">
                <a:solidFill>
                  <a:schemeClr val="tx1">
                    <a:lumMod val="75000"/>
                    <a:lumOff val="25000"/>
                  </a:schemeClr>
                </a:solidFill>
                <a:latin typeface="Calibri" panose="020F0502020204030204" pitchFamily="34" charset="0"/>
              </a:rPr>
              <a:t> </a:t>
            </a:r>
            <a:r>
              <a:rPr lang="de-DE" sz="1300" b="1" dirty="0">
                <a:solidFill>
                  <a:schemeClr val="tx1">
                    <a:lumMod val="75000"/>
                    <a:lumOff val="25000"/>
                  </a:schemeClr>
                </a:solidFill>
                <a:latin typeface="Calibri" panose="020F0502020204030204" pitchFamily="34" charset="0"/>
              </a:rPr>
              <a:t>11.30 Uhr –</a:t>
            </a:r>
            <a:r>
              <a:rPr lang="de-DE" sz="1300" b="1" dirty="0" smtClean="0">
                <a:solidFill>
                  <a:schemeClr val="tx1">
                    <a:lumMod val="75000"/>
                    <a:lumOff val="25000"/>
                  </a:schemeClr>
                </a:solidFill>
                <a:latin typeface="Calibri" panose="020F0502020204030204" pitchFamily="34" charset="0"/>
              </a:rPr>
              <a:t> </a:t>
            </a:r>
            <a:r>
              <a:rPr lang="de-DE" sz="1300" b="1" dirty="0">
                <a:solidFill>
                  <a:schemeClr val="tx1">
                    <a:lumMod val="75000"/>
                    <a:lumOff val="25000"/>
                  </a:schemeClr>
                </a:solidFill>
                <a:latin typeface="Calibri" panose="020F0502020204030204" pitchFamily="34" charset="0"/>
              </a:rPr>
              <a:t>12.00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gedeckt</a:t>
            </a:r>
            <a:r>
              <a:rPr lang="de-DE" sz="1400" dirty="0">
                <a:solidFill>
                  <a:schemeClr val="tx1">
                    <a:lumMod val="75000"/>
                    <a:lumOff val="25000"/>
                  </a:schemeClr>
                </a:solidFill>
                <a:latin typeface="Calibri" panose="020F0502020204030204" pitchFamily="34" charset="0"/>
              </a:rPr>
              <a:t>. </a:t>
            </a:r>
          </a:p>
          <a:p>
            <a:pPr>
              <a:buClr>
                <a:srgbClr val="FF3399"/>
              </a:buClr>
            </a:pP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66758" y="4395052"/>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uppieren 4"/>
          <p:cNvGrpSpPr/>
          <p:nvPr/>
        </p:nvGrpSpPr>
        <p:grpSpPr>
          <a:xfrm>
            <a:off x="159471" y="6519887"/>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8">
              <a:extLst>
                <a:ext uri="{28A0092B-C50C-407E-A947-70E740481C1C}">
                  <a14:useLocalDpi xmlns:a14="http://schemas.microsoft.com/office/drawing/2010/main" xmlns=""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xmlns="">
                  <a:solidFill>
                    <a:srgbClr val="FFFFFF"/>
                  </a:solidFill>
                </a14:hiddenFill>
              </a:ext>
            </a:extLst>
          </p:spPr>
        </p:pic>
      </p:grpSp>
      <p:pic>
        <p:nvPicPr>
          <p:cNvPr id="40" name="Picture 23" descr="https://www.mannheim.de/sites/default/files/media_center_image/69294/kusu_cmyk.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4" name="Gruppieren 43"/>
          <p:cNvGrpSpPr/>
          <p:nvPr/>
        </p:nvGrpSpPr>
        <p:grpSpPr>
          <a:xfrm>
            <a:off x="976327" y="1062047"/>
            <a:ext cx="5869481" cy="406906"/>
            <a:chOff x="988519" y="1055951"/>
            <a:chExt cx="5869481"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988519" y="1174332"/>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grpSp>
      <p:grpSp>
        <p:nvGrpSpPr>
          <p:cNvPr id="43" name="Gruppieren 42"/>
          <p:cNvGrpSpPr/>
          <p:nvPr/>
        </p:nvGrpSpPr>
        <p:grpSpPr>
          <a:xfrm>
            <a:off x="159471" y="3405621"/>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8" name="Gruppieren 47"/>
            <p:cNvGrpSpPr/>
            <p:nvPr/>
          </p:nvGrpSpPr>
          <p:grpSpPr>
            <a:xfrm>
              <a:off x="376135" y="2621258"/>
              <a:ext cx="437139" cy="437139"/>
              <a:chOff x="371372" y="2611732"/>
              <a:chExt cx="437139" cy="437139"/>
            </a:xfrm>
          </p:grpSpPr>
          <p:grpSp>
            <p:nvGrpSpPr>
              <p:cNvPr id="49"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grpSp>
        <p:nvGrpSpPr>
          <p:cNvPr id="7" name="Gruppieren 6"/>
          <p:cNvGrpSpPr/>
          <p:nvPr/>
        </p:nvGrpSpPr>
        <p:grpSpPr>
          <a:xfrm>
            <a:off x="152529" y="2415206"/>
            <a:ext cx="913787" cy="913787"/>
            <a:chOff x="152529" y="2669206"/>
            <a:chExt cx="913787" cy="913787"/>
          </a:xfrm>
        </p:grpSpPr>
        <p:grpSp>
          <p:nvGrpSpPr>
            <p:cNvPr id="63" name="Gruppieren 62"/>
            <p:cNvGrpSpPr/>
            <p:nvPr/>
          </p:nvGrpSpPr>
          <p:grpSpPr>
            <a:xfrm>
              <a:off x="152529" y="2669206"/>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8"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0" name="Freihandform 59"/>
            <p:cNvSpPr/>
            <p:nvPr/>
          </p:nvSpPr>
          <p:spPr>
            <a:xfrm rot="19800000">
              <a:off x="426474" y="3179356"/>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a:t>
            </a:r>
            <a:r>
              <a:rPr lang="de-DE" sz="1400" b="1" dirty="0" smtClean="0">
                <a:solidFill>
                  <a:schemeClr val="tx1">
                    <a:lumMod val="75000"/>
                    <a:lumOff val="25000"/>
                  </a:schemeClr>
                </a:solidFill>
                <a:latin typeface="Comic Sans MS" panose="030F0702030302020204" pitchFamily="66" charset="0"/>
              </a:rPr>
              <a:t>1/2</a:t>
            </a:r>
            <a:endParaRPr lang="de-DE" sz="1400" b="1" dirty="0">
              <a:solidFill>
                <a:schemeClr val="tx1">
                  <a:lumMod val="75000"/>
                  <a:lumOff val="25000"/>
                </a:schemeClr>
              </a:solidFill>
              <a:latin typeface="Comic Sans MS" panose="030F0702030302020204" pitchFamily="66" charset="0"/>
            </a:endParaRPr>
          </a:p>
          <a:p>
            <a:pPr>
              <a:spcAft>
                <a:spcPts val="300"/>
              </a:spcAft>
            </a:pPr>
            <a:r>
              <a:rPr lang="de-DE" sz="1400" dirty="0">
                <a:solidFill>
                  <a:schemeClr val="tx1">
                    <a:lumMod val="75000"/>
                    <a:lumOff val="25000"/>
                  </a:schemeClr>
                </a:solidFill>
                <a:latin typeface="Calibri" panose="020F0502020204030204" pitchFamily="34" charset="0"/>
              </a:rPr>
              <a:t>Und nun zum </a:t>
            </a:r>
            <a:r>
              <a:rPr lang="de-DE" sz="1400" dirty="0" smtClean="0">
                <a:solidFill>
                  <a:schemeClr val="tx1">
                    <a:lumMod val="75000"/>
                    <a:lumOff val="25000"/>
                  </a:schemeClr>
                </a:solidFill>
                <a:latin typeface="Calibri" panose="020F0502020204030204" pitchFamily="34" charset="0"/>
              </a:rPr>
              <a:t>konkreten Tagesablaufs </a:t>
            </a:r>
            <a:r>
              <a:rPr lang="de-DE" sz="1400" dirty="0">
                <a:solidFill>
                  <a:schemeClr val="tx1">
                    <a:lumMod val="75000"/>
                    <a:lumOff val="25000"/>
                  </a:schemeClr>
                </a:solidFill>
                <a:latin typeface="Calibri" panose="020F0502020204030204" pitchFamily="34" charset="0"/>
              </a:rPr>
              <a:t>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pic>
        <p:nvPicPr>
          <p:cNvPr id="9" name="Grafik 8"/>
          <p:cNvPicPr>
            <a:picLocks noChangeAspect="1"/>
          </p:cNvPicPr>
          <p:nvPr/>
        </p:nvPicPr>
        <p:blipFill>
          <a:blip r:embed="rId10"/>
          <a:stretch>
            <a:fillRect/>
          </a:stretch>
        </p:blipFill>
        <p:spPr>
          <a:xfrm>
            <a:off x="138205" y="8483115"/>
            <a:ext cx="1054699" cy="1054699"/>
          </a:xfrm>
          <a:prstGeom prst="rect">
            <a:avLst/>
          </a:prstGeom>
        </p:spPr>
      </p:pic>
    </p:spTree>
    <p:extLst>
      <p:ext uri="{BB962C8B-B14F-4D97-AF65-F5344CB8AC3E}">
        <p14:creationId xmlns:p14="http://schemas.microsoft.com/office/powerpoint/2010/main" xmlns="" val="712909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613133258"/>
              </p:ext>
            </p:extLst>
          </p:nvPr>
        </p:nvGraphicFramePr>
        <p:xfrm>
          <a:off x="0" y="0"/>
          <a:ext cx="119062" cy="229306"/>
        </p:xfrm>
        <a:graphic>
          <a:graphicData uri="http://schemas.openxmlformats.org/presentationml/2006/ole">
            <p:oleObj spid="_x0000_s85480"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78679" y="2131617"/>
            <a:ext cx="5441949" cy="7894469"/>
          </a:xfrm>
          <a:prstGeom prst="rect">
            <a:avLst/>
          </a:prstGeom>
        </p:spPr>
        <p:txBody>
          <a:bodyPr wrap="square">
            <a:spAutoFit/>
          </a:bodyPr>
          <a:lstStyle/>
          <a:p>
            <a:pPr marL="285750" indent="-285750">
              <a:buClr>
                <a:srgbClr val="FF3399"/>
              </a:buClr>
              <a:buFont typeface="Wingdings 3" panose="05040102010807070707" pitchFamily="18" charset="2"/>
              <a:buChar char="u"/>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Mittagessen – 12.00 – 13.00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Unsere Ansprechpartnerin hier ist Frau Dillmann. Die  Kontaktdaten sehen auf der Rückseite.  Wir versuchen gemeinsam mit Frau Dillmann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Frau Dillmann.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13.00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13.30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Bewegungspause </a:t>
            </a:r>
            <a:r>
              <a:rPr lang="de-DE" sz="1300" b="1" dirty="0">
                <a:solidFill>
                  <a:schemeClr val="tx1">
                    <a:lumMod val="75000"/>
                    <a:lumOff val="25000"/>
                  </a:schemeClr>
                </a:solidFill>
                <a:latin typeface="Calibri" panose="020F0502020204030204" pitchFamily="34" charset="0"/>
              </a:rPr>
              <a:t>–</a:t>
            </a:r>
            <a:r>
              <a:rPr lang="de-DE" sz="1300" b="1" dirty="0" smtClean="0">
                <a:solidFill>
                  <a:schemeClr val="tx1">
                    <a:lumMod val="75000"/>
                    <a:lumOff val="25000"/>
                  </a:schemeClr>
                </a:solidFill>
                <a:latin typeface="Calibri" panose="020F0502020204030204" pitchFamily="34" charset="0"/>
              </a:rPr>
              <a:t> 13.30 </a:t>
            </a:r>
            <a:r>
              <a:rPr lang="de-DE" sz="1300" b="1" dirty="0">
                <a:solidFill>
                  <a:schemeClr val="tx1">
                    <a:lumMod val="75000"/>
                    <a:lumOff val="25000"/>
                  </a:schemeClr>
                </a:solidFill>
                <a:latin typeface="Calibri" panose="020F0502020204030204" pitchFamily="34" charset="0"/>
              </a:rPr>
              <a:t>–</a:t>
            </a:r>
            <a:r>
              <a:rPr lang="de-DE" sz="1300" b="1" dirty="0" smtClean="0">
                <a:solidFill>
                  <a:schemeClr val="tx1">
                    <a:lumMod val="75000"/>
                    <a:lumOff val="25000"/>
                  </a:schemeClr>
                </a:solidFill>
                <a:latin typeface="Calibri" panose="020F0502020204030204" pitchFamily="34" charset="0"/>
              </a:rPr>
              <a:t> 14.30 </a:t>
            </a:r>
            <a:r>
              <a:rPr lang="de-DE" sz="1300" b="1" dirty="0">
                <a:solidFill>
                  <a:schemeClr val="tx1">
                    <a:lumMod val="75000"/>
                    <a:lumOff val="25000"/>
                  </a:schemeClr>
                </a:solidFill>
                <a:latin typeface="Calibri" panose="020F0502020204030204" pitchFamily="34" charset="0"/>
              </a:rPr>
              <a:t>Uhr</a:t>
            </a:r>
          </a:p>
          <a:p>
            <a:pPr>
              <a:buClr>
                <a:srgbClr val="FF3399"/>
              </a:buClr>
            </a:pPr>
            <a:r>
              <a:rPr lang="de-DE" sz="1300" dirty="0" smtClean="0">
                <a:solidFill>
                  <a:schemeClr val="tx1">
                    <a:lumMod val="75000"/>
                    <a:lumOff val="25000"/>
                  </a:schemeClr>
                </a:solidFill>
                <a:latin typeface="Calibri" panose="020F0502020204030204" pitchFamily="34" charset="0"/>
              </a:rPr>
              <a:t>In dieser Zeit haben die Kinder Zeit sich zu bewegen, ob auf dem Pausenhof oder in der Turnhalle – Spielen, Bewegung und Freizeit stehen auf </a:t>
            </a:r>
            <a:r>
              <a:rPr lang="de-DE" sz="1300" smtClean="0">
                <a:solidFill>
                  <a:schemeClr val="tx1">
                    <a:lumMod val="75000"/>
                    <a:lumOff val="25000"/>
                  </a:schemeClr>
                </a:solidFill>
                <a:latin typeface="Calibri" panose="020F0502020204030204" pitchFamily="34" charset="0"/>
              </a:rPr>
              <a:t>dem Programm.</a:t>
            </a: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2 – 14.30 – 16.00 Uhr</a:t>
            </a: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Offenes Ende – 16.00  – 17.00 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89454" y="7367368"/>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9" name="Gruppieren 8"/>
          <p:cNvGrpSpPr/>
          <p:nvPr/>
        </p:nvGrpSpPr>
        <p:grpSpPr>
          <a:xfrm>
            <a:off x="170113" y="8556770"/>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6410577" y="9580730"/>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9</a:t>
            </a:r>
            <a:endParaRPr lang="de-DE" sz="1400" dirty="0">
              <a:solidFill>
                <a:prstClr val="black"/>
              </a:solidFill>
            </a:endParaRPr>
          </a:p>
        </p:txBody>
      </p:sp>
      <p:grpSp>
        <p:nvGrpSpPr>
          <p:cNvPr id="3" name="Gruppieren 2"/>
          <p:cNvGrpSpPr/>
          <p:nvPr/>
        </p:nvGrpSpPr>
        <p:grpSpPr>
          <a:xfrm>
            <a:off x="69836" y="2286738"/>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uppieren 5"/>
          <p:cNvGrpSpPr/>
          <p:nvPr/>
        </p:nvGrpSpPr>
        <p:grpSpPr>
          <a:xfrm>
            <a:off x="91840" y="4286164"/>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983836" y="1062047"/>
            <a:ext cx="5861972" cy="406906"/>
            <a:chOff x="996028" y="1055951"/>
            <a:chExt cx="5861972"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996028" y="1174075"/>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grpSp>
      <p:sp>
        <p:nvSpPr>
          <p:cNvPr id="49" name="Ellipse 48"/>
          <p:cNvSpPr/>
          <p:nvPr/>
        </p:nvSpPr>
        <p:spPr>
          <a:xfrm>
            <a:off x="137622" y="6245016"/>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12" name="Grafik 11"/>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310406" y="6345598"/>
            <a:ext cx="450250" cy="711994"/>
          </a:xfrm>
          <a:prstGeom prst="rect">
            <a:avLst/>
          </a:prstGeom>
        </p:spPr>
      </p:pic>
    </p:spTree>
    <p:extLst>
      <p:ext uri="{BB962C8B-B14F-4D97-AF65-F5344CB8AC3E}">
        <p14:creationId xmlns:p14="http://schemas.microsoft.com/office/powerpoint/2010/main" xmlns="" val="416306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1534</Words>
  <Application>Microsoft Office PowerPoint</Application>
  <PresentationFormat>A4-Papier (210x297 mm)</PresentationFormat>
  <Paragraphs>342</Paragraphs>
  <Slides>12</Slides>
  <Notes>9</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14" baseType="lpstr">
      <vt:lpstr>MP Master 4_3_DE</vt:lpstr>
      <vt:lpstr>think-cell Folie</vt:lpstr>
      <vt:lpstr>Folie 1</vt:lpstr>
      <vt:lpstr>Folie 2</vt:lpstr>
      <vt:lpstr>Folie 3</vt:lpstr>
      <vt:lpstr>Folie 4</vt:lpstr>
      <vt:lpstr>Folie 5</vt:lpstr>
      <vt:lpstr>Folie 6</vt:lpstr>
      <vt:lpstr>Folie 7</vt:lpstr>
      <vt:lpstr>Folie 8</vt:lpstr>
      <vt:lpstr>Folie 9</vt:lpstr>
      <vt:lpstr>Folie 10</vt:lpstr>
      <vt:lpstr>Folie 11</vt:lpstr>
      <vt:lpstr>Folie 12</vt:lpstr>
    </vt:vector>
  </TitlesOfParts>
  <Company>Daimler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569</cp:revision>
  <cp:lastPrinted>2017-03-29T08:17:02Z</cp:lastPrinted>
  <dcterms:created xsi:type="dcterms:W3CDTF">2015-06-25T15:16:27Z</dcterms:created>
  <dcterms:modified xsi:type="dcterms:W3CDTF">2017-04-12T09:59:27Z</dcterms:modified>
</cp:coreProperties>
</file>