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0"/>
  </p:notesMasterIdLst>
  <p:handoutMasterIdLst>
    <p:handoutMasterId r:id="rId11"/>
  </p:handoutMasterIdLst>
  <p:sldIdLst>
    <p:sldId id="306" r:id="rId2"/>
    <p:sldId id="307" r:id="rId3"/>
    <p:sldId id="309" r:id="rId4"/>
    <p:sldId id="310" r:id="rId5"/>
    <p:sldId id="314" r:id="rId6"/>
    <p:sldId id="311" r:id="rId7"/>
    <p:sldId id="312" r:id="rId8"/>
    <p:sldId id="313" r:id="rId9"/>
  </p:sldIdLst>
  <p:sldSz cx="6858000" cy="9906000" type="A4"/>
  <p:notesSz cx="6797675" cy="9926638"/>
  <p:custDataLst>
    <p:tags r:id="rId12"/>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07"/>
            <p14:sldId id="309"/>
            <p14:sldId id="310"/>
            <p14:sldId id="314"/>
            <p14:sldId id="311"/>
            <p14:sldId id="312"/>
            <p14:sldId id="313"/>
          </p14:sldIdLst>
        </p14:section>
      </p14:sectionLst>
    </p:ext>
    <p:ext uri="{EFAFB233-063F-42B5-8137-9DF3F51BA10A}">
      <p15:sldGuideLst xmlns:p15="http://schemas.microsoft.com/office/powerpoint/2012/main" xmlns="">
        <p15:guide id="1" orient="horz" pos="6035">
          <p15:clr>
            <a:srgbClr val="A4A3A4"/>
          </p15:clr>
        </p15:guide>
        <p15:guide id="2" orient="horz" pos="1502">
          <p15:clr>
            <a:srgbClr val="A4A3A4"/>
          </p15:clr>
        </p15:guide>
        <p15:guide id="3" orient="horz" pos="1258">
          <p15:clr>
            <a:srgbClr val="A4A3A4"/>
          </p15:clr>
        </p15:guide>
        <p15:guide id="4" orient="horz" pos="520">
          <p15:clr>
            <a:srgbClr val="A4A3A4"/>
          </p15:clr>
        </p15:guide>
        <p15:guide id="5" pos="708">
          <p15:clr>
            <a:srgbClr val="A4A3A4"/>
          </p15:clr>
        </p15:guide>
        <p15:guide id="6" pos="74">
          <p15:clr>
            <a:srgbClr val="A4A3A4"/>
          </p15:clr>
        </p15:guide>
        <p15:guide id="7" pos="2159">
          <p15:clr>
            <a:srgbClr val="A4A3A4"/>
          </p15:clr>
        </p15:guide>
        <p15:guide id="8" pos="4319">
          <p15:clr>
            <a:srgbClr val="A4A3A4"/>
          </p15:clr>
        </p15:guide>
        <p15:guide id="9" pos="11">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FAB8"/>
    <a:srgbClr val="B5FDFD"/>
    <a:srgbClr val="FF9933"/>
    <a:srgbClr val="FF0066"/>
    <a:srgbClr val="FCEBBA"/>
    <a:srgbClr val="EEF983"/>
    <a:srgbClr val="00CEFA"/>
    <a:srgbClr val="FDB5EE"/>
    <a:srgbClr val="CC1021"/>
    <a:srgbClr val="000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74" autoAdjust="0"/>
    <p:restoredTop sz="94743" autoAdjust="0"/>
  </p:normalViewPr>
  <p:slideViewPr>
    <p:cSldViewPr snapToGrid="0" showGuides="1">
      <p:cViewPr>
        <p:scale>
          <a:sx n="80" d="100"/>
          <a:sy n="80" d="100"/>
        </p:scale>
        <p:origin x="-3096" y="6"/>
      </p:cViewPr>
      <p:guideLst>
        <p:guide orient="horz" pos="6035"/>
        <p:guide orient="horz" pos="1502"/>
        <p:guide orient="horz" pos="1258"/>
        <p:guide orient="horz" pos="520"/>
        <p:guide pos="708"/>
        <p:guide pos="74"/>
        <p:guide pos="2159"/>
        <p:guide pos="4319"/>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631" y="9614812"/>
            <a:ext cx="4817250" cy="3126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9613988"/>
            <a:ext cx="376174" cy="3126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631" y="9615130"/>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5062" y="9715087"/>
            <a:ext cx="938784" cy="108188"/>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376" tIns="45689" rIns="91376" bIns="45689" rtlCol="0" anchor="ctr"/>
          <a:lstStyle/>
          <a:p>
            <a:endParaRPr lang="de-DE" dirty="0"/>
          </a:p>
        </p:txBody>
      </p:sp>
      <p:sp>
        <p:nvSpPr>
          <p:cNvPr id="5" name="Notizenplatzhalter 4"/>
          <p:cNvSpPr>
            <a:spLocks noGrp="1"/>
          </p:cNvSpPr>
          <p:nvPr>
            <p:ph type="body" sz="quarter" idx="3"/>
          </p:nvPr>
        </p:nvSpPr>
        <p:spPr>
          <a:xfrm>
            <a:off x="878559" y="4806977"/>
            <a:ext cx="5061168" cy="4466987"/>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357" y="9613988"/>
            <a:ext cx="4817250" cy="31265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3988"/>
            <a:ext cx="374675" cy="3126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631" y="9615130"/>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4168" y="9713368"/>
            <a:ext cx="938784" cy="108188"/>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8743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51364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53489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28685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08152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04491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48344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434" indent="-285551" eaLnBrk="0" hangingPunct="0">
              <a:defRPr sz="1500">
                <a:solidFill>
                  <a:schemeClr val="tx1"/>
                </a:solidFill>
                <a:latin typeface="CorpoS" pitchFamily="2" charset="0"/>
                <a:cs typeface="Arial" charset="0"/>
              </a:defRPr>
            </a:lvl2pPr>
            <a:lvl3pPr marL="1142207" indent="-228442" eaLnBrk="0" hangingPunct="0">
              <a:defRPr sz="1500">
                <a:solidFill>
                  <a:schemeClr val="tx1"/>
                </a:solidFill>
                <a:latin typeface="CorpoS" pitchFamily="2" charset="0"/>
                <a:cs typeface="Arial" charset="0"/>
              </a:defRPr>
            </a:lvl3pPr>
            <a:lvl4pPr marL="1599089" indent="-228442" eaLnBrk="0" hangingPunct="0">
              <a:defRPr sz="1500">
                <a:solidFill>
                  <a:schemeClr val="tx1"/>
                </a:solidFill>
                <a:latin typeface="CorpoS" pitchFamily="2" charset="0"/>
                <a:cs typeface="Arial" charset="0"/>
              </a:defRPr>
            </a:lvl4pPr>
            <a:lvl5pPr marL="2055972" indent="-228442" eaLnBrk="0" hangingPunct="0">
              <a:defRPr sz="1500">
                <a:solidFill>
                  <a:schemeClr val="tx1"/>
                </a:solidFill>
                <a:latin typeface="CorpoS" pitchFamily="2" charset="0"/>
                <a:cs typeface="Arial" charset="0"/>
              </a:defRPr>
            </a:lvl5pPr>
            <a:lvl6pPr marL="2512854" indent="-228442" eaLnBrk="0" fontAlgn="base" hangingPunct="0">
              <a:spcBef>
                <a:spcPct val="50000"/>
              </a:spcBef>
              <a:spcAft>
                <a:spcPct val="0"/>
              </a:spcAft>
              <a:defRPr sz="1500">
                <a:solidFill>
                  <a:schemeClr val="tx1"/>
                </a:solidFill>
                <a:latin typeface="CorpoS" pitchFamily="2" charset="0"/>
                <a:cs typeface="Arial" charset="0"/>
              </a:defRPr>
            </a:lvl6pPr>
            <a:lvl7pPr marL="2969736" indent="-228442" eaLnBrk="0" fontAlgn="base" hangingPunct="0">
              <a:spcBef>
                <a:spcPct val="50000"/>
              </a:spcBef>
              <a:spcAft>
                <a:spcPct val="0"/>
              </a:spcAft>
              <a:defRPr sz="1500">
                <a:solidFill>
                  <a:schemeClr val="tx1"/>
                </a:solidFill>
                <a:latin typeface="CorpoS" pitchFamily="2" charset="0"/>
                <a:cs typeface="Arial" charset="0"/>
              </a:defRPr>
            </a:lvl7pPr>
            <a:lvl8pPr marL="3426621" indent="-228442" eaLnBrk="0" fontAlgn="base" hangingPunct="0">
              <a:spcBef>
                <a:spcPct val="50000"/>
              </a:spcBef>
              <a:spcAft>
                <a:spcPct val="0"/>
              </a:spcAft>
              <a:defRPr sz="1500">
                <a:solidFill>
                  <a:schemeClr val="tx1"/>
                </a:solidFill>
                <a:latin typeface="CorpoS" pitchFamily="2" charset="0"/>
                <a:cs typeface="Arial" charset="0"/>
              </a:defRPr>
            </a:lvl8pPr>
            <a:lvl9pPr marL="3883501" indent="-228442"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2125" y="992188"/>
            <a:ext cx="2578100" cy="3722687"/>
          </a:xfrm>
          <a:ln/>
        </p:spPr>
      </p:sp>
      <p:sp>
        <p:nvSpPr>
          <p:cNvPr id="51205" name="Rectangle 3"/>
          <p:cNvSpPr>
            <a:spLocks noGrp="1" noChangeArrowheads="1"/>
          </p:cNvSpPr>
          <p:nvPr>
            <p:ph type="body" idx="1"/>
          </p:nvPr>
        </p:nvSpPr>
        <p:spPr>
          <a:xfrm>
            <a:off x="598490" y="4963320"/>
            <a:ext cx="5519738"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776607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14.01.2016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14.01.2016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14.01.2016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14.01.2016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14.01.2016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14.01.2016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14.01.2016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14.01.2016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14.01.2016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574"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2.bin"/><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3.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5.png"/><Relationship Id="rId5" Type="http://schemas.openxmlformats.org/officeDocument/2006/relationships/image" Target="../media/image4.jpeg"/><Relationship Id="rId10" Type="http://schemas.openxmlformats.org/officeDocument/2006/relationships/image" Target="../media/image10.png"/><Relationship Id="rId4" Type="http://schemas.openxmlformats.org/officeDocument/2006/relationships/oleObject" Target="../embeddings/oleObject5.bin"/><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6.bin"/><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3.png"/><Relationship Id="rId4" Type="http://schemas.openxmlformats.org/officeDocument/2006/relationships/oleObject" Target="../embeddings/oleObject7.bin"/><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7.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6935"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22216" y="9353655"/>
            <a:ext cx="6834094" cy="440214"/>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a:solidFill>
                  <a:schemeClr val="tx1">
                    <a:lumMod val="65000"/>
                    <a:lumOff val="35000"/>
                  </a:schemeClr>
                </a:solidFill>
                <a:latin typeface="Calibri" pitchFamily="34" charset="0"/>
              </a:rPr>
              <a:t>-</a:t>
            </a:r>
            <a:r>
              <a:rPr lang="de-DE" sz="1200" smtClean="0">
                <a:solidFill>
                  <a:schemeClr val="tx1">
                    <a:lumMod val="65000"/>
                    <a:lumOff val="35000"/>
                  </a:schemeClr>
                </a:solidFill>
                <a:latin typeface="Calibri" pitchFamily="34" charset="0"/>
              </a:rPr>
              <a:t>130 </a:t>
            </a:r>
            <a:br>
              <a:rPr lang="de-DE" sz="1200" smtClean="0">
                <a:solidFill>
                  <a:schemeClr val="tx1">
                    <a:lumMod val="65000"/>
                    <a:lumOff val="35000"/>
                  </a:schemeClr>
                </a:solidFill>
                <a:latin typeface="Calibri" pitchFamily="34" charset="0"/>
              </a:rPr>
            </a:br>
            <a:r>
              <a:rPr lang="de-DE" sz="120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www.mmgh.de</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3065739"/>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111" name="Textfeld 110"/>
          <p:cNvSpPr txBox="1"/>
          <p:nvPr/>
        </p:nvSpPr>
        <p:spPr>
          <a:xfrm>
            <a:off x="2976274" y="8516606"/>
            <a:ext cx="880049"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Herbst 2015</a:t>
            </a:r>
            <a:endParaRPr lang="de-DE" sz="600">
              <a:solidFill>
                <a:schemeClr val="tx1">
                  <a:lumMod val="65000"/>
                  <a:lumOff val="35000"/>
                </a:schemeClr>
              </a:solidFill>
              <a:latin typeface="Comic Sans MS" panose="030F0702030302020204" pitchFamily="66" charset="0"/>
            </a:endParaRPr>
          </a:p>
        </p:txBody>
      </p:sp>
      <p:sp>
        <p:nvSpPr>
          <p:cNvPr id="112" name="Textfeld 111"/>
          <p:cNvSpPr txBox="1"/>
          <p:nvPr/>
        </p:nvSpPr>
        <p:spPr>
          <a:xfrm>
            <a:off x="5144786" y="8516606"/>
            <a:ext cx="1277594"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Weihnachten 2015</a:t>
            </a:r>
            <a:endParaRPr lang="de-DE" sz="600">
              <a:solidFill>
                <a:schemeClr val="tx1">
                  <a:lumMod val="65000"/>
                  <a:lumOff val="35000"/>
                </a:schemeClr>
              </a:solidFill>
              <a:latin typeface="Comic Sans MS" panose="030F0702030302020204" pitchFamily="66" charset="0"/>
            </a:endParaRPr>
          </a:p>
        </p:txBody>
      </p:sp>
      <p:sp>
        <p:nvSpPr>
          <p:cNvPr id="113" name="Textfeld 112"/>
          <p:cNvSpPr txBox="1"/>
          <p:nvPr/>
        </p:nvSpPr>
        <p:spPr>
          <a:xfrm>
            <a:off x="652847" y="8516606"/>
            <a:ext cx="942566"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Sommer 2016</a:t>
            </a:r>
            <a:endParaRPr lang="de-DE" sz="600">
              <a:solidFill>
                <a:schemeClr val="tx1">
                  <a:lumMod val="65000"/>
                  <a:lumOff val="35000"/>
                </a:schemeClr>
              </a:solidFill>
              <a:latin typeface="Comic Sans MS" panose="030F0702030302020204" pitchFamily="66" charset="0"/>
            </a:endParaRPr>
          </a:p>
        </p:txBody>
      </p:sp>
      <p:sp>
        <p:nvSpPr>
          <p:cNvPr id="114" name="Textfeld 113"/>
          <p:cNvSpPr txBox="1"/>
          <p:nvPr/>
        </p:nvSpPr>
        <p:spPr>
          <a:xfrm>
            <a:off x="632811" y="6014706"/>
            <a:ext cx="98264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Fasching 2016</a:t>
            </a:r>
            <a:endParaRPr lang="de-DE" sz="600">
              <a:solidFill>
                <a:schemeClr val="tx1">
                  <a:lumMod val="65000"/>
                  <a:lumOff val="35000"/>
                </a:schemeClr>
              </a:solidFill>
              <a:latin typeface="Comic Sans MS" panose="030F0702030302020204" pitchFamily="66" charset="0"/>
            </a:endParaRPr>
          </a:p>
        </p:txBody>
      </p:sp>
      <p:sp>
        <p:nvSpPr>
          <p:cNvPr id="115" name="Textfeld 114"/>
          <p:cNvSpPr txBox="1"/>
          <p:nvPr/>
        </p:nvSpPr>
        <p:spPr>
          <a:xfrm>
            <a:off x="3030777" y="6014706"/>
            <a:ext cx="873637"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Ostern 2016</a:t>
            </a:r>
            <a:endParaRPr lang="de-DE" sz="600">
              <a:solidFill>
                <a:schemeClr val="tx1">
                  <a:lumMod val="65000"/>
                  <a:lumOff val="35000"/>
                </a:schemeClr>
              </a:solidFill>
              <a:latin typeface="Comic Sans MS" panose="030F0702030302020204" pitchFamily="66" charset="0"/>
            </a:endParaRPr>
          </a:p>
        </p:txBody>
      </p:sp>
      <p:sp>
        <p:nvSpPr>
          <p:cNvPr id="116" name="Textfeld 115"/>
          <p:cNvSpPr txBox="1"/>
          <p:nvPr/>
        </p:nvSpPr>
        <p:spPr>
          <a:xfrm>
            <a:off x="5235204" y="6014706"/>
            <a:ext cx="103073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Pfingsten 2016</a:t>
            </a:r>
            <a:endParaRPr lang="de-DE" sz="600">
              <a:solidFill>
                <a:schemeClr val="tx1">
                  <a:lumMod val="65000"/>
                  <a:lumOff val="35000"/>
                </a:schemeClr>
              </a:solidFill>
              <a:latin typeface="Comic Sans MS" panose="030F0702030302020204" pitchFamily="66" charset="0"/>
            </a:endParaRPr>
          </a:p>
        </p:txBody>
      </p:sp>
      <p:grpSp>
        <p:nvGrpSpPr>
          <p:cNvPr id="3" name="Gruppieren 2"/>
          <p:cNvGrpSpPr/>
          <p:nvPr/>
        </p:nvGrpSpPr>
        <p:grpSpPr>
          <a:xfrm>
            <a:off x="4908419" y="4330700"/>
            <a:ext cx="1573344" cy="1573344"/>
            <a:chOff x="4908419" y="4330700"/>
            <a:chExt cx="1573344" cy="1573344"/>
          </a:xfrm>
        </p:grpSpPr>
        <p:sp>
          <p:nvSpPr>
            <p:cNvPr id="104" name="Ellipse 103"/>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3"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uppieren 7"/>
          <p:cNvGrpSpPr/>
          <p:nvPr/>
        </p:nvGrpSpPr>
        <p:grpSpPr>
          <a:xfrm>
            <a:off x="337939" y="6785987"/>
            <a:ext cx="1573344" cy="1573344"/>
            <a:chOff x="337939" y="6785987"/>
            <a:chExt cx="1573344" cy="1573344"/>
          </a:xfrm>
        </p:grpSpPr>
        <p:sp>
          <p:nvSpPr>
            <p:cNvPr id="108" name="Ellipse 107"/>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5"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2623179" y="4330700"/>
            <a:ext cx="1573344" cy="1573344"/>
            <a:chOff x="2623179" y="4330700"/>
            <a:chExt cx="1573344" cy="1573344"/>
          </a:xfrm>
        </p:grpSpPr>
        <p:sp>
          <p:nvSpPr>
            <p:cNvPr id="103" name="Ellipse 102"/>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887989" y="4584379"/>
              <a:ext cx="1047282" cy="10923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uppieren 6"/>
          <p:cNvGrpSpPr/>
          <p:nvPr/>
        </p:nvGrpSpPr>
        <p:grpSpPr>
          <a:xfrm>
            <a:off x="4908419" y="6785987"/>
            <a:ext cx="1573344" cy="1573344"/>
            <a:chOff x="4908419" y="6785987"/>
            <a:chExt cx="1573344" cy="1573344"/>
          </a:xfrm>
        </p:grpSpPr>
        <p:sp>
          <p:nvSpPr>
            <p:cNvPr id="110" name="Ellipse 10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8"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181185" y="7054160"/>
              <a:ext cx="1027811" cy="10871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 name="Gruppieren 1"/>
          <p:cNvGrpSpPr/>
          <p:nvPr/>
        </p:nvGrpSpPr>
        <p:grpSpPr>
          <a:xfrm>
            <a:off x="337939" y="4330700"/>
            <a:ext cx="1573344" cy="1573344"/>
            <a:chOff x="337939" y="4330700"/>
            <a:chExt cx="1573344" cy="1573344"/>
          </a:xfrm>
        </p:grpSpPr>
        <p:sp>
          <p:nvSpPr>
            <p:cNvPr id="11" name="Ellipse 10"/>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2623179" y="6785987"/>
            <a:ext cx="1573344" cy="1573344"/>
            <a:chOff x="2623179" y="6785987"/>
            <a:chExt cx="1573344" cy="1573344"/>
          </a:xfrm>
        </p:grpSpPr>
        <p:sp>
          <p:nvSpPr>
            <p:cNvPr id="109" name="Ellipse 108"/>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5"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2" name="Textfeld 41"/>
          <p:cNvSpPr txBox="1"/>
          <p:nvPr/>
        </p:nvSpPr>
        <p:spPr>
          <a:xfrm>
            <a:off x="1419610" y="4974079"/>
            <a:ext cx="957943" cy="501099"/>
          </a:xfrm>
          <a:prstGeom prst="rect">
            <a:avLst/>
          </a:prstGeom>
          <a:noFill/>
        </p:spPr>
        <p:txBody>
          <a:bodyPr wrap="square" lIns="0" tIns="0" rIns="0" bIns="0" rtlCol="0">
            <a:spAutoFit/>
          </a:bodyPr>
          <a:lstStyle/>
          <a:p>
            <a:pPr>
              <a:lnSpc>
                <a:spcPct val="108000"/>
              </a:lnSpc>
              <a:spcAft>
                <a:spcPts val="1008"/>
              </a:spcAft>
            </a:pPr>
            <a:r>
              <a:rPr lang="de-DE" sz="3200" smtClean="0">
                <a:sym typeface="Wingdings"/>
              </a:rPr>
              <a:t></a:t>
            </a:r>
            <a:endParaRPr lang="de-DE" sz="3200" dirty="0" err="1" smtClean="0"/>
          </a:p>
        </p:txBody>
      </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0991"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dirty="0">
                <a:solidFill>
                  <a:schemeClr val="tx1">
                    <a:lumMod val="75000"/>
                    <a:lumOff val="25000"/>
                  </a:schemeClr>
                </a:solidFill>
                <a:latin typeface="Comic Sans MS" panose="030F0702030302020204" pitchFamily="66" charset="0"/>
              </a:rPr>
              <a:t>Liebe Eltern und liebe Kinder,</a:t>
            </a: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Sie/Ihr nun </a:t>
            </a:r>
            <a:r>
              <a:rPr lang="de-DE" sz="1400" dirty="0" smtClean="0">
                <a:solidFill>
                  <a:schemeClr val="tx1">
                    <a:lumMod val="75000"/>
                    <a:lumOff val="25000"/>
                  </a:schemeClr>
                </a:solidFill>
                <a:latin typeface="Comic Sans MS" panose="030F0702030302020204" pitchFamily="66" charset="0"/>
              </a:rPr>
              <a:t>das	                          für </a:t>
            </a:r>
            <a:r>
              <a:rPr lang="de-DE" sz="1400" dirty="0">
                <a:solidFill>
                  <a:schemeClr val="tx1">
                    <a:lumMod val="75000"/>
                    <a:lumOff val="25000"/>
                  </a:schemeClr>
                </a:solidFill>
                <a:latin typeface="Comic Sans MS" panose="030F0702030302020204" pitchFamily="66" charset="0"/>
              </a:rPr>
              <a:t>die Herbstferien. </a:t>
            </a:r>
            <a:r>
              <a:rPr lang="de-DE" sz="1400" dirty="0" smtClean="0">
                <a:solidFill>
                  <a:schemeClr val="tx1">
                    <a:lumMod val="75000"/>
                    <a:lumOff val="25000"/>
                  </a:schemeClr>
                </a:solidFill>
                <a:latin typeface="Comic Sans MS" panose="030F0702030302020204" pitchFamily="66" charset="0"/>
              </a:rPr>
              <a:t/>
            </a:r>
            <a:br>
              <a:rPr lang="de-DE" sz="1400" dirty="0" smtClean="0">
                <a:solidFill>
                  <a:schemeClr val="tx1">
                    <a:lumMod val="75000"/>
                    <a:lumOff val="25000"/>
                  </a:schemeClr>
                </a:solidFill>
                <a:latin typeface="Comic Sans MS" panose="030F0702030302020204" pitchFamily="66" charset="0"/>
              </a:rPr>
            </a:br>
            <a:r>
              <a:rPr lang="de-DE" sz="1400" dirty="0" smtClean="0">
                <a:solidFill>
                  <a:schemeClr val="tx1">
                    <a:lumMod val="75000"/>
                    <a:lumOff val="25000"/>
                  </a:schemeClr>
                </a:solidFill>
                <a:latin typeface="Comic Sans MS" panose="030F0702030302020204" pitchFamily="66" charset="0"/>
              </a:rPr>
              <a:t>Wir </a:t>
            </a:r>
            <a:r>
              <a:rPr lang="de-DE" sz="1400" dirty="0">
                <a:solidFill>
                  <a:schemeClr val="tx1">
                    <a:lumMod val="75000"/>
                    <a:lumOff val="25000"/>
                  </a:schemeClr>
                </a:solidFill>
                <a:latin typeface="Comic Sans MS" panose="030F0702030302020204" pitchFamily="66" charset="0"/>
              </a:rPr>
              <a:t>wollen Ihnen und Euch zunächst aber 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ebenso Adressen </a:t>
            </a:r>
            <a:r>
              <a:rPr lang="de-DE" sz="1300" dirty="0">
                <a:solidFill>
                  <a:schemeClr val="tx1">
                    <a:lumMod val="75000"/>
                    <a:lumOff val="25000"/>
                  </a:schemeClr>
                </a:solidFill>
                <a:latin typeface="Calibri" panose="020F0502020204030204" pitchFamily="34" charset="0"/>
              </a:rPr>
              <a:t>der Ausflugsziele. Mitarbeiterinnen und Mitarbeiter, die punktuell, also zeitlich begrenzt im Ferienprogramm helfen, stellen sich Ihnen und Euch 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Sie/Ihr </a:t>
            </a:r>
            <a:r>
              <a:rPr lang="de-DE" sz="1300" dirty="0" smtClean="0">
                <a:solidFill>
                  <a:schemeClr val="tx1">
                    <a:lumMod val="75000"/>
                    <a:lumOff val="25000"/>
                  </a:schemeClr>
                </a:solidFill>
                <a:latin typeface="Calibri" panose="020F0502020204030204" pitchFamily="34" charset="0"/>
              </a:rPr>
              <a:t>an </a:t>
            </a:r>
            <a:r>
              <a:rPr lang="de-DE" sz="1300" dirty="0">
                <a:solidFill>
                  <a:schemeClr val="tx1">
                    <a:lumMod val="75000"/>
                    <a:lumOff val="25000"/>
                  </a:schemeClr>
                </a:solidFill>
                <a:latin typeface="Calibri" panose="020F0502020204030204" pitchFamily="34" charset="0"/>
              </a:rPr>
              <a:t>markanter Stelle aufhängen könnt,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a:t>
            </a:r>
            <a:r>
              <a:rPr lang="de-DE" sz="1300" dirty="0">
                <a:solidFill>
                  <a:schemeClr val="tx1">
                    <a:lumMod val="75000"/>
                    <a:lumOff val="25000"/>
                  </a:schemeClr>
                </a:solidFill>
                <a:latin typeface="Calibri" panose="020F0502020204030204" pitchFamily="34" charset="0"/>
              </a:rPr>
              <a:t>Sie/Ihr </a:t>
            </a:r>
            <a:r>
              <a:rPr lang="de-DE" sz="1300" dirty="0" smtClean="0">
                <a:solidFill>
                  <a:schemeClr val="tx1">
                    <a:lumMod val="75000"/>
                    <a:lumOff val="25000"/>
                  </a:schemeClr>
                </a:solidFill>
                <a:latin typeface="Calibri" panose="020F0502020204030204" pitchFamily="34" charset="0"/>
              </a:rPr>
              <a:t>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Smielies</a:t>
            </a:r>
            <a:r>
              <a:rPr lang="de-DE" sz="1300" dirty="0" smtClean="0">
                <a:solidFill>
                  <a:schemeClr val="tx1">
                    <a:lumMod val="75000"/>
                    <a:lumOff val="25000"/>
                  </a:schemeClr>
                </a:solidFill>
                <a:latin typeface="Calibri" panose="020F0502020204030204" pitchFamily="34" charset="0"/>
              </a:rPr>
              <a:t> einzeichnen könnt. So könnt Ihr das jeweilige Angebot bewerten.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1119181"/>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035"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
            </a:r>
            <a:br>
              <a:rPr lang="de-DE" sz="1200" b="1" dirty="0" smtClean="0">
                <a:solidFill>
                  <a:schemeClr val="tx1">
                    <a:lumMod val="75000"/>
                    <a:lumOff val="25000"/>
                  </a:schemeClr>
                </a:solidFill>
                <a:latin typeface="Calibri" panose="020F0502020204030204" pitchFamily="34" charset="0"/>
              </a:rPr>
            </a:br>
            <a:r>
              <a:rPr lang="de-DE" sz="1200" b="1" dirty="0" smtClean="0">
                <a:solidFill>
                  <a:schemeClr val="tx1">
                    <a:lumMod val="75000"/>
                    <a:lumOff val="25000"/>
                  </a:schemeClr>
                </a:solidFill>
                <a:latin typeface="Calibri" panose="020F0502020204030204" pitchFamily="34" charset="0"/>
              </a:rPr>
              <a:t>Rund </a:t>
            </a:r>
            <a:r>
              <a:rPr lang="de-DE" sz="1200" b="1" dirty="0">
                <a:solidFill>
                  <a:schemeClr val="tx1">
                    <a:lumMod val="75000"/>
                    <a:lumOff val="25000"/>
                  </a:schemeClr>
                </a:solidFill>
                <a:latin typeface="Calibri" panose="020F0502020204030204" pitchFamily="34" charset="0"/>
              </a:rPr>
              <a:t>um das Thema Märchen</a:t>
            </a:r>
            <a:endParaRPr lang="de-DE" sz="1200" dirty="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dirty="0">
                <a:solidFill>
                  <a:schemeClr val="tx1">
                    <a:lumMod val="75000"/>
                    <a:lumOff val="25000"/>
                  </a:schemeClr>
                </a:solidFill>
                <a:latin typeface="Calibri" panose="020F0502020204030204" pitchFamily="34" charset="0"/>
              </a:rPr>
              <a:t>Eine Märchenerzählerin erzählt: </a:t>
            </a:r>
            <a:r>
              <a:rPr lang="de-DE" sz="1200" dirty="0" smtClean="0">
                <a:solidFill>
                  <a:schemeClr val="tx1">
                    <a:lumMod val="75000"/>
                    <a:lumOff val="25000"/>
                  </a:schemeClr>
                </a:solidFill>
                <a:latin typeface="Calibri" panose="020F0502020204030204" pitchFamily="34" charset="0"/>
              </a:rPr>
              <a:t/>
            </a:r>
            <a:br>
              <a:rPr lang="de-DE" sz="1200" dirty="0" smtClean="0">
                <a:solidFill>
                  <a:schemeClr val="tx1">
                    <a:lumMod val="75000"/>
                    <a:lumOff val="25000"/>
                  </a:schemeClr>
                </a:solidFill>
                <a:latin typeface="Calibri" panose="020F0502020204030204" pitchFamily="34" charset="0"/>
              </a:rPr>
            </a:br>
            <a:r>
              <a:rPr lang="de-DE" sz="1200" dirty="0" smtClean="0">
                <a:solidFill>
                  <a:schemeClr val="tx1">
                    <a:lumMod val="75000"/>
                    <a:lumOff val="25000"/>
                  </a:schemeClr>
                </a:solidFill>
                <a:latin typeface="Calibri" panose="020F0502020204030204" pitchFamily="34" charset="0"/>
              </a:rPr>
              <a:t>Ulrike </a:t>
            </a:r>
            <a:r>
              <a:rPr lang="de-DE" sz="1200" dirty="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dirty="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dirty="0" smtClean="0">
                <a:solidFill>
                  <a:schemeClr val="tx1">
                    <a:lumMod val="75000"/>
                    <a:lumOff val="25000"/>
                  </a:schemeClr>
                </a:solidFill>
                <a:latin typeface="Calibri" panose="020F0502020204030204" pitchFamily="34" charset="0"/>
              </a:rPr>
              <a:t>Besuch im Lindenmuseum zum Thema Märchen </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Weihnachten</a:t>
            </a:r>
            <a:endParaRPr lang="de-DE" sz="60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915251" y="4601034"/>
              <a:ext cx="972547" cy="101435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215873" y="7087887"/>
              <a:ext cx="958436" cy="10137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081"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1119181"/>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Weihnachtsferien </a:t>
            </a:r>
            <a:r>
              <a:rPr lang="de-DE" sz="1300" b="1" dirty="0">
                <a:solidFill>
                  <a:schemeClr val="tx1">
                    <a:lumMod val="75000"/>
                    <a:lumOff val="25000"/>
                  </a:schemeClr>
                </a:solidFill>
                <a:latin typeface="Comic Sans MS" panose="030F0702030302020204" pitchFamily="66" charset="0"/>
              </a:rPr>
              <a:t>2015:</a:t>
            </a: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2332784761"/>
              </p:ext>
            </p:extLst>
          </p:nvPr>
        </p:nvGraphicFramePr>
        <p:xfrm>
          <a:off x="741446" y="1897083"/>
          <a:ext cx="5830803" cy="8260566"/>
        </p:xfrm>
        <a:graphic>
          <a:graphicData uri="http://schemas.openxmlformats.org/drawingml/2006/table">
            <a:tbl>
              <a:tblPr firstRow="1" bandRow="1">
                <a:tableStyleId>{5FD0F851-EC5A-4D38-B0AD-8093EC10F338}</a:tableStyleId>
              </a:tblPr>
              <a:tblGrid>
                <a:gridCol w="2160371"/>
                <a:gridCol w="3670432"/>
              </a:tblGrid>
              <a:tr h="1335571">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Bewegung rund ums Thema Märchen</a:t>
                      </a:r>
                      <a:endParaRPr lang="de-DE" sz="1100" b="1"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Betreuung: Hayri Kurt</a:t>
                      </a: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Turnhalle </a:t>
                      </a:r>
                      <a:endParaRPr lang="de-DE" sz="1100" b="0" dirty="0" smtClean="0">
                        <a:solidFill>
                          <a:schemeClr val="bg1"/>
                        </a:solidFill>
                        <a:latin typeface="Calibri" panose="020F0502020204030204" pitchFamily="34" charset="0"/>
                      </a:endParaRPr>
                    </a:p>
                    <a:p>
                      <a:pPr algn="r"/>
                      <a:endParaRPr lang="de-DE" sz="1100" b="0" dirty="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Auch in den Weihnachtsferien darf Sport nicht fehlen! Natürlich steht dieses Angebot ebenso unter dem</a:t>
                      </a:r>
                      <a:r>
                        <a:rPr lang="de-DE" sz="1100" b="0" baseline="0" dirty="0" smtClean="0">
                          <a:solidFill>
                            <a:schemeClr val="tx1">
                              <a:lumMod val="75000"/>
                              <a:lumOff val="25000"/>
                            </a:schemeClr>
                          </a:solidFill>
                          <a:latin typeface="Calibri" panose="020F0502020204030204" pitchFamily="34" charset="0"/>
                        </a:rPr>
                        <a:t> Thema Märchen. Zu verschiedenen Märchen, Fabelwesen und begleitender Musik bewegen sich die Kinder mit viel Spaß und Fantasie.</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Ein </a:t>
                      </a:r>
                      <a:r>
                        <a:rPr lang="de-DE" sz="1100" b="1" baseline="0" dirty="0" smtClean="0">
                          <a:solidFill>
                            <a:schemeClr val="bg1"/>
                          </a:solidFill>
                          <a:latin typeface="Calibri" panose="020F0502020204030204" pitchFamily="34" charset="0"/>
                        </a:rPr>
                        <a:t>Märchenhaftes</a:t>
                      </a:r>
                    </a:p>
                    <a:p>
                      <a:pPr algn="r"/>
                      <a:r>
                        <a:rPr lang="de-DE" sz="1100" b="1" baseline="0" dirty="0" smtClean="0">
                          <a:solidFill>
                            <a:schemeClr val="bg1"/>
                          </a:solidFill>
                          <a:latin typeface="Calibri" panose="020F0502020204030204" pitchFamily="34" charset="0"/>
                        </a:rPr>
                        <a:t> Schattentheater </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Alenka Gjurinski</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Gelber Raum Pavillon/</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21</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solidFill>
                            <a:schemeClr val="tx1">
                              <a:lumMod val="75000"/>
                              <a:lumOff val="25000"/>
                            </a:schemeClr>
                          </a:solidFill>
                          <a:latin typeface="Calibri" panose="020F0502020204030204" pitchFamily="34" charset="0"/>
                        </a:rPr>
                        <a:t>In diesem Angebot entwirft</a:t>
                      </a:r>
                      <a:r>
                        <a:rPr lang="de-DE" sz="1100" b="0" baseline="0" dirty="0" smtClean="0">
                          <a:solidFill>
                            <a:schemeClr val="tx1">
                              <a:lumMod val="75000"/>
                              <a:lumOff val="25000"/>
                            </a:schemeClr>
                          </a:solidFill>
                          <a:latin typeface="Calibri" panose="020F0502020204030204" pitchFamily="34" charset="0"/>
                        </a:rPr>
                        <a:t> eine konstante Kindergruppe</a:t>
                      </a:r>
                      <a:r>
                        <a:rPr lang="de-DE" sz="1100" b="0" dirty="0" smtClean="0">
                          <a:solidFill>
                            <a:schemeClr val="tx1">
                              <a:lumMod val="75000"/>
                              <a:lumOff val="25000"/>
                            </a:schemeClr>
                          </a:solidFill>
                          <a:latin typeface="Calibri" panose="020F0502020204030204" pitchFamily="34" charset="0"/>
                        </a:rPr>
                        <a:t> am 21.12. und 23.12. fantasievolle</a:t>
                      </a:r>
                      <a:r>
                        <a:rPr lang="de-DE" sz="1100" b="0" baseline="0" dirty="0" smtClean="0">
                          <a:solidFill>
                            <a:schemeClr val="tx1">
                              <a:lumMod val="75000"/>
                              <a:lumOff val="25000"/>
                            </a:schemeClr>
                          </a:solidFill>
                          <a:latin typeface="Calibri" panose="020F0502020204030204" pitchFamily="34" charset="0"/>
                        </a:rPr>
                        <a:t> </a:t>
                      </a:r>
                      <a:r>
                        <a:rPr lang="de-DE" sz="1100" b="0" dirty="0" smtClean="0">
                          <a:solidFill>
                            <a:schemeClr val="tx1">
                              <a:lumMod val="75000"/>
                              <a:lumOff val="25000"/>
                            </a:schemeClr>
                          </a:solidFill>
                          <a:latin typeface="Calibri" panose="020F0502020204030204" pitchFamily="34" charset="0"/>
                        </a:rPr>
                        <a:t>Fabelfiguren,</a:t>
                      </a:r>
                      <a:r>
                        <a:rPr lang="de-DE" sz="1100" b="0" baseline="0" dirty="0" smtClean="0">
                          <a:solidFill>
                            <a:schemeClr val="tx1">
                              <a:lumMod val="75000"/>
                              <a:lumOff val="25000"/>
                            </a:schemeClr>
                          </a:solidFill>
                          <a:latin typeface="Calibri" panose="020F0502020204030204" pitchFamily="34" charset="0"/>
                        </a:rPr>
                        <a:t> die als Scherenschnitt zum Leben erwachen sollen.</a:t>
                      </a:r>
                      <a:r>
                        <a:rPr lang="de-DE" sz="1100" b="0" dirty="0" smtClean="0">
                          <a:solidFill>
                            <a:schemeClr val="tx1">
                              <a:lumMod val="75000"/>
                              <a:lumOff val="25000"/>
                            </a:schemeClr>
                          </a:solidFill>
                          <a:latin typeface="Calibri" panose="020F0502020204030204" pitchFamily="34" charset="0"/>
                        </a:rPr>
                        <a:t> Wir bauen uns</a:t>
                      </a:r>
                      <a:r>
                        <a:rPr lang="de-DE" sz="1100" b="0" baseline="0" dirty="0" smtClean="0">
                          <a:solidFill>
                            <a:schemeClr val="tx1">
                              <a:lumMod val="75000"/>
                              <a:lumOff val="25000"/>
                            </a:schemeClr>
                          </a:solidFill>
                          <a:latin typeface="Calibri" panose="020F0502020204030204" pitchFamily="34" charset="0"/>
                        </a:rPr>
                        <a:t> eine kleine Bühne und werden Herr unserer eigenen Märchenwelt. Wenn der Vorhang sich hebt und die Leinwand im Licht des Scheinwerfers erleuchtet, dauert es nicht lang und man kann Fabelfiguren springen, tanzen und in den Himmel fliegen sehen.</a:t>
                      </a:r>
                      <a:endParaRPr lang="de-DE" sz="1100" b="0" dirty="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5749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dirty="0" smtClean="0">
                          <a:solidFill>
                            <a:schemeClr val="bg1"/>
                          </a:solidFill>
                          <a:latin typeface="Calibri" panose="020F0502020204030204" pitchFamily="34" charset="0"/>
                        </a:rPr>
                        <a:t>Hörspiel: Ein Weihnachtsmärchen</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 Pavillon/</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22</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Eine</a:t>
                      </a:r>
                      <a:r>
                        <a:rPr lang="de-DE" sz="1100" b="0" baseline="0" dirty="0" smtClean="0">
                          <a:solidFill>
                            <a:schemeClr val="tx1">
                              <a:lumMod val="75000"/>
                              <a:lumOff val="25000"/>
                            </a:schemeClr>
                          </a:solidFill>
                          <a:latin typeface="Calibri" panose="020F0502020204030204" pitchFamily="34" charset="0"/>
                        </a:rPr>
                        <a:t> konstante Gruppe von Kindern nutzt den 21.12. und den 23.12. dafür, ein Hörspiel zu kreieren. Dazu lernen sie, was ein Märchen zu einem Märchen macht, schreiben ihre eigene Märchengeschichte und vertonen diese anschließend. Als besonderes Highlight wird das fertige Hörspiel im Radio auf </a:t>
                      </a:r>
                      <a:r>
                        <a:rPr lang="de-DE" sz="1100" b="0" baseline="0" dirty="0" err="1" smtClean="0">
                          <a:solidFill>
                            <a:schemeClr val="tx1">
                              <a:lumMod val="75000"/>
                              <a:lumOff val="25000"/>
                            </a:schemeClr>
                          </a:solidFill>
                          <a:latin typeface="Calibri" panose="020F0502020204030204" pitchFamily="34" charset="0"/>
                        </a:rPr>
                        <a:t>Horads</a:t>
                      </a:r>
                      <a:r>
                        <a:rPr lang="de-DE" sz="1100" b="0" baseline="0" dirty="0" smtClean="0">
                          <a:solidFill>
                            <a:schemeClr val="tx1">
                              <a:lumMod val="75000"/>
                              <a:lumOff val="25000"/>
                            </a:schemeClr>
                          </a:solidFill>
                          <a:latin typeface="Calibri" panose="020F0502020204030204" pitchFamily="34" charset="0"/>
                        </a:rPr>
                        <a:t> 88,6 zu hören sein.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Märchenfotoshooting </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Gerd</a:t>
                      </a:r>
                      <a:r>
                        <a:rPr lang="de-DE" sz="1100" b="0" baseline="0" dirty="0" smtClean="0">
                          <a:solidFill>
                            <a:schemeClr val="bg1"/>
                          </a:solidFill>
                          <a:latin typeface="Calibri" panose="020F0502020204030204" pitchFamily="34" charset="0"/>
                        </a:rPr>
                        <a:t> Fischer </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Schule </a:t>
                      </a:r>
                      <a:r>
                        <a:rPr lang="de-DE" sz="1100" b="0" dirty="0" err="1" smtClean="0">
                          <a:solidFill>
                            <a:schemeClr val="bg1"/>
                          </a:solidFill>
                          <a:latin typeface="Calibri" panose="020F0502020204030204" pitchFamily="34" charset="0"/>
                        </a:rPr>
                        <a:t>Zi</a:t>
                      </a:r>
                      <a:r>
                        <a:rPr lang="de-DE" sz="1100" b="0" dirty="0" smtClean="0">
                          <a:solidFill>
                            <a:schemeClr val="bg1"/>
                          </a:solidFill>
                          <a:latin typeface="Calibri" panose="020F0502020204030204" pitchFamily="34" charset="0"/>
                        </a:rPr>
                        <a:t> 15/OG</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Wir</a:t>
                      </a:r>
                      <a:r>
                        <a:rPr lang="de-DE" sz="1100" b="0" baseline="0" dirty="0" smtClean="0">
                          <a:solidFill>
                            <a:schemeClr val="tx1">
                              <a:lumMod val="75000"/>
                              <a:lumOff val="25000"/>
                            </a:schemeClr>
                          </a:solidFill>
                          <a:latin typeface="Calibri" panose="020F0502020204030204" pitchFamily="34" charset="0"/>
                        </a:rPr>
                        <a:t> werden mit einem Tageslichtprojektor Figuren an die Wand werfen und diese abmalen. Die Figuren aus Märchen und Fabeln können zu Bühnenelementen zusammengefügt oder als Bilder im Raum aufgehängt werden.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Bewegung rund ums Thema Märchen die 2. </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Turnhalle</a:t>
                      </a:r>
                      <a:r>
                        <a:rPr lang="de-DE" sz="1100" b="0" baseline="0" dirty="0" smtClean="0">
                          <a:solidFill>
                            <a:schemeClr val="bg1"/>
                          </a:solidFill>
                          <a:latin typeface="Calibri" panose="020F0502020204030204" pitchFamily="34" charset="0"/>
                        </a:rPr>
                        <a:t> </a:t>
                      </a:r>
                    </a:p>
                    <a:p>
                      <a:pPr algn="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Auch in der zweiten Ferienwoche wird nicht schlapp gemacht! Mit Bewegung,</a:t>
                      </a:r>
                      <a:r>
                        <a:rPr lang="de-DE" sz="1100" b="0" baseline="0" dirty="0" smtClean="0">
                          <a:solidFill>
                            <a:schemeClr val="tx1">
                              <a:lumMod val="75000"/>
                              <a:lumOff val="25000"/>
                            </a:schemeClr>
                          </a:solidFill>
                          <a:latin typeface="Calibri" panose="020F0502020204030204" pitchFamily="34" charset="0"/>
                        </a:rPr>
                        <a:t> Spaß und Spiel rund um das Thema Märchen führt  Lena Stiehle das Sport-Angebot der ersten Woche unter neuer Leitung weiter.</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Finger</a:t>
                      </a:r>
                      <a:r>
                        <a:rPr lang="de-DE" sz="1100" b="1" dirty="0" smtClean="0">
                          <a:solidFill>
                            <a:schemeClr val="bg1"/>
                          </a:solidFill>
                          <a:latin typeface="Calibri" panose="020F0502020204030204" pitchFamily="34" charset="0"/>
                        </a:rPr>
                        <a:t>puppen</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Inge vom Grafen</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 Pavillon/</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22</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In der zweiten</a:t>
                      </a:r>
                      <a:r>
                        <a:rPr lang="de-DE" sz="1100" b="0" baseline="0" dirty="0" smtClean="0">
                          <a:solidFill>
                            <a:schemeClr val="tx1">
                              <a:lumMod val="75000"/>
                              <a:lumOff val="25000"/>
                            </a:schemeClr>
                          </a:solidFill>
                          <a:latin typeface="Calibri" panose="020F0502020204030204" pitchFamily="34" charset="0"/>
                        </a:rPr>
                        <a:t> Ferienwoche wechselt das Programm. Die Kinder geben ihren Märchen-Helden aus Wolle und Filz selbst eine Gestalt um mit diesen Fingerpuppen zukünftig das Wohnzimmer zur persönlichen Märchenstube umzuwandeln.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 </a:t>
                      </a:r>
                      <a:r>
                        <a:rPr lang="de-DE" sz="1100" b="1" baseline="0" dirty="0" err="1" smtClean="0">
                          <a:solidFill>
                            <a:schemeClr val="bg1"/>
                          </a:solidFill>
                          <a:latin typeface="Calibri" panose="020F0502020204030204" pitchFamily="34" charset="0"/>
                        </a:rPr>
                        <a:t>Wollebilder</a:t>
                      </a:r>
                      <a:r>
                        <a:rPr lang="de-DE" sz="1100" b="1" baseline="0" dirty="0" smtClean="0">
                          <a:solidFill>
                            <a:schemeClr val="bg1"/>
                          </a:solidFill>
                          <a:latin typeface="Calibri" panose="020F0502020204030204" pitchFamily="34" charset="0"/>
                        </a:rPr>
                        <a:t>  zum  Märchen „der Froschprinz“</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Inge vom Grafen</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 Pavillon/</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22</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Die Kinder lernen heute das Märchen „Der Froschprinz“ kennen und kreieren</a:t>
                      </a:r>
                      <a:r>
                        <a:rPr lang="de-DE" sz="1100" b="0" baseline="0" dirty="0" smtClean="0">
                          <a:solidFill>
                            <a:schemeClr val="tx1">
                              <a:lumMod val="75000"/>
                              <a:lumOff val="25000"/>
                            </a:schemeClr>
                          </a:solidFill>
                          <a:latin typeface="Calibri" panose="020F0502020204030204" pitchFamily="34" charset="0"/>
                        </a:rPr>
                        <a:t> </a:t>
                      </a:r>
                      <a:r>
                        <a:rPr lang="de-DE" sz="1100" b="0" dirty="0" smtClean="0">
                          <a:solidFill>
                            <a:schemeClr val="tx1">
                              <a:lumMod val="75000"/>
                              <a:lumOff val="25000"/>
                            </a:schemeClr>
                          </a:solidFill>
                          <a:latin typeface="Calibri" panose="020F0502020204030204" pitchFamily="34" charset="0"/>
                        </a:rPr>
                        <a:t>anschließend</a:t>
                      </a:r>
                      <a:r>
                        <a:rPr lang="de-DE" sz="1100" b="0" baseline="0" dirty="0" smtClean="0">
                          <a:solidFill>
                            <a:schemeClr val="tx1">
                              <a:lumMod val="75000"/>
                              <a:lumOff val="25000"/>
                            </a:schemeClr>
                          </a:solidFill>
                          <a:latin typeface="Calibri" panose="020F0502020204030204" pitchFamily="34" charset="0"/>
                        </a:rPr>
                        <a:t> </a:t>
                      </a:r>
                      <a:r>
                        <a:rPr lang="de-DE" sz="1100" b="0" dirty="0" smtClean="0">
                          <a:solidFill>
                            <a:schemeClr val="tx1">
                              <a:lumMod val="75000"/>
                              <a:lumOff val="25000"/>
                            </a:schemeClr>
                          </a:solidFill>
                          <a:latin typeface="Calibri" panose="020F0502020204030204" pitchFamily="34" charset="0"/>
                        </a:rPr>
                        <a:t> bunte Bilder aus </a:t>
                      </a:r>
                      <a:r>
                        <a:rPr lang="de-DE" sz="1100" b="0" dirty="0" err="1" smtClean="0">
                          <a:solidFill>
                            <a:schemeClr val="tx1">
                              <a:lumMod val="75000"/>
                              <a:lumOff val="25000"/>
                            </a:schemeClr>
                          </a:solidFill>
                          <a:latin typeface="Calibri" panose="020F0502020204030204" pitchFamily="34" charset="0"/>
                        </a:rPr>
                        <a:t>Märchewolle</a:t>
                      </a:r>
                      <a:r>
                        <a:rPr lang="de-DE" sz="1100" b="0" dirty="0" smtClean="0">
                          <a:solidFill>
                            <a:schemeClr val="tx1">
                              <a:lumMod val="75000"/>
                              <a:lumOff val="25000"/>
                            </a:schemeClr>
                          </a:solidFill>
                          <a:latin typeface="Calibri" panose="020F0502020204030204" pitchFamily="34" charset="0"/>
                        </a:rPr>
                        <a:t>.</a:t>
                      </a: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33" name="Ellipse 32"/>
          <p:cNvSpPr/>
          <p:nvPr/>
        </p:nvSpPr>
        <p:spPr>
          <a:xfrm>
            <a:off x="63639" y="428645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sp>
        <p:nvSpPr>
          <p:cNvPr id="41" name="Ellipse 40"/>
          <p:cNvSpPr/>
          <p:nvPr/>
        </p:nvSpPr>
        <p:spPr>
          <a:xfrm>
            <a:off x="63639" y="200798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21963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639" y="540900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52797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4" name="Ellipse 23"/>
          <p:cNvSpPr/>
          <p:nvPr/>
        </p:nvSpPr>
        <p:spPr>
          <a:xfrm>
            <a:off x="63639" y="76348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3"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74685" y="2154030"/>
            <a:ext cx="577728" cy="6929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Grafik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1324" y="3466214"/>
            <a:ext cx="647932" cy="447261"/>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54883" y="4420303"/>
            <a:ext cx="597530" cy="542004"/>
          </a:xfrm>
          <a:prstGeom prst="rect">
            <a:avLst/>
          </a:prstGeom>
        </p:spPr>
      </p:pic>
      <p:pic>
        <p:nvPicPr>
          <p:cNvPr id="15" name="Grafik 1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75440" y="7693360"/>
            <a:ext cx="628623" cy="849490"/>
          </a:xfrm>
          <a:prstGeom prst="rect">
            <a:avLst/>
          </a:prstGeom>
        </p:spPr>
      </p:pic>
      <p:sp>
        <p:nvSpPr>
          <p:cNvPr id="37" name="Ellipse 36"/>
          <p:cNvSpPr/>
          <p:nvPr/>
        </p:nvSpPr>
        <p:spPr>
          <a:xfrm>
            <a:off x="52073" y="874180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2" name="Bild 1" descr="Wolle, Kugel, Garn, Nadeln, Handwerk"/>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0315" y="8952817"/>
            <a:ext cx="781050" cy="485775"/>
          </a:xfrm>
          <a:prstGeom prst="rect">
            <a:avLst/>
          </a:prstGeom>
          <a:noFill/>
          <a:ln>
            <a:noFill/>
          </a:ln>
        </p:spPr>
      </p:pic>
      <p:pic>
        <p:nvPicPr>
          <p:cNvPr id="45"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4883" y="6647384"/>
            <a:ext cx="577728" cy="69297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Grafik 2"/>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19346" y="5661142"/>
            <a:ext cx="631886" cy="486256"/>
          </a:xfrm>
          <a:prstGeom prst="rect">
            <a:avLst/>
          </a:prstGeom>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13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1119181"/>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1/2</a:t>
            </a:r>
          </a:p>
          <a:p>
            <a:pPr>
              <a:spcAft>
                <a:spcPts val="300"/>
              </a:spcAft>
            </a:pPr>
            <a:r>
              <a:rPr lang="de-DE" sz="1300" dirty="0">
                <a:solidFill>
                  <a:schemeClr val="tx1">
                    <a:lumMod val="75000"/>
                    <a:lumOff val="25000"/>
                  </a:schemeClr>
                </a:solidFill>
                <a:latin typeface="Calibri" panose="020F0502020204030204" pitchFamily="34" charset="0"/>
              </a:rPr>
              <a:t>Und nun zum konkreten Tagesablauf mit den entsprechenden Symbolen.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Im </a:t>
            </a:r>
            <a:r>
              <a:rPr lang="de-DE" sz="1300" dirty="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14608" y="2439483"/>
            <a:ext cx="5551291" cy="7109639"/>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a:t>
            </a:r>
            <a:r>
              <a:rPr lang="de-DE" sz="1300" dirty="0" smtClean="0">
                <a:solidFill>
                  <a:schemeClr val="tx1">
                    <a:lumMod val="75000"/>
                    <a:lumOff val="25000"/>
                  </a:schemeClr>
                </a:solidFill>
                <a:latin typeface="Calibri" panose="020F0502020204030204" pitchFamily="34" charset="0"/>
              </a:rPr>
              <a:t>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Angebotsformen </a:t>
            </a:r>
            <a:r>
              <a:rPr lang="de-DE" sz="1300" dirty="0">
                <a:solidFill>
                  <a:schemeClr val="tx1">
                    <a:lumMod val="75000"/>
                    <a:lumOff val="25000"/>
                  </a:schemeClr>
                </a:solidFill>
                <a:latin typeface="Calibri" panose="020F0502020204030204" pitchFamily="34" charset="0"/>
              </a:rPr>
              <a:t>geben. </a:t>
            </a:r>
            <a:r>
              <a:rPr lang="de-DE" sz="1300" b="1" dirty="0" smtClean="0">
                <a:solidFill>
                  <a:schemeClr val="tx1">
                    <a:lumMod val="75000"/>
                    <a:lumOff val="25000"/>
                  </a:schemeClr>
                </a:solidFill>
                <a:latin typeface="Calibri" panose="020F0502020204030204" pitchFamily="34" charset="0"/>
              </a:rPr>
              <a:t>Variante 1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die Kinder aus verschiedenen Angeboten wählen können, </a:t>
            </a:r>
            <a:r>
              <a:rPr lang="de-DE" sz="1300" b="1" dirty="0" smtClean="0">
                <a:solidFill>
                  <a:schemeClr val="tx1">
                    <a:lumMod val="75000"/>
                    <a:lumOff val="25000"/>
                  </a:schemeClr>
                </a:solidFill>
                <a:latin typeface="Calibri" panose="020F0502020204030204" pitchFamily="34" charset="0"/>
              </a:rPr>
              <a:t>Variante 2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sich mehrere pädagogische </a:t>
            </a:r>
            <a:r>
              <a:rPr lang="de-DE" sz="1300" dirty="0" smtClean="0">
                <a:solidFill>
                  <a:schemeClr val="tx1">
                    <a:lumMod val="75000"/>
                    <a:lumOff val="25000"/>
                  </a:schemeClr>
                </a:solidFill>
                <a:latin typeface="Calibri" panose="020F0502020204030204" pitchFamily="34" charset="0"/>
              </a:rPr>
              <a:t>Fachkräfte auf </a:t>
            </a:r>
            <a:r>
              <a:rPr lang="de-DE" sz="1300" dirty="0">
                <a:solidFill>
                  <a:schemeClr val="tx1">
                    <a:lumMod val="75000"/>
                    <a:lumOff val="25000"/>
                  </a:schemeClr>
                </a:solidFill>
                <a:latin typeface="Calibri" panose="020F0502020204030204" pitchFamily="34" charset="0"/>
              </a:rPr>
              <a:t>ein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einigen und dies dann mehrfach vorbereitet wird. So können alle Kinder das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durchlaufen. Jedes </a:t>
            </a:r>
            <a:r>
              <a:rPr lang="de-DE" sz="1300" dirty="0">
                <a:solidFill>
                  <a:schemeClr val="tx1">
                    <a:lumMod val="75000"/>
                    <a:lumOff val="25000"/>
                  </a:schemeClr>
                </a:solidFill>
                <a:latin typeface="Calibri" panose="020F0502020204030204" pitchFamily="34" charset="0"/>
              </a:rPr>
              <a:t>Angebot erhält ein entsprechendes </a:t>
            </a:r>
            <a:r>
              <a:rPr lang="de-DE" sz="1300" dirty="0" smtClean="0">
                <a:solidFill>
                  <a:schemeClr val="tx1">
                    <a:lumMod val="75000"/>
                    <a:lumOff val="25000"/>
                  </a:schemeClr>
                </a:solidFill>
                <a:latin typeface="Calibri" panose="020F0502020204030204" pitchFamily="34" charset="0"/>
              </a:rPr>
              <a:t>Symbol.</a:t>
            </a:r>
            <a:r>
              <a:rPr lang="de-DE" sz="1300" b="1" dirty="0" smtClean="0">
                <a:solidFill>
                  <a:schemeClr val="tx1">
                    <a:lumMod val="75000"/>
                    <a:lumOff val="25000"/>
                  </a:schemeClr>
                </a:solidFill>
                <a:latin typeface="Calibri" panose="020F0502020204030204" pitchFamily="34" charset="0"/>
              </a:rPr>
              <a:t> In den Winterferien bieten wir eine Mischform an.</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92" name="Picture 52" descr="G:\Weitere Aufträge\1 Montessori - Müller-Zastrau\3 Fertige Projekte\1 Ferienbroschüre\Neue Symbole\finale Symbole\Tischdecken.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31366" y="8648700"/>
            <a:ext cx="679087" cy="690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095"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1124303"/>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Mittagessen - Gruppe </a:t>
            </a:r>
            <a:r>
              <a:rPr lang="de-DE" sz="1300" b="1">
                <a:solidFill>
                  <a:schemeClr val="tx1">
                    <a:lumMod val="75000"/>
                    <a:lumOff val="25000"/>
                  </a:schemeClr>
                </a:solidFill>
                <a:latin typeface="Calibri" panose="020F0502020204030204" pitchFamily="34" charset="0"/>
              </a:rPr>
              <a:t>1: 12.00- 13.00 Uhr                                         </a:t>
            </a:r>
          </a:p>
          <a:p>
            <a:pPr>
              <a:buClr>
                <a:srgbClr val="FF3399"/>
              </a:buClr>
            </a:pPr>
            <a:r>
              <a:rPr lang="de-DE" sz="1300">
                <a:solidFill>
                  <a:schemeClr val="tx1">
                    <a:lumMod val="75000"/>
                    <a:lumOff val="25000"/>
                  </a:schemeClr>
                </a:solidFill>
                <a:latin typeface="Calibri" panose="020F0502020204030204" pitchFamily="34" charset="0"/>
              </a:rPr>
              <a:t>Wir beziehen unser Essen von den Johannitern unter der Leitung von Herrn </a:t>
            </a:r>
            <a:r>
              <a:rPr lang="de-DE" sz="1300" smtClean="0">
                <a:solidFill>
                  <a:schemeClr val="tx1">
                    <a:lumMod val="75000"/>
                    <a:lumOff val="25000"/>
                  </a:schemeClr>
                </a:solidFill>
                <a:latin typeface="Calibri" panose="020F0502020204030204" pitchFamily="34" charset="0"/>
              </a:rPr>
              <a:t>Wörner (Kontakt: siehe Broschürenrückseite). Wir versuchen gemeinsam </a:t>
            </a:r>
            <a:r>
              <a:rPr lang="de-DE" sz="1300">
                <a:solidFill>
                  <a:schemeClr val="tx1">
                    <a:lumMod val="75000"/>
                    <a:lumOff val="25000"/>
                  </a:schemeClr>
                </a:solidFill>
                <a:latin typeface="Calibri" panose="020F0502020204030204" pitchFamily="34" charset="0"/>
              </a:rPr>
              <a:t>mit Herrn </a:t>
            </a:r>
            <a:r>
              <a:rPr lang="de-DE" sz="1300" smtClean="0">
                <a:solidFill>
                  <a:schemeClr val="tx1">
                    <a:lumMod val="75000"/>
                    <a:lumOff val="25000"/>
                  </a:schemeClr>
                </a:solidFill>
                <a:latin typeface="Calibri" panose="020F0502020204030204" pitchFamily="34" charset="0"/>
              </a:rPr>
              <a:t>Wörner einen </a:t>
            </a:r>
            <a:r>
              <a:rPr lang="de-DE" sz="130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smtClean="0">
                <a:solidFill>
                  <a:schemeClr val="tx1">
                    <a:lumMod val="75000"/>
                    <a:lumOff val="25000"/>
                  </a:schemeClr>
                </a:solidFill>
                <a:latin typeface="Calibri" panose="020F0502020204030204" pitchFamily="34" charset="0"/>
              </a:rPr>
              <a:t>Den </a:t>
            </a:r>
            <a:r>
              <a:rPr lang="de-DE" sz="1300">
                <a:solidFill>
                  <a:schemeClr val="tx1">
                    <a:lumMod val="75000"/>
                    <a:lumOff val="25000"/>
                  </a:schemeClr>
                </a:solidFill>
                <a:latin typeface="Calibri" panose="020F0502020204030204" pitchFamily="34" charset="0"/>
              </a:rPr>
              <a:t>Speiseplan entnehmen Sie/entnimmst Du bitte unserer Internetseite www.mmgh.de </a:t>
            </a:r>
            <a:r>
              <a:rPr lang="de-DE" sz="1300" smtClean="0">
                <a:solidFill>
                  <a:schemeClr val="tx1">
                    <a:lumMod val="75000"/>
                    <a:lumOff val="25000"/>
                  </a:schemeClr>
                </a:solidFill>
                <a:latin typeface="Calibri" panose="020F0502020204030204" pitchFamily="34" charset="0"/>
              </a:rPr>
              <a:t>unter </a:t>
            </a:r>
            <a:r>
              <a:rPr lang="de-DE" sz="1300">
                <a:solidFill>
                  <a:schemeClr val="tx1">
                    <a:lumMod val="75000"/>
                    <a:lumOff val="25000"/>
                  </a:schemeClr>
                </a:solidFill>
                <a:latin typeface="Calibri" panose="020F0502020204030204" pitchFamily="34" charset="0"/>
              </a:rPr>
              <a:t>der Rubrik </a:t>
            </a:r>
            <a:r>
              <a:rPr lang="de-DE" sz="1300" smtClean="0">
                <a:solidFill>
                  <a:schemeClr val="tx1">
                    <a:lumMod val="75000"/>
                    <a:lumOff val="25000"/>
                  </a:schemeClr>
                </a:solidFill>
                <a:latin typeface="Calibri" panose="020F0502020204030204" pitchFamily="34" charset="0"/>
              </a:rPr>
              <a:t>Ganztagesschule.</a:t>
            </a:r>
          </a:p>
          <a:p>
            <a:pPr>
              <a:buClr>
                <a:srgbClr val="FF3399"/>
              </a:buClr>
            </a:pPr>
            <a:r>
              <a:rPr lang="de-DE" sz="130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Silentium - 13.00 </a:t>
            </a:r>
            <a:r>
              <a:rPr lang="de-DE" sz="1300" b="1">
                <a:solidFill>
                  <a:schemeClr val="tx1">
                    <a:lumMod val="75000"/>
                    <a:lumOff val="25000"/>
                  </a:schemeClr>
                </a:solidFill>
                <a:latin typeface="Calibri" panose="020F0502020204030204" pitchFamily="34" charset="0"/>
              </a:rPr>
              <a:t>– 14.00 Uhr </a:t>
            </a:r>
          </a:p>
          <a:p>
            <a:pPr>
              <a:buClr>
                <a:srgbClr val="FF3399"/>
              </a:buClr>
            </a:pPr>
            <a:r>
              <a:rPr lang="de-DE" sz="1300">
                <a:solidFill>
                  <a:schemeClr val="tx1">
                    <a:lumMod val="75000"/>
                    <a:lumOff val="25000"/>
                  </a:schemeClr>
                </a:solidFill>
                <a:latin typeface="Calibri" panose="020F0502020204030204" pitchFamily="34" charset="0"/>
              </a:rPr>
              <a:t>Bei allem Trubel im </a:t>
            </a:r>
            <a:r>
              <a:rPr lang="de-DE" sz="1300" smtClean="0">
                <a:solidFill>
                  <a:schemeClr val="tx1">
                    <a:lumMod val="75000"/>
                    <a:lumOff val="25000"/>
                  </a:schemeClr>
                </a:solidFill>
                <a:latin typeface="Calibri" panose="020F0502020204030204" pitchFamily="34" charset="0"/>
              </a:rPr>
              <a:t>Tagesablauf, benötigt Ihr Kind dringend </a:t>
            </a:r>
            <a:r>
              <a:rPr lang="de-DE" sz="1300">
                <a:solidFill>
                  <a:schemeClr val="tx1">
                    <a:lumMod val="75000"/>
                    <a:lumOff val="25000"/>
                  </a:schemeClr>
                </a:solidFill>
                <a:latin typeface="Calibri" panose="020F0502020204030204" pitchFamily="34" charset="0"/>
              </a:rPr>
              <a:t>auch einmal eine Zeit des Innehaltens. </a:t>
            </a:r>
            <a:r>
              <a:rPr lang="de-DE" sz="1300" smtClean="0">
                <a:solidFill>
                  <a:schemeClr val="tx1">
                    <a:lumMod val="75000"/>
                    <a:lumOff val="25000"/>
                  </a:schemeClr>
                </a:solidFill>
                <a:latin typeface="Calibri" panose="020F0502020204030204" pitchFamily="34" charset="0"/>
              </a:rPr>
              <a:t>In </a:t>
            </a:r>
            <a:r>
              <a:rPr lang="de-DE" sz="1300">
                <a:solidFill>
                  <a:schemeClr val="tx1">
                    <a:lumMod val="75000"/>
                    <a:lumOff val="25000"/>
                  </a:schemeClr>
                </a:solidFill>
                <a:latin typeface="Calibri" panose="020F0502020204030204" pitchFamily="34" charset="0"/>
              </a:rPr>
              <a:t>dieser Zeit des Silentiums kann sich </a:t>
            </a:r>
            <a:r>
              <a:rPr lang="de-DE" sz="1300" smtClean="0">
                <a:solidFill>
                  <a:schemeClr val="tx1">
                    <a:lumMod val="75000"/>
                    <a:lumOff val="25000"/>
                  </a:schemeClr>
                </a:solidFill>
                <a:latin typeface="Calibri" panose="020F0502020204030204" pitchFamily="34" charset="0"/>
              </a:rPr>
              <a:t>Ihr </a:t>
            </a:r>
            <a:r>
              <a:rPr lang="de-DE" sz="1300">
                <a:solidFill>
                  <a:schemeClr val="tx1">
                    <a:lumMod val="75000"/>
                    <a:lumOff val="25000"/>
                  </a:schemeClr>
                </a:solidFill>
                <a:latin typeface="Calibri" panose="020F0502020204030204" pitchFamily="34" charset="0"/>
              </a:rPr>
              <a:t>Kind an verschiedene Orte zurückziehen: Zum richtigen Schlafen oder Kassette hören in den Stilleraum,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In </a:t>
            </a:r>
            <a:r>
              <a:rPr lang="de-DE" sz="130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MultiKultiphase </a:t>
            </a:r>
            <a:r>
              <a:rPr lang="de-DE" sz="1300" b="1" smtClean="0">
                <a:solidFill>
                  <a:schemeClr val="tx1">
                    <a:lumMod val="75000"/>
                    <a:lumOff val="25000"/>
                  </a:schemeClr>
                </a:solidFill>
                <a:latin typeface="Calibri" panose="020F0502020204030204" pitchFamily="34" charset="0"/>
              </a:rPr>
              <a:t>2 - 14.00 </a:t>
            </a:r>
            <a:r>
              <a:rPr lang="de-DE" sz="1300" b="1">
                <a:solidFill>
                  <a:schemeClr val="tx1">
                    <a:lumMod val="75000"/>
                    <a:lumOff val="25000"/>
                  </a:schemeClr>
                </a:solidFill>
                <a:latin typeface="Calibri" panose="020F0502020204030204" pitchFamily="34" charset="0"/>
              </a:rPr>
              <a:t>– 15.30</a:t>
            </a:r>
          </a:p>
          <a:p>
            <a:pPr>
              <a:buClr>
                <a:srgbClr val="FF3399"/>
              </a:buClr>
            </a:pPr>
            <a:r>
              <a:rPr lang="de-DE" sz="1300">
                <a:solidFill>
                  <a:schemeClr val="tx1">
                    <a:lumMod val="75000"/>
                    <a:lumOff val="25000"/>
                  </a:schemeClr>
                </a:solidFill>
                <a:latin typeface="Calibri" panose="020F0502020204030204" pitchFamily="34" charset="0"/>
              </a:rPr>
              <a:t>Die Kinder beschäftigen sich wieder mit multikulturellen Angeboten.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Offenes </a:t>
            </a:r>
            <a:r>
              <a:rPr lang="de-DE" sz="1300" b="1" smtClean="0">
                <a:solidFill>
                  <a:schemeClr val="tx1">
                    <a:lumMod val="75000"/>
                    <a:lumOff val="25000"/>
                  </a:schemeClr>
                </a:solidFill>
                <a:latin typeface="Calibri" panose="020F0502020204030204" pitchFamily="34" charset="0"/>
              </a:rPr>
              <a:t>Ende - 15.30 </a:t>
            </a:r>
            <a:r>
              <a:rPr lang="de-DE" sz="1300" b="1">
                <a:solidFill>
                  <a:schemeClr val="tx1">
                    <a:lumMod val="75000"/>
                    <a:lumOff val="25000"/>
                  </a:schemeClr>
                </a:solidFill>
                <a:latin typeface="Calibri" panose="020F0502020204030204" pitchFamily="34" charset="0"/>
              </a:rPr>
              <a:t>– 16.00 Uhr</a:t>
            </a:r>
          </a:p>
          <a:p>
            <a:pPr>
              <a:buClr>
                <a:srgbClr val="FF3399"/>
              </a:buClr>
            </a:pPr>
            <a:r>
              <a:rPr lang="de-DE" sz="1300">
                <a:solidFill>
                  <a:schemeClr val="tx1">
                    <a:lumMod val="75000"/>
                    <a:lumOff val="25000"/>
                  </a:schemeClr>
                </a:solidFill>
                <a:latin typeface="Calibri" panose="020F0502020204030204" pitchFamily="34" charset="0"/>
              </a:rPr>
              <a:t>Hier ist wieder Zeit zum Schwätzen, Spielen oder einfach nur Abhängen.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Denn </a:t>
            </a:r>
            <a:r>
              <a:rPr lang="de-DE" sz="1300">
                <a:solidFill>
                  <a:schemeClr val="tx1">
                    <a:lumMod val="75000"/>
                    <a:lumOff val="25000"/>
                  </a:schemeClr>
                </a:solidFill>
                <a:latin typeface="Calibri" panose="020F0502020204030204" pitchFamily="34" charset="0"/>
              </a:rPr>
              <a:t>das muss schließlich auch mal sein.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schon ist wieder ein toller Ferientag vorbei!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Frühbetreuung</a:t>
            </a:r>
          </a:p>
          <a:p>
            <a:pPr>
              <a:buClr>
                <a:srgbClr val="FF3399"/>
              </a:buClr>
            </a:pPr>
            <a:r>
              <a:rPr lang="de-DE" sz="1300" smtClean="0">
                <a:solidFill>
                  <a:schemeClr val="tx1">
                    <a:lumMod val="75000"/>
                    <a:lumOff val="25000"/>
                  </a:schemeClr>
                </a:solidFill>
                <a:latin typeface="Calibri" panose="020F0502020204030204" pitchFamily="34" charset="0"/>
              </a:rPr>
              <a:t>Bei entsprechendem </a:t>
            </a:r>
            <a:r>
              <a:rPr lang="de-DE" sz="1300">
                <a:solidFill>
                  <a:schemeClr val="tx1">
                    <a:lumMod val="75000"/>
                    <a:lumOff val="25000"/>
                  </a:schemeClr>
                </a:solidFill>
                <a:latin typeface="Calibri" panose="020F0502020204030204" pitchFamily="34" charset="0"/>
              </a:rPr>
              <a:t>Bedarf ist eine Frühbetreuung möglich. Bitte melden Sie sich diesbezüglich bei </a:t>
            </a:r>
            <a:r>
              <a:rPr lang="de-DE" sz="1300" smtClean="0">
                <a:solidFill>
                  <a:schemeClr val="tx1">
                    <a:lumMod val="75000"/>
                    <a:lumOff val="25000"/>
                  </a:schemeClr>
                </a:solidFill>
                <a:latin typeface="Calibri" panose="020F0502020204030204" pitchFamily="34" charset="0"/>
              </a:rPr>
              <a:t>Frau Jablonowski.</a:t>
            </a:r>
            <a:endParaRPr lang="de-DE" sz="1300">
              <a:solidFill>
                <a:schemeClr val="tx1">
                  <a:lumMod val="75000"/>
                  <a:lumOff val="25000"/>
                </a:schemeClr>
              </a:solidFill>
              <a:latin typeface="Calibri" panose="020F0502020204030204" pitchFamily="34" charset="0"/>
            </a:endParaRPr>
          </a:p>
          <a:p>
            <a:pPr>
              <a:buClr>
                <a:srgbClr val="FF3399"/>
              </a:buClr>
            </a:pPr>
            <a:r>
              <a:rPr lang="de-DE" sz="1300" i="1">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5345" y="8316721"/>
              <a:ext cx="464273" cy="40653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808428402"/>
              </p:ext>
            </p:extLst>
          </p:nvPr>
        </p:nvGraphicFramePr>
        <p:xfrm>
          <a:off x="0" y="0"/>
          <a:ext cx="119062" cy="229306"/>
        </p:xfrm>
        <a:graphic>
          <a:graphicData uri="http://schemas.openxmlformats.org/presentationml/2006/ole">
            <p:oleObj spid="_x0000_s86112"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52367" y="7672943"/>
            <a:ext cx="3356570" cy="192168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55118" y="1095044"/>
            <a:ext cx="931344"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 </a:t>
            </a:r>
          </a:p>
          <a:p>
            <a:pPr algn="ctr"/>
            <a:r>
              <a:rPr lang="de-DE" sz="1100" b="1" dirty="0" smtClean="0">
                <a:solidFill>
                  <a:schemeClr val="bg1"/>
                </a:solidFill>
                <a:latin typeface="Comic Sans MS" panose="030F0702030302020204" pitchFamily="66" charset="0"/>
              </a:rPr>
              <a:t>2015</a:t>
            </a:r>
            <a:endParaRPr lang="de-DE" sz="600" dirty="0">
              <a:solidFill>
                <a:schemeClr val="bg1"/>
              </a:solidFill>
              <a:latin typeface="Comic Sans MS" panose="030F0702030302020204" pitchFamily="66" charset="0"/>
            </a:endParaRPr>
          </a:p>
        </p:txBody>
      </p:sp>
      <p:graphicFrame>
        <p:nvGraphicFramePr>
          <p:cNvPr id="6" name="Tabelle 5"/>
          <p:cNvGraphicFramePr>
            <a:graphicFrameLocks noGrp="1"/>
          </p:cNvGraphicFramePr>
          <p:nvPr>
            <p:extLst>
              <p:ext uri="{D42A27DB-BD31-4B8C-83A1-F6EECF244321}">
                <p14:modId xmlns:p14="http://schemas.microsoft.com/office/powerpoint/2010/main" xmlns="" val="769348634"/>
              </p:ext>
            </p:extLst>
          </p:nvPr>
        </p:nvGraphicFramePr>
        <p:xfrm>
          <a:off x="330197" y="2541589"/>
          <a:ext cx="6193433" cy="4429335"/>
        </p:xfrm>
        <a:graphic>
          <a:graphicData uri="http://schemas.openxmlformats.org/drawingml/2006/table">
            <a:tbl>
              <a:tblPr firstRow="1" bandRow="1">
                <a:tableStyleId>{5FD0F851-EC5A-4D38-B0AD-8093EC10F338}</a:tableStyleId>
              </a:tblPr>
              <a:tblGrid>
                <a:gridCol w="6193433"/>
              </a:tblGrid>
              <a:tr h="365512">
                <a:tc>
                  <a:txBody>
                    <a:bodyPr/>
                    <a:lstStyle/>
                    <a:p>
                      <a:pPr algn="l"/>
                      <a:r>
                        <a:rPr lang="de-DE" dirty="0" smtClean="0">
                          <a:solidFill>
                            <a:schemeClr val="tx1">
                              <a:lumMod val="65000"/>
                              <a:lumOff val="35000"/>
                            </a:schemeClr>
                          </a:solidFill>
                          <a:latin typeface="Calibri" panose="020F0502020204030204" pitchFamily="34" charset="0"/>
                        </a:rPr>
                        <a:t>Ulrike</a:t>
                      </a:r>
                      <a:r>
                        <a:rPr lang="de-DE" baseline="0" dirty="0" smtClean="0">
                          <a:solidFill>
                            <a:schemeClr val="tx1">
                              <a:lumMod val="65000"/>
                              <a:lumOff val="35000"/>
                            </a:schemeClr>
                          </a:solidFill>
                          <a:latin typeface="Calibri" panose="020F0502020204030204" pitchFamily="34" charset="0"/>
                        </a:rPr>
                        <a:t> Krawczyk</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4048335">
                <a:tc>
                  <a:txBody>
                    <a:bodyPr/>
                    <a:lstStyle/>
                    <a:p>
                      <a:pPr marL="0" indent="0">
                        <a:buFont typeface="Arial" panose="020B0604020202020204" pitchFamily="34" charset="0"/>
                        <a:buNone/>
                      </a:pPr>
                      <a:endParaRPr lang="de-DE" sz="1600" b="1" dirty="0" smtClean="0">
                        <a:solidFill>
                          <a:schemeClr val="tx1">
                            <a:lumMod val="75000"/>
                            <a:lumOff val="25000"/>
                          </a:schemeClr>
                        </a:solidFill>
                        <a:latin typeface="Calibri" panose="020F0502020204030204" pitchFamily="34" charset="0"/>
                      </a:endParaRPr>
                    </a:p>
                    <a:p>
                      <a:pPr marL="0" indent="0">
                        <a:buFont typeface="Arial" panose="020B0604020202020204" pitchFamily="34" charset="0"/>
                        <a:buNone/>
                      </a:pPr>
                      <a:r>
                        <a:rPr lang="de-DE" sz="1600" b="1" dirty="0" smtClean="0">
                          <a:solidFill>
                            <a:schemeClr val="tx1">
                              <a:lumMod val="75000"/>
                              <a:lumOff val="25000"/>
                            </a:schemeClr>
                          </a:solidFill>
                          <a:latin typeface="Calibri" panose="020F0502020204030204" pitchFamily="34" charset="0"/>
                        </a:rPr>
                        <a:t>Winterangebot 2015: </a:t>
                      </a:r>
                      <a:br>
                        <a:rPr lang="de-DE" sz="1600" b="1" dirty="0" smtClean="0">
                          <a:solidFill>
                            <a:schemeClr val="tx1">
                              <a:lumMod val="75000"/>
                              <a:lumOff val="25000"/>
                            </a:schemeClr>
                          </a:solidFill>
                          <a:latin typeface="Calibri" panose="020F0502020204030204" pitchFamily="34" charset="0"/>
                        </a:rPr>
                      </a:br>
                      <a:r>
                        <a:rPr lang="de-DE" sz="1600" b="1" dirty="0" smtClean="0">
                          <a:solidFill>
                            <a:schemeClr val="tx1">
                              <a:lumMod val="75000"/>
                              <a:lumOff val="25000"/>
                            </a:schemeClr>
                          </a:solidFill>
                          <a:latin typeface="Calibri" panose="020F0502020204030204" pitchFamily="34" charset="0"/>
                        </a:rPr>
                        <a:t>„Märchen“ </a:t>
                      </a:r>
                    </a:p>
                    <a:p>
                      <a:pPr marL="0" indent="0">
                        <a:buFont typeface="Arial" panose="020B0604020202020204" pitchFamily="34" charset="0"/>
                        <a:buNone/>
                      </a:pPr>
                      <a:endParaRPr lang="de-DE" sz="1600" b="1" dirty="0" smtClean="0">
                        <a:solidFill>
                          <a:schemeClr val="tx1">
                            <a:lumMod val="75000"/>
                            <a:lumOff val="25000"/>
                          </a:schemeClr>
                        </a:solidFill>
                        <a:latin typeface="Calibri" panose="020F0502020204030204" pitchFamily="34" charset="0"/>
                      </a:endParaRPr>
                    </a:p>
                    <a:p>
                      <a:pPr marL="0" indent="0">
                        <a:buFont typeface="Arial" panose="020B0604020202020204" pitchFamily="34" charset="0"/>
                        <a:buNone/>
                      </a:pPr>
                      <a:r>
                        <a:rPr lang="de-DE" sz="1200" b="0" dirty="0" smtClean="0">
                          <a:solidFill>
                            <a:schemeClr val="tx1">
                              <a:lumMod val="75000"/>
                              <a:lumOff val="25000"/>
                            </a:schemeClr>
                          </a:solidFill>
                          <a:latin typeface="Calibri" panose="020F0502020204030204" pitchFamily="34" charset="0"/>
                        </a:rPr>
                        <a:t>Als besonderes Highlight konnten wir für die Weihnachtsferien eine professionelle Märchenerzählerin gewinnen.</a:t>
                      </a:r>
                    </a:p>
                    <a:p>
                      <a:r>
                        <a:rPr lang="de-DE" sz="1200" b="0" kern="1200" dirty="0" smtClean="0">
                          <a:solidFill>
                            <a:schemeClr val="tx1"/>
                          </a:solidFill>
                          <a:effectLst/>
                          <a:latin typeface="Calibri" panose="020F0502020204030204" pitchFamily="34" charset="0"/>
                          <a:ea typeface="+mn-ea"/>
                          <a:cs typeface="+mn-cs"/>
                        </a:rPr>
                        <a:t>Ulrike</a:t>
                      </a:r>
                      <a:r>
                        <a:rPr lang="de-DE" sz="1200" b="0" kern="1200" baseline="0" dirty="0" smtClean="0">
                          <a:solidFill>
                            <a:schemeClr val="tx1"/>
                          </a:solidFill>
                          <a:effectLst/>
                          <a:latin typeface="Calibri" panose="020F0502020204030204" pitchFamily="34" charset="0"/>
                          <a:ea typeface="+mn-ea"/>
                          <a:cs typeface="+mn-cs"/>
                        </a:rPr>
                        <a:t> Krawczyk ist eine bekannte Große in Weilimdorf und darüber hinaus, die bereits mehrfach nicht nur die Kinder, sondern auch ihre Betreuer, mit ihren Geschichte in den Bann zog. </a:t>
                      </a:r>
                      <a:r>
                        <a:rPr lang="de-DE" sz="1200" b="0" kern="1200" dirty="0" smtClean="0">
                          <a:solidFill>
                            <a:schemeClr val="tx1"/>
                          </a:solidFill>
                          <a:effectLst/>
                          <a:latin typeface="Calibri" panose="020F0502020204030204" pitchFamily="34" charset="0"/>
                          <a:ea typeface="+mn-ea"/>
                          <a:cs typeface="+mn-cs"/>
                        </a:rPr>
                        <a:t>So veröffentlichte sie zahlreiche Märchen- und Sagenbücher und ist als Referentin für volkskundliche Themen in verschiedenen Bildungseinrichtungen tätig. </a:t>
                      </a:r>
                    </a:p>
                    <a:p>
                      <a:r>
                        <a:rPr lang="de-DE" sz="1200" b="0" kern="1200" dirty="0" smtClean="0">
                          <a:solidFill>
                            <a:schemeClr val="tx1"/>
                          </a:solidFill>
                          <a:effectLst/>
                          <a:latin typeface="Calibri" panose="020F0502020204030204" pitchFamily="34" charset="0"/>
                          <a:ea typeface="+mn-ea"/>
                          <a:cs typeface="+mn-cs"/>
                        </a:rPr>
                        <a:t>Ihr Motto: Geschichten und Märchen sind ebenso international wie die Musik. Alle Völker dieser Erde besitzen einen Schatz an Rhythmen, Geschichten und Märchen</a:t>
                      </a:r>
                      <a:r>
                        <a:rPr lang="de-DE" sz="1200" kern="1200" dirty="0" smtClean="0">
                          <a:solidFill>
                            <a:schemeClr val="tx1"/>
                          </a:solidFill>
                          <a:effectLst/>
                          <a:latin typeface="Calibri" panose="020F0502020204030204" pitchFamily="34" charset="0"/>
                          <a:ea typeface="+mn-ea"/>
                          <a:cs typeface="+mn-cs"/>
                        </a:rPr>
                        <a:t>.   </a:t>
                      </a:r>
                    </a:p>
                    <a:p>
                      <a:r>
                        <a:rPr lang="de-DE" sz="1200" kern="1200" dirty="0" smtClean="0">
                          <a:solidFill>
                            <a:schemeClr val="tx1"/>
                          </a:solidFill>
                          <a:effectLst/>
                          <a:latin typeface="Calibri" panose="020F0502020204030204" pitchFamily="34" charset="0"/>
                          <a:ea typeface="+mn-ea"/>
                          <a:cs typeface="+mn-cs"/>
                        </a:rPr>
                        <a:t>Am</a:t>
                      </a:r>
                      <a:r>
                        <a:rPr lang="de-DE" sz="1200" kern="1200" baseline="0" dirty="0" smtClean="0">
                          <a:solidFill>
                            <a:schemeClr val="tx1"/>
                          </a:solidFill>
                          <a:effectLst/>
                          <a:latin typeface="Calibri" panose="020F0502020204030204" pitchFamily="34" charset="0"/>
                          <a:ea typeface="+mn-ea"/>
                          <a:cs typeface="+mn-cs"/>
                        </a:rPr>
                        <a:t> 28.12. wird sie für uns ihren Märchenkoffer öffnen. Darin befinden sich auf verschiedene Altersstufen angepasste Geschichten aus anderen Ländern, die hoffentlich für viele noch unbekannt sind. Ein offenes Ende lässt Freiraum für Gedankenspiele der Kinder. Bei einem Märchenquiz und einem „Schwäbisch-Quiz“ gibt es etwas </a:t>
                      </a:r>
                      <a:r>
                        <a:rPr lang="de-DE" sz="1200" kern="1200" baseline="0" smtClean="0">
                          <a:solidFill>
                            <a:schemeClr val="tx1"/>
                          </a:solidFill>
                          <a:effectLst/>
                          <a:latin typeface="Calibri" panose="020F0502020204030204" pitchFamily="34" charset="0"/>
                          <a:ea typeface="+mn-ea"/>
                          <a:cs typeface="+mn-cs"/>
                        </a:rPr>
                        <a:t>zu erraten.</a:t>
                      </a:r>
                      <a:endParaRPr lang="de-DE" sz="1200" kern="1200" dirty="0" smtClean="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endParaRPr lang="de-DE" sz="1600" b="0" dirty="0" smtClean="0">
                        <a:solidFill>
                          <a:schemeClr val="tx1">
                            <a:lumMod val="75000"/>
                            <a:lumOff val="25000"/>
                          </a:schemeClr>
                        </a:solidFill>
                        <a:latin typeface="Calibri" panose="020F0502020204030204" pitchFamily="34" charset="0"/>
                      </a:endParaRPr>
                    </a:p>
                    <a:p>
                      <a:endParaRPr lang="de-DE" sz="1600" kern="1200" dirty="0" smtClean="0">
                        <a:solidFill>
                          <a:schemeClr val="tx1">
                            <a:lumMod val="75000"/>
                            <a:lumOff val="25000"/>
                          </a:schemeClr>
                        </a:solidFill>
                        <a:effectLst/>
                        <a:latin typeface="Calibri" panose="020F0502020204030204" pitchFamily="34" charset="0"/>
                        <a:ea typeface="+mn-ea"/>
                        <a:cs typeface="+mn-cs"/>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sp>
        <p:nvSpPr>
          <p:cNvPr id="31" name="Rechteck 30"/>
          <p:cNvSpPr/>
          <p:nvPr/>
        </p:nvSpPr>
        <p:spPr>
          <a:xfrm>
            <a:off x="211324" y="1695081"/>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Vorstellung </a:t>
            </a:r>
            <a:r>
              <a:rPr lang="de-DE" sz="1300" b="1" smtClean="0">
                <a:solidFill>
                  <a:schemeClr val="tx1">
                    <a:lumMod val="75000"/>
                    <a:lumOff val="25000"/>
                  </a:schemeClr>
                </a:solidFill>
                <a:latin typeface="Comic Sans MS" panose="030F0702030302020204" pitchFamily="66" charset="0"/>
              </a:rPr>
              <a:t>von externen </a:t>
            </a:r>
            <a:r>
              <a:rPr lang="de-DE" sz="1300" b="1">
                <a:solidFill>
                  <a:schemeClr val="tx1">
                    <a:lumMod val="75000"/>
                    <a:lumOff val="25000"/>
                  </a:schemeClr>
                </a:solidFill>
                <a:latin typeface="Comic Sans MS" panose="030F0702030302020204" pitchFamily="66" charset="0"/>
              </a:rPr>
              <a:t>Betreuungskräften</a:t>
            </a: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7</a:t>
            </a:fld>
            <a:endParaRPr lang="de-DE" sz="1400" dirty="0">
              <a:solidFill>
                <a:prstClr val="black"/>
              </a:solidFill>
            </a:endParaRPr>
          </a:p>
        </p:txBody>
      </p:sp>
      <p:pic>
        <p:nvPicPr>
          <p:cNvPr id="2" name="Grafik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87122" y="2115482"/>
            <a:ext cx="1429148" cy="1872780"/>
          </a:xfrm>
          <a:prstGeom prst="rect">
            <a:avLst/>
          </a:prstGeom>
          <a:ln>
            <a:solidFill>
              <a:schemeClr val="accent1"/>
            </a:solidFill>
          </a:ln>
        </p:spPr>
      </p:pic>
    </p:spTree>
    <p:extLst>
      <p:ext uri="{BB962C8B-B14F-4D97-AF65-F5344CB8AC3E}">
        <p14:creationId xmlns:p14="http://schemas.microsoft.com/office/powerpoint/2010/main" xmlns="" val="326856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150"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85574" y="1107647"/>
            <a:ext cx="870431" cy="338554"/>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p>
          <a:p>
            <a:pPr algn="ctr"/>
            <a:r>
              <a:rPr lang="de-DE" sz="1100" b="1" dirty="0" smtClean="0">
                <a:solidFill>
                  <a:schemeClr val="bg1"/>
                </a:solidFill>
                <a:latin typeface="Comic Sans MS" panose="030F0702030302020204" pitchFamily="66" charset="0"/>
              </a:rPr>
              <a:t> 2015</a:t>
            </a:r>
            <a:endParaRPr lang="de-DE" sz="600" dirty="0">
              <a:solidFill>
                <a:schemeClr val="bg1"/>
              </a:solidFill>
              <a:latin typeface="Comic Sans MS" panose="030F0702030302020204" pitchFamily="66" charset="0"/>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der Betreuungskräfte</a:t>
            </a:r>
            <a:endParaRPr lang="de-DE" sz="1300" b="1" dirty="0">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1641369808"/>
              </p:ext>
            </p:extLst>
          </p:nvPr>
        </p:nvGraphicFramePr>
        <p:xfrm>
          <a:off x="306252" y="2085919"/>
          <a:ext cx="6265999" cy="3693160"/>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a:t>
                      </a:r>
                      <a:r>
                        <a:rPr lang="de-DE" altLang="de-DE" sz="1400" baseline="0" smtClean="0">
                          <a:solidFill>
                            <a:schemeClr val="tx1">
                              <a:lumMod val="75000"/>
                              <a:lumOff val="25000"/>
                            </a:schemeClr>
                          </a:solidFill>
                          <a:latin typeface="Calibri" panose="020F0502020204030204" pitchFamily="34" charset="0"/>
                          <a:cs typeface="Arial" charset="0"/>
                        </a:rPr>
                        <a:t> </a:t>
                      </a:r>
                      <a:r>
                        <a:rPr lang="de-DE" altLang="de-DE" sz="1400" smtClean="0">
                          <a:solidFill>
                            <a:schemeClr val="tx1">
                              <a:lumMod val="75000"/>
                              <a:lumOff val="25000"/>
                            </a:schemeClr>
                          </a:solidFill>
                          <a:latin typeface="Calibri" panose="020F0502020204030204" pitchFamily="34" charset="0"/>
                          <a:cs typeface="Arial" charset="0"/>
                        </a:rPr>
                        <a:t>909 763 97</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SH-Maria-Montessori-Schule@jugendhaus.net</a:t>
                      </a:r>
                      <a:br>
                        <a:rPr lang="de-DE" sz="1400" smtClean="0">
                          <a:solidFill>
                            <a:schemeClr val="tx1">
                              <a:lumMod val="75000"/>
                              <a:lumOff val="25000"/>
                            </a:schemeClr>
                          </a:solidFill>
                          <a:latin typeface="Calibri" panose="020F0502020204030204" pitchFamily="34" charset="0"/>
                        </a:rPr>
                      </a:b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516946">
                <a:tc>
                  <a:txBody>
                    <a:bodyPr/>
                    <a:lstStyle/>
                    <a:p>
                      <a:r>
                        <a:rPr lang="de-DE" altLang="de-DE" sz="1400" smtClean="0">
                          <a:solidFill>
                            <a:schemeClr val="tx1">
                              <a:lumMod val="75000"/>
                              <a:lumOff val="25000"/>
                            </a:schemeClr>
                          </a:solidFill>
                          <a:latin typeface="Calibri" panose="020F0502020204030204" pitchFamily="34" charset="0"/>
                          <a:cs typeface="Arial" charset="0"/>
                        </a:rPr>
                        <a:t>Alenka Gjurinski </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 681 887 846</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sz="1400" smtClean="0">
                          <a:solidFill>
                            <a:schemeClr val="tx1">
                              <a:lumMod val="75000"/>
                              <a:lumOff val="25000"/>
                            </a:schemeClr>
                          </a:solidFill>
                          <a:latin typeface="Calibri" panose="020F0502020204030204" pitchFamily="34" charset="0"/>
                        </a:rPr>
                        <a:t>SH-Maria-Montessori-Schule@jugendhaus.net</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de-DE" altLang="de-DE" sz="1400" smtClean="0">
                          <a:solidFill>
                            <a:schemeClr val="tx1">
                              <a:lumMod val="75000"/>
                              <a:lumOff val="25000"/>
                            </a:schemeClr>
                          </a:solidFill>
                          <a:latin typeface="Calibri" panose="020F0502020204030204" pitchFamily="34" charset="0"/>
                          <a:cs typeface="Arial" charset="0"/>
                        </a:rPr>
                        <a:t>Inge vom Grafen </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Keine</a:t>
                      </a:r>
                    </a:p>
                    <a:p>
                      <a:r>
                        <a:rPr lang="de-DE" sz="1400" dirty="0" smtClean="0">
                          <a:solidFill>
                            <a:schemeClr val="tx1">
                              <a:lumMod val="75000"/>
                              <a:lumOff val="25000"/>
                            </a:schemeClr>
                          </a:solidFill>
                          <a:latin typeface="Calibri" panose="020F0502020204030204" pitchFamily="34" charset="0"/>
                        </a:rPr>
                        <a:t>Mobilfunknummer</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SH-Maria-Montessori-</a:t>
                      </a:r>
                    </a:p>
                    <a:p>
                      <a:r>
                        <a:rPr lang="de-DE" sz="1400" dirty="0" smtClean="0">
                          <a:solidFill>
                            <a:schemeClr val="tx1">
                              <a:lumMod val="75000"/>
                              <a:lumOff val="25000"/>
                            </a:schemeClr>
                          </a:solidFill>
                          <a:latin typeface="Calibri" panose="020F0502020204030204" pitchFamily="34" charset="0"/>
                        </a:rPr>
                        <a:t>Schule@jugendhaus.net</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r>
                        <a:rPr lang="de-DE" sz="1400" dirty="0" smtClean="0">
                          <a:solidFill>
                            <a:schemeClr val="tx1">
                              <a:lumMod val="75000"/>
                              <a:lumOff val="25000"/>
                            </a:schemeClr>
                          </a:solidFill>
                          <a:latin typeface="Calibri" panose="020F0502020204030204" pitchFamily="34" charset="0"/>
                          <a:cs typeface="Arial" charset="0"/>
                        </a:rPr>
                        <a:t>Gerd</a:t>
                      </a:r>
                      <a:r>
                        <a:rPr lang="de-DE" sz="1400" baseline="0" dirty="0" smtClean="0">
                          <a:solidFill>
                            <a:schemeClr val="tx1">
                              <a:lumMod val="75000"/>
                              <a:lumOff val="25000"/>
                            </a:schemeClr>
                          </a:solidFill>
                          <a:latin typeface="Calibri" panose="020F0502020204030204" pitchFamily="34" charset="0"/>
                          <a:cs typeface="Arial" charset="0"/>
                        </a:rPr>
                        <a:t> Fischer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909 799 58</a:t>
                      </a: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SH-Maria-Montessori-</a:t>
                      </a:r>
                    </a:p>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Schule@jugendhaus.net</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r h="370840">
                <a:tc>
                  <a:txBody>
                    <a:bodyPr/>
                    <a:lstStyle/>
                    <a:p>
                      <a:r>
                        <a:rPr lang="de-DE" sz="1400" smtClean="0">
                          <a:solidFill>
                            <a:schemeClr val="tx1">
                              <a:lumMod val="75000"/>
                              <a:lumOff val="25000"/>
                            </a:schemeClr>
                          </a:solidFill>
                          <a:latin typeface="Calibri" panose="020F0502020204030204" pitchFamily="34" charset="0"/>
                        </a:rPr>
                        <a:t>Natalia Vogel</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Keine Mobilfunknummer</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SH-Maria-Montessori-Schule@jugendhaus.net</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solidFill>
                  </a:tcPr>
                </a:tc>
              </a:tr>
              <a:tr h="370840">
                <a:tc>
                  <a:txBody>
                    <a:bodyPr/>
                    <a:lstStyle/>
                    <a:p>
                      <a:r>
                        <a:rPr lang="de-DE" sz="1400" smtClean="0">
                          <a:solidFill>
                            <a:schemeClr val="tx1">
                              <a:lumMod val="75000"/>
                              <a:lumOff val="25000"/>
                            </a:schemeClr>
                          </a:solidFill>
                          <a:latin typeface="Calibri" panose="020F0502020204030204" pitchFamily="34" charset="0"/>
                        </a:rPr>
                        <a:t>Lena Stiehle</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Keine Mobilfunknummer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SH-Maria-Montessori-Schule@jugendhaus.net</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1527278688"/>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smtClean="0">
                          <a:solidFill>
                            <a:schemeClr val="tx1">
                              <a:lumMod val="75000"/>
                              <a:lumOff val="25000"/>
                            </a:schemeClr>
                          </a:solidFill>
                          <a:latin typeface="Calibri" panose="020F0502020204030204" pitchFamily="34" charset="0"/>
                        </a:rPr>
                        <a:t>0151 / 194 184 42</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975</Words>
  <Application>Microsoft Office PowerPoint</Application>
  <PresentationFormat>A4-Papier (210x297 mm)</PresentationFormat>
  <Paragraphs>314</Paragraphs>
  <Slides>8</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MP Master 4_3_DE</vt:lpstr>
      <vt:lpstr>think-cell Folie</vt:lpstr>
      <vt:lpstr>Folie 1</vt:lpstr>
      <vt:lpstr>Folie 2</vt:lpstr>
      <vt:lpstr>Folie 3</vt:lpstr>
      <vt:lpstr>Folie 4</vt:lpstr>
      <vt:lpstr>Folie 5</vt:lpstr>
      <vt:lpstr>Folie 6</vt:lpstr>
      <vt:lpstr>Folie 7</vt:lpstr>
      <vt:lpstr>Folie 8</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194</cp:revision>
  <cp:lastPrinted>2014-04-02T14:55:15Z</cp:lastPrinted>
  <dcterms:created xsi:type="dcterms:W3CDTF">2015-06-25T15:16:27Z</dcterms:created>
  <dcterms:modified xsi:type="dcterms:W3CDTF">2016-01-14T07:59:39Z</dcterms:modified>
</cp:coreProperties>
</file>